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1"/>
    <p:sldMasterId id="2147483856" r:id="rId2"/>
  </p:sldMasterIdLst>
  <p:notesMasterIdLst>
    <p:notesMasterId r:id="rId136"/>
  </p:notesMasterIdLst>
  <p:handoutMasterIdLst>
    <p:handoutMasterId r:id="rId137"/>
  </p:handoutMasterIdLst>
  <p:sldIdLst>
    <p:sldId id="544" r:id="rId3"/>
    <p:sldId id="865" r:id="rId4"/>
    <p:sldId id="1026" r:id="rId5"/>
    <p:sldId id="1017" r:id="rId6"/>
    <p:sldId id="1018" r:id="rId7"/>
    <p:sldId id="921" r:id="rId8"/>
    <p:sldId id="923" r:id="rId9"/>
    <p:sldId id="973" r:id="rId10"/>
    <p:sldId id="974" r:id="rId11"/>
    <p:sldId id="975" r:id="rId12"/>
    <p:sldId id="976" r:id="rId13"/>
    <p:sldId id="925" r:id="rId14"/>
    <p:sldId id="866" r:id="rId15"/>
    <p:sldId id="901" r:id="rId16"/>
    <p:sldId id="1000" r:id="rId17"/>
    <p:sldId id="903" r:id="rId18"/>
    <p:sldId id="904" r:id="rId19"/>
    <p:sldId id="927" r:id="rId20"/>
    <p:sldId id="1019" r:id="rId21"/>
    <p:sldId id="1020" r:id="rId22"/>
    <p:sldId id="1021" r:id="rId23"/>
    <p:sldId id="1022" r:id="rId24"/>
    <p:sldId id="1023" r:id="rId25"/>
    <p:sldId id="1024" r:id="rId26"/>
    <p:sldId id="1025" r:id="rId27"/>
    <p:sldId id="1001" r:id="rId28"/>
    <p:sldId id="1002" r:id="rId29"/>
    <p:sldId id="1004" r:id="rId30"/>
    <p:sldId id="1003" r:id="rId31"/>
    <p:sldId id="1005" r:id="rId32"/>
    <p:sldId id="876" r:id="rId33"/>
    <p:sldId id="929" r:id="rId34"/>
    <p:sldId id="931" r:id="rId35"/>
    <p:sldId id="932" r:id="rId36"/>
    <p:sldId id="937" r:id="rId37"/>
    <p:sldId id="938" r:id="rId38"/>
    <p:sldId id="939" r:id="rId39"/>
    <p:sldId id="940" r:id="rId40"/>
    <p:sldId id="914" r:id="rId41"/>
    <p:sldId id="1027" r:id="rId42"/>
    <p:sldId id="1028" r:id="rId43"/>
    <p:sldId id="1030" r:id="rId44"/>
    <p:sldId id="1071" r:id="rId45"/>
    <p:sldId id="1072" r:id="rId46"/>
    <p:sldId id="1073" r:id="rId47"/>
    <p:sldId id="1074" r:id="rId48"/>
    <p:sldId id="1075" r:id="rId49"/>
    <p:sldId id="1031" r:id="rId50"/>
    <p:sldId id="1084" r:id="rId51"/>
    <p:sldId id="1032" r:id="rId52"/>
    <p:sldId id="1033" r:id="rId53"/>
    <p:sldId id="1034" r:id="rId54"/>
    <p:sldId id="1035" r:id="rId55"/>
    <p:sldId id="1036" r:id="rId56"/>
    <p:sldId id="1037" r:id="rId57"/>
    <p:sldId id="1038" r:id="rId58"/>
    <p:sldId id="1039" r:id="rId59"/>
    <p:sldId id="1040" r:id="rId60"/>
    <p:sldId id="1041" r:id="rId61"/>
    <p:sldId id="1042" r:id="rId62"/>
    <p:sldId id="1043" r:id="rId63"/>
    <p:sldId id="1044" r:id="rId64"/>
    <p:sldId id="1045" r:id="rId65"/>
    <p:sldId id="1046" r:id="rId66"/>
    <p:sldId id="1047" r:id="rId67"/>
    <p:sldId id="1048" r:id="rId68"/>
    <p:sldId id="1049" r:id="rId69"/>
    <p:sldId id="1050" r:id="rId70"/>
    <p:sldId id="1051" r:id="rId71"/>
    <p:sldId id="1052" r:id="rId72"/>
    <p:sldId id="1083" r:id="rId73"/>
    <p:sldId id="1053" r:id="rId74"/>
    <p:sldId id="1054" r:id="rId75"/>
    <p:sldId id="1055" r:id="rId76"/>
    <p:sldId id="1056" r:id="rId77"/>
    <p:sldId id="1076" r:id="rId78"/>
    <p:sldId id="1057" r:id="rId79"/>
    <p:sldId id="1058" r:id="rId80"/>
    <p:sldId id="1077" r:id="rId81"/>
    <p:sldId id="1059" r:id="rId82"/>
    <p:sldId id="1060" r:id="rId83"/>
    <p:sldId id="1078" r:id="rId84"/>
    <p:sldId id="1061" r:id="rId85"/>
    <p:sldId id="1079" r:id="rId86"/>
    <p:sldId id="1063" r:id="rId87"/>
    <p:sldId id="1066" r:id="rId88"/>
    <p:sldId id="1067" r:id="rId89"/>
    <p:sldId id="1068" r:id="rId90"/>
    <p:sldId id="918" r:id="rId91"/>
    <p:sldId id="867" r:id="rId92"/>
    <p:sldId id="961" r:id="rId93"/>
    <p:sldId id="962" r:id="rId94"/>
    <p:sldId id="968" r:id="rId95"/>
    <p:sldId id="1080" r:id="rId96"/>
    <p:sldId id="1081" r:id="rId97"/>
    <p:sldId id="1085" r:id="rId98"/>
    <p:sldId id="1086" r:id="rId99"/>
    <p:sldId id="1087" r:id="rId100"/>
    <p:sldId id="1092" r:id="rId101"/>
    <p:sldId id="1093" r:id="rId102"/>
    <p:sldId id="868" r:id="rId103"/>
    <p:sldId id="942" r:id="rId104"/>
    <p:sldId id="943" r:id="rId105"/>
    <p:sldId id="944" r:id="rId106"/>
    <p:sldId id="947" r:id="rId107"/>
    <p:sldId id="948" r:id="rId108"/>
    <p:sldId id="949" r:id="rId109"/>
    <p:sldId id="952" r:id="rId110"/>
    <p:sldId id="954" r:id="rId111"/>
    <p:sldId id="955" r:id="rId112"/>
    <p:sldId id="957" r:id="rId113"/>
    <p:sldId id="958" r:id="rId114"/>
    <p:sldId id="959" r:id="rId115"/>
    <p:sldId id="960" r:id="rId116"/>
    <p:sldId id="1108" r:id="rId117"/>
    <p:sldId id="1109" r:id="rId118"/>
    <p:sldId id="1110" r:id="rId119"/>
    <p:sldId id="1094" r:id="rId120"/>
    <p:sldId id="1095" r:id="rId121"/>
    <p:sldId id="1096" r:id="rId122"/>
    <p:sldId id="1097" r:id="rId123"/>
    <p:sldId id="1098" r:id="rId124"/>
    <p:sldId id="1099" r:id="rId125"/>
    <p:sldId id="1100" r:id="rId126"/>
    <p:sldId id="1104" r:id="rId127"/>
    <p:sldId id="1105" r:id="rId128"/>
    <p:sldId id="1106" r:id="rId129"/>
    <p:sldId id="1101" r:id="rId130"/>
    <p:sldId id="1091" r:id="rId131"/>
    <p:sldId id="1103" r:id="rId132"/>
    <p:sldId id="1102" r:id="rId133"/>
    <p:sldId id="1107" r:id="rId134"/>
    <p:sldId id="1111" r:id="rId135"/>
  </p:sldIdLst>
  <p:sldSz cx="9144000" cy="6858000" type="screen4x3"/>
  <p:notesSz cx="6858000" cy="9144000"/>
  <p:custDataLst>
    <p:tags r:id="rId138"/>
  </p:custData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FF99"/>
    <a:srgbClr val="45A7D3"/>
    <a:srgbClr val="6DD5CB"/>
    <a:srgbClr val="0066FF"/>
    <a:srgbClr val="3399FF"/>
    <a:srgbClr val="0000FF"/>
    <a:srgbClr val="0000CC"/>
    <a:srgbClr val="009900"/>
    <a:srgbClr val="00516B"/>
    <a:srgbClr val="5A92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96" autoAdjust="0"/>
    <p:restoredTop sz="93641" autoAdjust="0"/>
  </p:normalViewPr>
  <p:slideViewPr>
    <p:cSldViewPr>
      <p:cViewPr varScale="1">
        <p:scale>
          <a:sx n="122" d="100"/>
          <a:sy n="122" d="100"/>
        </p:scale>
        <p:origin x="-336" y="-102"/>
      </p:cViewPr>
      <p:guideLst>
        <p:guide orient="horz" pos="2160"/>
        <p:guide pos="2880"/>
      </p:guideLst>
    </p:cSldViewPr>
  </p:slideViewPr>
  <p:outlineViewPr>
    <p:cViewPr>
      <p:scale>
        <a:sx n="33" d="100"/>
        <a:sy n="33" d="100"/>
      </p:scale>
      <p:origin x="0" y="4896"/>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37" d="100"/>
          <a:sy n="37" d="100"/>
        </p:scale>
        <p:origin x="-1589"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tags" Target="tags/tag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_rels/viewProps.xml.rels><?xml version="1.0" encoding="UTF-8" standalone="yes"?>
<Relationships xmlns="http://schemas.openxmlformats.org/package/2006/relationships"><Relationship Id="rId1"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27963;&#38913;&#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42"/>
    </mc:Choice>
    <mc:Fallback>
      <c:style val="42"/>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4.0727568715746405E-2"/>
          <c:y val="3.052155326347503E-2"/>
          <c:w val="0.95556992503736649"/>
          <c:h val="0.96947844673652495"/>
        </c:manualLayout>
      </c:layout>
      <c:pie3DChart>
        <c:varyColors val="1"/>
        <c:ser>
          <c:idx val="0"/>
          <c:order val="0"/>
          <c:dPt>
            <c:idx val="0"/>
            <c:bubble3D val="0"/>
            <c:spPr>
              <a:solidFill>
                <a:schemeClr val="accent2">
                  <a:lumMod val="20000"/>
                  <a:lumOff val="80000"/>
                </a:schemeClr>
              </a:solidFill>
            </c:spPr>
          </c:dPt>
          <c:dPt>
            <c:idx val="1"/>
            <c:bubble3D val="0"/>
            <c:explosion val="18"/>
            <c:spPr>
              <a:solidFill>
                <a:srgbClr val="FF0000"/>
              </a:solidFill>
            </c:spPr>
          </c:dPt>
          <c:dLbls>
            <c:delete val="1"/>
          </c:dLbls>
          <c:cat>
            <c:strRef>
              <c:f>工作表1!$E$4:$E$5</c:f>
              <c:strCache>
                <c:ptCount val="2"/>
                <c:pt idx="0">
                  <c:v>半/非結構化資料</c:v>
                </c:pt>
                <c:pt idx="1">
                  <c:v>結構化資料</c:v>
                </c:pt>
              </c:strCache>
            </c:strRef>
          </c:cat>
          <c:val>
            <c:numRef>
              <c:f>工作表1!$F$4:$F$5</c:f>
              <c:numCache>
                <c:formatCode>0%</c:formatCode>
                <c:ptCount val="2"/>
                <c:pt idx="0">
                  <c:v>0.85000000000000064</c:v>
                </c:pt>
                <c:pt idx="1">
                  <c:v>0.15000000000000016</c:v>
                </c:pt>
              </c:numCache>
            </c:numRef>
          </c:val>
        </c:ser>
        <c:dLbls>
          <c:showLegendKey val="0"/>
          <c:showVal val="1"/>
          <c:showCatName val="1"/>
          <c:showSerName val="0"/>
          <c:showPercent val="0"/>
          <c:showBubbleSize val="0"/>
          <c:showLeaderLines val="1"/>
        </c:dLbls>
      </c:pie3DChart>
    </c:plotArea>
    <c:plotVisOnly val="1"/>
    <c:dispBlanksAs val="zero"/>
    <c:showDLblsOverMax val="0"/>
  </c:chart>
  <c:spPr>
    <a:no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2EDC0-28C3-4FE7-9893-B4115506E30C}" type="doc">
      <dgm:prSet loTypeId="urn:microsoft.com/office/officeart/2005/8/layout/vList5" loCatId="list" qsTypeId="urn:microsoft.com/office/officeart/2005/8/quickstyle/simple4" qsCatId="simple" csTypeId="urn:microsoft.com/office/officeart/2005/8/colors/colorful1#1" csCatId="colorful" phldr="1"/>
      <dgm:spPr/>
      <dgm:t>
        <a:bodyPr/>
        <a:lstStyle/>
        <a:p>
          <a:endParaRPr lang="zh-CN" altLang="en-US"/>
        </a:p>
      </dgm:t>
    </dgm:pt>
    <dgm:pt modelId="{8164C08B-7FEA-49D1-8EDB-A34D4A5AE13A}">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优化</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4EB2FA3F-42A2-448C-B44D-49C48D464BE5}" type="par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E35E266-2D6C-496B-BD37-903EA4C5BA82}" type="sibTrans" cxnId="{4A1FEBDE-DA7A-4D53-9D66-9319811ED35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7B64AF-E89E-4F47-93DF-875AC7EA9F80}">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408B7941-512D-4F86-AD27-749BF2A690AD}" type="par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9C35514-23AE-45F2-802C-53551939B0A1}" type="sibTrans" cxnId="{4C9CCEF2-01E0-4C0D-9F49-97C4E60277EF}">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7B058C8-9F24-4425-9245-540C959E25B2}">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革命</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C930D84C-0E90-4901-8249-526B90587C3A}" type="par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1CB44BA-B18A-4102-8277-02BDC5534532}" type="sibTrans" cxnId="{ACCD2F28-22F2-44D6-AE16-5A29EDD7F34D}">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592691F-9E79-4BC0-87E5-69D7D698006D}">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0845D3B-5494-47F6-927D-C8582491F5CA}" type="par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FA4D93A-AD3F-4434-AA55-CEB49328E211}" type="sibTrans" cxnId="{E8B28251-E2BD-46B1-B26C-1CC275AB2F8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B6259541-DC05-42DE-803A-E680E08D6C9F}">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改变</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37D6F386-8381-4B6F-978B-E137AE3DF9AA}" type="par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68DB079-41ED-404F-B186-2A61D37917A2}" type="sibTrans" cxnId="{E4931202-E6BE-4BC8-B65B-11D41298829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E47C7B-F182-4DF4-A19B-69BAAE382931}">
      <dgm:prSet phldrT="[文本]"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719D88D6-1635-491E-8C93-A79FE7CA5E24}" type="par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051CE2A-AC3B-4295-AD33-637560233BA3}" type="sibTrans" cxnId="{0E27294B-D241-4242-A5D4-BAB975F1D3DA}">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045D98D-C66A-48E7-A245-35B5957A7399}">
      <dgm:prSet phldrT="[文本]" custT="1"/>
      <dgm:spPr/>
      <dgm:t>
        <a:bodyPr/>
        <a:lstStyle/>
        <a:p>
          <a:r>
            <a:rPr lang="zh-CN" altLang="en-US" sz="3600" dirty="0" smtClean="0">
              <a:solidFill>
                <a:schemeClr val="tx1"/>
              </a:solidFill>
              <a:latin typeface="微软雅黑" panose="020B0503020204020204" pitchFamily="34" charset="-122"/>
              <a:ea typeface="微软雅黑" panose="020B0503020204020204" pitchFamily="34" charset="-122"/>
            </a:rPr>
            <a:t>颠覆</a:t>
          </a:r>
          <a:endParaRPr lang="zh-CN" altLang="en-US" sz="3600" dirty="0">
            <a:solidFill>
              <a:schemeClr val="tx1"/>
            </a:solidFill>
            <a:latin typeface="微软雅黑" panose="020B0503020204020204" pitchFamily="34" charset="-122"/>
            <a:ea typeface="微软雅黑" panose="020B0503020204020204" pitchFamily="34" charset="-122"/>
          </a:endParaRPr>
        </a:p>
      </dgm:t>
    </dgm:pt>
    <dgm:pt modelId="{7B01EB5F-D381-47EE-A0D6-7EA31871E775}" type="par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4FC76FF-A29E-4DFE-8C92-6E52071A2043}" type="sibTrans" cxnId="{23276639-2DC3-442C-8B7D-748EB1AD558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2B677B6-3E43-4154-B276-2F0542B27522}">
      <dgm:prSet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C66618F6-CDF1-4D85-B7FD-0943F4E529C4}" type="par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A5B8F94-81EA-4C94-90D0-B7F8BB2995D5}" type="sibTrans" cxnId="{07F729FE-C9BB-4789-9F88-9C20DAA478A1}">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AF1258D-7D71-462E-899A-895332038374}" type="pres">
      <dgm:prSet presAssocID="{7B82EDC0-28C3-4FE7-9893-B4115506E30C}" presName="Name0" presStyleCnt="0">
        <dgm:presLayoutVars>
          <dgm:dir/>
          <dgm:animLvl val="lvl"/>
          <dgm:resizeHandles val="exact"/>
        </dgm:presLayoutVars>
      </dgm:prSet>
      <dgm:spPr/>
      <dgm:t>
        <a:bodyPr/>
        <a:lstStyle/>
        <a:p>
          <a:endParaRPr lang="zh-CN" altLang="en-US"/>
        </a:p>
      </dgm:t>
    </dgm:pt>
    <dgm:pt modelId="{464B684D-6A54-4966-A942-B64EFDFA3F3A}" type="pres">
      <dgm:prSet presAssocID="{8164C08B-7FEA-49D1-8EDB-A34D4A5AE13A}" presName="linNode" presStyleCnt="0"/>
      <dgm:spPr/>
      <dgm:t>
        <a:bodyPr/>
        <a:lstStyle/>
        <a:p>
          <a:endParaRPr lang="zh-CN" altLang="en-US"/>
        </a:p>
      </dgm:t>
    </dgm:pt>
    <dgm:pt modelId="{F4149E3D-D159-4E8D-9645-4C34100CAD08}" type="pres">
      <dgm:prSet presAssocID="{8164C08B-7FEA-49D1-8EDB-A34D4A5AE13A}" presName="parentText" presStyleLbl="node1" presStyleIdx="0" presStyleCnt="4" custScaleX="60862">
        <dgm:presLayoutVars>
          <dgm:chMax val="1"/>
          <dgm:bulletEnabled val="1"/>
        </dgm:presLayoutVars>
      </dgm:prSet>
      <dgm:spPr/>
      <dgm:t>
        <a:bodyPr/>
        <a:lstStyle/>
        <a:p>
          <a:endParaRPr lang="zh-CN" altLang="en-US"/>
        </a:p>
      </dgm:t>
    </dgm:pt>
    <dgm:pt modelId="{5E312260-BB8C-4259-9A9A-07FD49D660DE}" type="pres">
      <dgm:prSet presAssocID="{8164C08B-7FEA-49D1-8EDB-A34D4A5AE13A}" presName="descendantText" presStyleLbl="alignAccFollowNode1" presStyleIdx="0" presStyleCnt="4">
        <dgm:presLayoutVars>
          <dgm:bulletEnabled val="1"/>
        </dgm:presLayoutVars>
      </dgm:prSet>
      <dgm:spPr/>
      <dgm:t>
        <a:bodyPr/>
        <a:lstStyle/>
        <a:p>
          <a:endParaRPr lang="zh-CN" altLang="en-US"/>
        </a:p>
      </dgm:t>
    </dgm:pt>
    <dgm:pt modelId="{B15E52DD-BF95-48EF-83BF-64D9AE8A1181}" type="pres">
      <dgm:prSet presAssocID="{4E35E266-2D6C-496B-BD37-903EA4C5BA82}" presName="sp" presStyleCnt="0"/>
      <dgm:spPr/>
      <dgm:t>
        <a:bodyPr/>
        <a:lstStyle/>
        <a:p>
          <a:endParaRPr lang="zh-CN" altLang="en-US"/>
        </a:p>
      </dgm:t>
    </dgm:pt>
    <dgm:pt modelId="{561821EA-E295-47E4-A7EF-0FAE72E8F842}" type="pres">
      <dgm:prSet presAssocID="{E7B058C8-9F24-4425-9245-540C959E25B2}" presName="linNode" presStyleCnt="0"/>
      <dgm:spPr/>
      <dgm:t>
        <a:bodyPr/>
        <a:lstStyle/>
        <a:p>
          <a:endParaRPr lang="zh-CN" altLang="en-US"/>
        </a:p>
      </dgm:t>
    </dgm:pt>
    <dgm:pt modelId="{988D9766-81DD-42EA-8025-F35CE451537D}" type="pres">
      <dgm:prSet presAssocID="{E7B058C8-9F24-4425-9245-540C959E25B2}" presName="parentText" presStyleLbl="node1" presStyleIdx="1" presStyleCnt="4" custScaleX="61289">
        <dgm:presLayoutVars>
          <dgm:chMax val="1"/>
          <dgm:bulletEnabled val="1"/>
        </dgm:presLayoutVars>
      </dgm:prSet>
      <dgm:spPr/>
      <dgm:t>
        <a:bodyPr/>
        <a:lstStyle/>
        <a:p>
          <a:endParaRPr lang="zh-CN" altLang="en-US"/>
        </a:p>
      </dgm:t>
    </dgm:pt>
    <dgm:pt modelId="{C36456F2-C104-49EC-A4F4-9E741C50E57D}" type="pres">
      <dgm:prSet presAssocID="{E7B058C8-9F24-4425-9245-540C959E25B2}" presName="descendantText" presStyleLbl="alignAccFollowNode1" presStyleIdx="1" presStyleCnt="4">
        <dgm:presLayoutVars>
          <dgm:bulletEnabled val="1"/>
        </dgm:presLayoutVars>
      </dgm:prSet>
      <dgm:spPr/>
      <dgm:t>
        <a:bodyPr/>
        <a:lstStyle/>
        <a:p>
          <a:endParaRPr lang="zh-CN" altLang="en-US"/>
        </a:p>
      </dgm:t>
    </dgm:pt>
    <dgm:pt modelId="{84D8518D-A12B-4BCA-84D3-1E1FB4A6F4BC}" type="pres">
      <dgm:prSet presAssocID="{C1CB44BA-B18A-4102-8277-02BDC5534532}" presName="sp" presStyleCnt="0"/>
      <dgm:spPr/>
      <dgm:t>
        <a:bodyPr/>
        <a:lstStyle/>
        <a:p>
          <a:endParaRPr lang="zh-CN" altLang="en-US"/>
        </a:p>
      </dgm:t>
    </dgm:pt>
    <dgm:pt modelId="{2D02B444-8067-4F2B-BE1C-FB30DFA33E38}" type="pres">
      <dgm:prSet presAssocID="{9045D98D-C66A-48E7-A245-35B5957A7399}" presName="linNode" presStyleCnt="0"/>
      <dgm:spPr/>
      <dgm:t>
        <a:bodyPr/>
        <a:lstStyle/>
        <a:p>
          <a:endParaRPr lang="zh-CN" altLang="en-US"/>
        </a:p>
      </dgm:t>
    </dgm:pt>
    <dgm:pt modelId="{D516C599-DE5A-42A2-88A9-704EB00499F1}" type="pres">
      <dgm:prSet presAssocID="{9045D98D-C66A-48E7-A245-35B5957A7399}" presName="parentText" presStyleLbl="node1" presStyleIdx="2" presStyleCnt="4" custScaleX="60429">
        <dgm:presLayoutVars>
          <dgm:chMax val="1"/>
          <dgm:bulletEnabled val="1"/>
        </dgm:presLayoutVars>
      </dgm:prSet>
      <dgm:spPr/>
      <dgm:t>
        <a:bodyPr/>
        <a:lstStyle/>
        <a:p>
          <a:endParaRPr lang="zh-CN" altLang="en-US"/>
        </a:p>
      </dgm:t>
    </dgm:pt>
    <dgm:pt modelId="{B384A40A-3548-4A73-A19D-621C79A2EA79}" type="pres">
      <dgm:prSet presAssocID="{9045D98D-C66A-48E7-A245-35B5957A7399}" presName="descendantText" presStyleLbl="alignAccFollowNode1" presStyleIdx="2" presStyleCnt="4">
        <dgm:presLayoutVars>
          <dgm:bulletEnabled val="1"/>
        </dgm:presLayoutVars>
      </dgm:prSet>
      <dgm:spPr/>
      <dgm:t>
        <a:bodyPr/>
        <a:lstStyle/>
        <a:p>
          <a:endParaRPr lang="zh-CN" altLang="en-US"/>
        </a:p>
      </dgm:t>
    </dgm:pt>
    <dgm:pt modelId="{7087A52F-0B29-4C33-8A51-37C6BDA8202E}" type="pres">
      <dgm:prSet presAssocID="{74FC76FF-A29E-4DFE-8C92-6E52071A2043}" presName="sp" presStyleCnt="0"/>
      <dgm:spPr/>
      <dgm:t>
        <a:bodyPr/>
        <a:lstStyle/>
        <a:p>
          <a:endParaRPr lang="zh-CN" altLang="en-US"/>
        </a:p>
      </dgm:t>
    </dgm:pt>
    <dgm:pt modelId="{1B00E73A-0AF2-4D6F-8F6F-ABCEAF64862F}" type="pres">
      <dgm:prSet presAssocID="{B6259541-DC05-42DE-803A-E680E08D6C9F}" presName="linNode" presStyleCnt="0"/>
      <dgm:spPr/>
      <dgm:t>
        <a:bodyPr/>
        <a:lstStyle/>
        <a:p>
          <a:endParaRPr lang="zh-CN" altLang="en-US"/>
        </a:p>
      </dgm:t>
    </dgm:pt>
    <dgm:pt modelId="{E6E01B5A-8BEE-4FEC-8416-8610EF675C5F}" type="pres">
      <dgm:prSet presAssocID="{B6259541-DC05-42DE-803A-E680E08D6C9F}" presName="parentText" presStyleLbl="node1" presStyleIdx="3" presStyleCnt="4" custScaleX="60428">
        <dgm:presLayoutVars>
          <dgm:chMax val="1"/>
          <dgm:bulletEnabled val="1"/>
        </dgm:presLayoutVars>
      </dgm:prSet>
      <dgm:spPr/>
      <dgm:t>
        <a:bodyPr/>
        <a:lstStyle/>
        <a:p>
          <a:endParaRPr lang="zh-CN" altLang="en-US"/>
        </a:p>
      </dgm:t>
    </dgm:pt>
    <dgm:pt modelId="{1F0D7FAF-2C3A-41BB-B40E-71733DC8AA53}" type="pres">
      <dgm:prSet presAssocID="{B6259541-DC05-42DE-803A-E680E08D6C9F}" presName="descendantText" presStyleLbl="alignAccFollowNode1" presStyleIdx="3" presStyleCnt="4">
        <dgm:presLayoutVars>
          <dgm:bulletEnabled val="1"/>
        </dgm:presLayoutVars>
      </dgm:prSet>
      <dgm:spPr/>
      <dgm:t>
        <a:bodyPr/>
        <a:lstStyle/>
        <a:p>
          <a:endParaRPr lang="zh-CN" altLang="en-US"/>
        </a:p>
      </dgm:t>
    </dgm:pt>
  </dgm:ptLst>
  <dgm:cxnLst>
    <dgm:cxn modelId="{0165E81A-CAD0-462F-91BB-915E64CD16BD}" type="presOf" srcId="{B6259541-DC05-42DE-803A-E680E08D6C9F}" destId="{E6E01B5A-8BEE-4FEC-8416-8610EF675C5F}" srcOrd="0" destOrd="0" presId="urn:microsoft.com/office/officeart/2005/8/layout/vList5"/>
    <dgm:cxn modelId="{CBA682EC-8FE0-4D3D-8C23-1CD8A5FDDC57}" type="presOf" srcId="{7B82EDC0-28C3-4FE7-9893-B4115506E30C}" destId="{1AF1258D-7D71-462E-899A-895332038374}" srcOrd="0" destOrd="0" presId="urn:microsoft.com/office/officeart/2005/8/layout/vList5"/>
    <dgm:cxn modelId="{FACDDF80-349F-46B1-8ACF-8DB9FC10348B}" type="presOf" srcId="{E7B058C8-9F24-4425-9245-540C959E25B2}" destId="{988D9766-81DD-42EA-8025-F35CE451537D}" srcOrd="0" destOrd="0" presId="urn:microsoft.com/office/officeart/2005/8/layout/vList5"/>
    <dgm:cxn modelId="{49B22F69-0547-4F91-A3D5-C3EDAA848D1D}" type="presOf" srcId="{22B677B6-3E43-4154-B276-2F0542B27522}" destId="{C36456F2-C104-49EC-A4F4-9E741C50E57D}" srcOrd="0" destOrd="0" presId="urn:microsoft.com/office/officeart/2005/8/layout/vList5"/>
    <dgm:cxn modelId="{E8B28251-E2BD-46B1-B26C-1CC275AB2F85}" srcId="{9045D98D-C66A-48E7-A245-35B5957A7399}" destId="{2592691F-9E79-4BC0-87E5-69D7D698006D}" srcOrd="0" destOrd="0" parTransId="{C0845D3B-5494-47F6-927D-C8582491F5CA}" sibTransId="{0FA4D93A-AD3F-4434-AA55-CEB49328E211}"/>
    <dgm:cxn modelId="{EE97BE91-F0E5-4596-AC5C-096398EA8E96}" type="presOf" srcId="{2592691F-9E79-4BC0-87E5-69D7D698006D}" destId="{B384A40A-3548-4A73-A19D-621C79A2EA79}" srcOrd="0" destOrd="0" presId="urn:microsoft.com/office/officeart/2005/8/layout/vList5"/>
    <dgm:cxn modelId="{4A1FEBDE-DA7A-4D53-9D66-9319811ED352}" srcId="{7B82EDC0-28C3-4FE7-9893-B4115506E30C}" destId="{8164C08B-7FEA-49D1-8EDB-A34D4A5AE13A}" srcOrd="0" destOrd="0" parTransId="{4EB2FA3F-42A2-448C-B44D-49C48D464BE5}" sibTransId="{4E35E266-2D6C-496B-BD37-903EA4C5BA82}"/>
    <dgm:cxn modelId="{4C9CCEF2-01E0-4C0D-9F49-97C4E60277EF}" srcId="{8164C08B-7FEA-49D1-8EDB-A34D4A5AE13A}" destId="{0D7B64AF-E89E-4F47-93DF-875AC7EA9F80}" srcOrd="0" destOrd="0" parTransId="{408B7941-512D-4F86-AD27-749BF2A690AD}" sibTransId="{A9C35514-23AE-45F2-802C-53551939B0A1}"/>
    <dgm:cxn modelId="{E4931202-E6BE-4BC8-B65B-11D412988295}" srcId="{7B82EDC0-28C3-4FE7-9893-B4115506E30C}" destId="{B6259541-DC05-42DE-803A-E680E08D6C9F}" srcOrd="3" destOrd="0" parTransId="{37D6F386-8381-4B6F-978B-E137AE3DF9AA}" sibTransId="{268DB079-41ED-404F-B186-2A61D37917A2}"/>
    <dgm:cxn modelId="{07F729FE-C9BB-4789-9F88-9C20DAA478A1}" srcId="{E7B058C8-9F24-4425-9245-540C959E25B2}" destId="{22B677B6-3E43-4154-B276-2F0542B27522}" srcOrd="0" destOrd="0" parTransId="{C66618F6-CDF1-4D85-B7FD-0943F4E529C4}" sibTransId="{AA5B8F94-81EA-4C94-90D0-B7F8BB2995D5}"/>
    <dgm:cxn modelId="{23276639-2DC3-442C-8B7D-748EB1AD5582}" srcId="{7B82EDC0-28C3-4FE7-9893-B4115506E30C}" destId="{9045D98D-C66A-48E7-A245-35B5957A7399}" srcOrd="2" destOrd="0" parTransId="{7B01EB5F-D381-47EE-A0D6-7EA31871E775}" sibTransId="{74FC76FF-A29E-4DFE-8C92-6E52071A2043}"/>
    <dgm:cxn modelId="{1C7EAB35-6B9E-4ECB-99E0-22F013B590A2}" type="presOf" srcId="{A1E47C7B-F182-4DF4-A19B-69BAAE382931}" destId="{1F0D7FAF-2C3A-41BB-B40E-71733DC8AA53}" srcOrd="0" destOrd="0" presId="urn:microsoft.com/office/officeart/2005/8/layout/vList5"/>
    <dgm:cxn modelId="{ACCD2F28-22F2-44D6-AE16-5A29EDD7F34D}" srcId="{7B82EDC0-28C3-4FE7-9893-B4115506E30C}" destId="{E7B058C8-9F24-4425-9245-540C959E25B2}" srcOrd="1" destOrd="0" parTransId="{C930D84C-0E90-4901-8249-526B90587C3A}" sibTransId="{C1CB44BA-B18A-4102-8277-02BDC5534532}"/>
    <dgm:cxn modelId="{0E27294B-D241-4242-A5D4-BAB975F1D3DA}" srcId="{B6259541-DC05-42DE-803A-E680E08D6C9F}" destId="{A1E47C7B-F182-4DF4-A19B-69BAAE382931}" srcOrd="0" destOrd="0" parTransId="{719D88D6-1635-491E-8C93-A79FE7CA5E24}" sibTransId="{6051CE2A-AC3B-4295-AD33-637560233BA3}"/>
    <dgm:cxn modelId="{17E6BAE9-8BA8-49A9-9852-BBE4837FC95F}" type="presOf" srcId="{0D7B64AF-E89E-4F47-93DF-875AC7EA9F80}" destId="{5E312260-BB8C-4259-9A9A-07FD49D660DE}" srcOrd="0" destOrd="0" presId="urn:microsoft.com/office/officeart/2005/8/layout/vList5"/>
    <dgm:cxn modelId="{B09C6651-E9F7-4C85-A804-B1CFED2D9AEA}" type="presOf" srcId="{8164C08B-7FEA-49D1-8EDB-A34D4A5AE13A}" destId="{F4149E3D-D159-4E8D-9645-4C34100CAD08}" srcOrd="0" destOrd="0" presId="urn:microsoft.com/office/officeart/2005/8/layout/vList5"/>
    <dgm:cxn modelId="{0CA73E97-D618-497C-BD4D-A5D9D1B11479}" type="presOf" srcId="{9045D98D-C66A-48E7-A245-35B5957A7399}" destId="{D516C599-DE5A-42A2-88A9-704EB00499F1}" srcOrd="0" destOrd="0" presId="urn:microsoft.com/office/officeart/2005/8/layout/vList5"/>
    <dgm:cxn modelId="{88491247-38B7-4FFB-8F23-0141152F3BE2}" type="presParOf" srcId="{1AF1258D-7D71-462E-899A-895332038374}" destId="{464B684D-6A54-4966-A942-B64EFDFA3F3A}" srcOrd="0" destOrd="0" presId="urn:microsoft.com/office/officeart/2005/8/layout/vList5"/>
    <dgm:cxn modelId="{F4770299-C9B7-492A-89E0-AE525C76BA75}" type="presParOf" srcId="{464B684D-6A54-4966-A942-B64EFDFA3F3A}" destId="{F4149E3D-D159-4E8D-9645-4C34100CAD08}" srcOrd="0" destOrd="0" presId="urn:microsoft.com/office/officeart/2005/8/layout/vList5"/>
    <dgm:cxn modelId="{F56C7779-AE93-4C3D-8949-3B6ED785F8E6}" type="presParOf" srcId="{464B684D-6A54-4966-A942-B64EFDFA3F3A}" destId="{5E312260-BB8C-4259-9A9A-07FD49D660DE}" srcOrd="1" destOrd="0" presId="urn:microsoft.com/office/officeart/2005/8/layout/vList5"/>
    <dgm:cxn modelId="{A28B23FE-BD4B-4479-A157-6B7008AB32DC}" type="presParOf" srcId="{1AF1258D-7D71-462E-899A-895332038374}" destId="{B15E52DD-BF95-48EF-83BF-64D9AE8A1181}" srcOrd="1" destOrd="0" presId="urn:microsoft.com/office/officeart/2005/8/layout/vList5"/>
    <dgm:cxn modelId="{CAE82FD9-0038-4461-BA25-0B72A3CD6BC7}" type="presParOf" srcId="{1AF1258D-7D71-462E-899A-895332038374}" destId="{561821EA-E295-47E4-A7EF-0FAE72E8F842}" srcOrd="2" destOrd="0" presId="urn:microsoft.com/office/officeart/2005/8/layout/vList5"/>
    <dgm:cxn modelId="{F1576DC9-D0F1-40E7-AC20-6A76CD6AFD9D}" type="presParOf" srcId="{561821EA-E295-47E4-A7EF-0FAE72E8F842}" destId="{988D9766-81DD-42EA-8025-F35CE451537D}" srcOrd="0" destOrd="0" presId="urn:microsoft.com/office/officeart/2005/8/layout/vList5"/>
    <dgm:cxn modelId="{B8E5549E-162D-469C-8C18-D19523759336}" type="presParOf" srcId="{561821EA-E295-47E4-A7EF-0FAE72E8F842}" destId="{C36456F2-C104-49EC-A4F4-9E741C50E57D}" srcOrd="1" destOrd="0" presId="urn:microsoft.com/office/officeart/2005/8/layout/vList5"/>
    <dgm:cxn modelId="{F94E14B1-897E-4CD6-B967-9CFD8C11F2C9}" type="presParOf" srcId="{1AF1258D-7D71-462E-899A-895332038374}" destId="{84D8518D-A12B-4BCA-84D3-1E1FB4A6F4BC}" srcOrd="3" destOrd="0" presId="urn:microsoft.com/office/officeart/2005/8/layout/vList5"/>
    <dgm:cxn modelId="{B6686525-D843-40E5-A590-346A4F9C0CA9}" type="presParOf" srcId="{1AF1258D-7D71-462E-899A-895332038374}" destId="{2D02B444-8067-4F2B-BE1C-FB30DFA33E38}" srcOrd="4" destOrd="0" presId="urn:microsoft.com/office/officeart/2005/8/layout/vList5"/>
    <dgm:cxn modelId="{C1A4418B-C4D7-4B3D-A56B-D25CC6DA3B8A}" type="presParOf" srcId="{2D02B444-8067-4F2B-BE1C-FB30DFA33E38}" destId="{D516C599-DE5A-42A2-88A9-704EB00499F1}" srcOrd="0" destOrd="0" presId="urn:microsoft.com/office/officeart/2005/8/layout/vList5"/>
    <dgm:cxn modelId="{1953F269-E2F3-4198-B4E1-C372296BE9AD}" type="presParOf" srcId="{2D02B444-8067-4F2B-BE1C-FB30DFA33E38}" destId="{B384A40A-3548-4A73-A19D-621C79A2EA79}" srcOrd="1" destOrd="0" presId="urn:microsoft.com/office/officeart/2005/8/layout/vList5"/>
    <dgm:cxn modelId="{46081792-3863-4754-BE31-916EF3EFB58D}" type="presParOf" srcId="{1AF1258D-7D71-462E-899A-895332038374}" destId="{7087A52F-0B29-4C33-8A51-37C6BDA8202E}" srcOrd="5" destOrd="0" presId="urn:microsoft.com/office/officeart/2005/8/layout/vList5"/>
    <dgm:cxn modelId="{11D2FD5F-E05A-423C-8BBE-3B84F62BE0DA}" type="presParOf" srcId="{1AF1258D-7D71-462E-899A-895332038374}" destId="{1B00E73A-0AF2-4D6F-8F6F-ABCEAF64862F}" srcOrd="6" destOrd="0" presId="urn:microsoft.com/office/officeart/2005/8/layout/vList5"/>
    <dgm:cxn modelId="{3A36B4FD-B75C-493B-94DE-C0EA4FFF6B49}" type="presParOf" srcId="{1B00E73A-0AF2-4D6F-8F6F-ABCEAF64862F}" destId="{E6E01B5A-8BEE-4FEC-8416-8610EF675C5F}" srcOrd="0" destOrd="0" presId="urn:microsoft.com/office/officeart/2005/8/layout/vList5"/>
    <dgm:cxn modelId="{23649873-9D7C-41C0-A5F3-F8C8BEAE979C}" type="presParOf" srcId="{1B00E73A-0AF2-4D6F-8F6F-ABCEAF64862F}" destId="{1F0D7FAF-2C3A-41BB-B40E-71733DC8AA5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itchFamily="34" charset="-122"/>
              <a:ea typeface="微软雅黑" pitchFamily="34" charset="-122"/>
            </a:rPr>
            <a:t>数据采集</a:t>
          </a:r>
          <a:endParaRPr lang="zh-CN" altLang="en-US" sz="1400" dirty="0">
            <a:solidFill>
              <a:schemeClr val="tx1"/>
            </a:solidFill>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itchFamily="34" charset="-122"/>
              <a:ea typeface="微软雅黑" pitchFamily="34" charset="-122"/>
            </a:rPr>
            <a:t>数据储存与管理</a:t>
          </a:r>
          <a:endParaRPr lang="zh-CN" altLang="en-US" sz="1400" dirty="0">
            <a:solidFill>
              <a:schemeClr val="tx1"/>
            </a:solidFill>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itchFamily="34" charset="-122"/>
              <a:ea typeface="微软雅黑" pitchFamily="34" charset="-122"/>
            </a:rPr>
            <a:t>数据分析与挖掘</a:t>
          </a:r>
          <a:endParaRPr lang="zh-CN" altLang="en-US" sz="1400" dirty="0">
            <a:solidFill>
              <a:schemeClr val="tx1"/>
            </a:solidFill>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itchFamily="34" charset="-122"/>
              <a:ea typeface="微软雅黑" pitchFamily="34" charset="-122"/>
            </a:rPr>
            <a:t>计算结果展示</a:t>
          </a:r>
          <a:endParaRPr lang="zh-CN" altLang="en-US" sz="1400" dirty="0">
            <a:solidFill>
              <a:schemeClr val="tx1"/>
            </a:solidFill>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0A6AD22A-CF62-45C2-A42D-4DF7842AF47E}" srcId="{BCCBA827-B404-49EE-AF8A-E427DB9BD81F}" destId="{70EF60A8-584C-46A2-A250-F53D0C01AE09}" srcOrd="3" destOrd="0" parTransId="{04E80955-0FC6-42B1-805C-CAC16BB6CE11}" sibTransId="{C4505F6F-13BB-4942-8991-B71087C56E0A}"/>
    <dgm:cxn modelId="{B471FB29-5FC6-44C0-BFC1-65BE544AA123}" type="presOf" srcId="{1BDAB359-4124-4952-B2D1-64B08DE6A44E}" destId="{92559568-0E55-4250-BE01-2C930194C1B0}" srcOrd="0" destOrd="0" presId="urn:microsoft.com/office/officeart/2005/8/layout/hProcess11"/>
    <dgm:cxn modelId="{4652DBAC-0085-4846-8DB6-0CBD23EED2EF}" type="presOf" srcId="{6B636814-8A0F-4FB8-966D-C807EA9D35FC}" destId="{8B7B90EC-D658-4241-A252-86294E9944E2}" srcOrd="0" destOrd="0" presId="urn:microsoft.com/office/officeart/2005/8/layout/hProcess11"/>
    <dgm:cxn modelId="{2A00453F-2EBB-49DD-89D1-94F1665CEFEA}" type="presOf" srcId="{70EF60A8-584C-46A2-A250-F53D0C01AE09}" destId="{62E5EB8D-E423-4FBA-A479-97A42AD49610}" srcOrd="0" destOrd="0" presId="urn:microsoft.com/office/officeart/2005/8/layout/hProcess11"/>
    <dgm:cxn modelId="{0715B362-E831-4DC3-9A8F-C83A020FDF66}" type="presOf" srcId="{BCCBA827-B404-49EE-AF8A-E427DB9BD81F}" destId="{7208DC23-693D-4641-99D4-D972E4EF6F94}" srcOrd="0" destOrd="0" presId="urn:microsoft.com/office/officeart/2005/8/layout/hProcess11"/>
    <dgm:cxn modelId="{B05C4C67-4D86-4463-8FDB-DD05AD1EF43D}" type="presOf" srcId="{0D0C9DDE-32DE-4B20-8587-E863AC39056E}" destId="{D718B4DB-221A-4DF9-B7FE-90E4478F23A0}"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626908FA-0F76-4458-89A5-F8C03D45ECA9}" srcId="{BCCBA827-B404-49EE-AF8A-E427DB9BD81F}" destId="{6B636814-8A0F-4FB8-966D-C807EA9D35FC}" srcOrd="2" destOrd="0" parTransId="{AC725B00-9953-4CE7-B9FC-7F4B170A7553}" sibTransId="{3A3A8C95-2587-4031-B0EE-59577F9CE446}"/>
    <dgm:cxn modelId="{B9B835A1-1DE8-4C00-B99D-93EB4AE85CBE}" srcId="{BCCBA827-B404-49EE-AF8A-E427DB9BD81F}" destId="{1BDAB359-4124-4952-B2D1-64B08DE6A44E}" srcOrd="1" destOrd="0" parTransId="{D467E858-E8F3-4792-924F-DDB0015DD040}" sibTransId="{20FF6B83-0F05-466E-90FE-77575F0C423A}"/>
    <dgm:cxn modelId="{1C99DC5A-C8D6-4963-BFAB-95DA12F1E670}" type="presParOf" srcId="{7208DC23-693D-4641-99D4-D972E4EF6F94}" destId="{CB0007A1-71C7-4465-8744-B8ECC3148487}" srcOrd="0" destOrd="0" presId="urn:microsoft.com/office/officeart/2005/8/layout/hProcess11"/>
    <dgm:cxn modelId="{483DE533-0E45-462D-A6FF-5DF18937F8CA}" type="presParOf" srcId="{7208DC23-693D-4641-99D4-D972E4EF6F94}" destId="{84856DFD-6CD8-4FEF-ACE0-D67E1AAF3D9D}" srcOrd="1" destOrd="0" presId="urn:microsoft.com/office/officeart/2005/8/layout/hProcess11"/>
    <dgm:cxn modelId="{FDB9FB6F-371C-4EA9-972C-BAADC69FFCB9}" type="presParOf" srcId="{84856DFD-6CD8-4FEF-ACE0-D67E1AAF3D9D}" destId="{1CC0AF25-F3B1-44E4-A1BE-18125076B936}" srcOrd="0" destOrd="0" presId="urn:microsoft.com/office/officeart/2005/8/layout/hProcess11"/>
    <dgm:cxn modelId="{FF2D3385-FC02-45CF-BDCA-00988FB84156}" type="presParOf" srcId="{1CC0AF25-F3B1-44E4-A1BE-18125076B936}" destId="{D718B4DB-221A-4DF9-B7FE-90E4478F23A0}" srcOrd="0" destOrd="0" presId="urn:microsoft.com/office/officeart/2005/8/layout/hProcess11"/>
    <dgm:cxn modelId="{DB901DA1-6C39-4E84-83F4-CBD18E32B193}" type="presParOf" srcId="{1CC0AF25-F3B1-44E4-A1BE-18125076B936}" destId="{3AB709DD-1851-4ED4-BBAA-10979980A3DF}" srcOrd="1" destOrd="0" presId="urn:microsoft.com/office/officeart/2005/8/layout/hProcess11"/>
    <dgm:cxn modelId="{510E43A2-F795-46B3-B481-859B3176420E}" type="presParOf" srcId="{1CC0AF25-F3B1-44E4-A1BE-18125076B936}" destId="{2193A97A-743C-45EA-BF6C-D8EC44CDCAB5}" srcOrd="2" destOrd="0" presId="urn:microsoft.com/office/officeart/2005/8/layout/hProcess11"/>
    <dgm:cxn modelId="{99D8F8AC-511D-4269-A750-5B3E15ACA73D}" type="presParOf" srcId="{84856DFD-6CD8-4FEF-ACE0-D67E1AAF3D9D}" destId="{17F0FDA1-555B-42A7-86A8-13C3DE4B8A06}" srcOrd="1" destOrd="0" presId="urn:microsoft.com/office/officeart/2005/8/layout/hProcess11"/>
    <dgm:cxn modelId="{536C2EEB-6472-4164-BB19-43E684FE5193}" type="presParOf" srcId="{84856DFD-6CD8-4FEF-ACE0-D67E1AAF3D9D}" destId="{4F84A34D-DAED-4DDC-9355-C717E12B3C21}" srcOrd="2" destOrd="0" presId="urn:microsoft.com/office/officeart/2005/8/layout/hProcess11"/>
    <dgm:cxn modelId="{AE28D01C-6A62-498A-A6B7-B6F3822367F0}" type="presParOf" srcId="{4F84A34D-DAED-4DDC-9355-C717E12B3C21}" destId="{92559568-0E55-4250-BE01-2C930194C1B0}" srcOrd="0" destOrd="0" presId="urn:microsoft.com/office/officeart/2005/8/layout/hProcess11"/>
    <dgm:cxn modelId="{C1FBA410-DD7D-4185-AB01-989F6B4C2B30}" type="presParOf" srcId="{4F84A34D-DAED-4DDC-9355-C717E12B3C21}" destId="{4910C1BB-60D2-4107-8D94-69E53A4D8E8B}" srcOrd="1" destOrd="0" presId="urn:microsoft.com/office/officeart/2005/8/layout/hProcess11"/>
    <dgm:cxn modelId="{967F49D5-157A-4249-AA78-CBF160F1000E}" type="presParOf" srcId="{4F84A34D-DAED-4DDC-9355-C717E12B3C21}" destId="{876BDE4F-85BF-4CE7-BED6-EFA8D9E66C31}" srcOrd="2" destOrd="0" presId="urn:microsoft.com/office/officeart/2005/8/layout/hProcess11"/>
    <dgm:cxn modelId="{CB464CBF-7D49-4F44-BA84-8E1C2B6F7CBE}" type="presParOf" srcId="{84856DFD-6CD8-4FEF-ACE0-D67E1AAF3D9D}" destId="{17EB2AE3-58E5-49C6-B667-4DBC80237BBE}" srcOrd="3" destOrd="0" presId="urn:microsoft.com/office/officeart/2005/8/layout/hProcess11"/>
    <dgm:cxn modelId="{A3740A05-B53A-407C-A9EE-DA4717884019}" type="presParOf" srcId="{84856DFD-6CD8-4FEF-ACE0-D67E1AAF3D9D}" destId="{2C7B9839-B104-4946-83A9-F2D79420B772}" srcOrd="4" destOrd="0" presId="urn:microsoft.com/office/officeart/2005/8/layout/hProcess11"/>
    <dgm:cxn modelId="{1A76E7B5-748E-4F3C-8973-E3BAACF759E5}" type="presParOf" srcId="{2C7B9839-B104-4946-83A9-F2D79420B772}" destId="{8B7B90EC-D658-4241-A252-86294E9944E2}" srcOrd="0" destOrd="0" presId="urn:microsoft.com/office/officeart/2005/8/layout/hProcess11"/>
    <dgm:cxn modelId="{E4C25169-B7AF-4D12-9875-0CB6413D0F4A}" type="presParOf" srcId="{2C7B9839-B104-4946-83A9-F2D79420B772}" destId="{58C36D6E-4FF8-4F7F-9715-417D4B8BB0FB}" srcOrd="1" destOrd="0" presId="urn:microsoft.com/office/officeart/2005/8/layout/hProcess11"/>
    <dgm:cxn modelId="{D30A2AA9-EA2A-495D-979E-52F50214F3D9}" type="presParOf" srcId="{2C7B9839-B104-4946-83A9-F2D79420B772}" destId="{F6BE4338-C650-4FFE-8674-91E07C37D23D}" srcOrd="2" destOrd="0" presId="urn:microsoft.com/office/officeart/2005/8/layout/hProcess11"/>
    <dgm:cxn modelId="{D622628E-5A2C-4EF7-B127-C371F9366B5A}" type="presParOf" srcId="{84856DFD-6CD8-4FEF-ACE0-D67E1AAF3D9D}" destId="{834FC726-10F0-438F-945D-6AA05CF42F91}" srcOrd="5" destOrd="0" presId="urn:microsoft.com/office/officeart/2005/8/layout/hProcess11"/>
    <dgm:cxn modelId="{4801D673-CDE9-4F6F-8E46-E8176F0EE6F3}" type="presParOf" srcId="{84856DFD-6CD8-4FEF-ACE0-D67E1AAF3D9D}" destId="{BE3963F2-A708-4882-BC9C-05097DBAD35F}" srcOrd="6" destOrd="0" presId="urn:microsoft.com/office/officeart/2005/8/layout/hProcess11"/>
    <dgm:cxn modelId="{9F9B6CC1-862C-409A-9AA1-EEEEAA80AE5E}" type="presParOf" srcId="{BE3963F2-A708-4882-BC9C-05097DBAD35F}" destId="{62E5EB8D-E423-4FBA-A479-97A42AD49610}" srcOrd="0" destOrd="0" presId="urn:microsoft.com/office/officeart/2005/8/layout/hProcess11"/>
    <dgm:cxn modelId="{151A27A6-6DA6-4F4F-8498-E03DF3C109D9}" type="presParOf" srcId="{BE3963F2-A708-4882-BC9C-05097DBAD35F}" destId="{D4E67417-DC1E-44B2-B6D6-FAA111E1BD5F}" srcOrd="1" destOrd="0" presId="urn:microsoft.com/office/officeart/2005/8/layout/hProcess11"/>
    <dgm:cxn modelId="{7E9B7731-9718-412E-966A-330873C6C121}"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itchFamily="34" charset="-122"/>
              <a:ea typeface="微软雅黑" pitchFamily="34" charset="-122"/>
            </a:rPr>
            <a:t>数据采集</a:t>
          </a:r>
          <a:endParaRPr lang="zh-CN" altLang="en-US" sz="1400" dirty="0">
            <a:solidFill>
              <a:schemeClr val="tx1"/>
            </a:solidFill>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itchFamily="34" charset="-122"/>
              <a:ea typeface="微软雅黑" pitchFamily="34" charset="-122"/>
            </a:rPr>
            <a:t>数据储存与管理</a:t>
          </a:r>
          <a:endParaRPr lang="zh-CN" altLang="en-US" sz="1400" dirty="0">
            <a:solidFill>
              <a:schemeClr val="tx1"/>
            </a:solidFill>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itchFamily="34" charset="-122"/>
              <a:ea typeface="微软雅黑" pitchFamily="34" charset="-122"/>
            </a:rPr>
            <a:t>数据分析与挖掘</a:t>
          </a:r>
          <a:endParaRPr lang="zh-CN" altLang="en-US" sz="1400" dirty="0">
            <a:solidFill>
              <a:schemeClr val="tx1"/>
            </a:solidFill>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itchFamily="34" charset="-122"/>
              <a:ea typeface="微软雅黑" pitchFamily="34" charset="-122"/>
            </a:rPr>
            <a:t>计算结果展示</a:t>
          </a:r>
          <a:endParaRPr lang="zh-CN" altLang="en-US" sz="1400" dirty="0">
            <a:solidFill>
              <a:schemeClr val="tx1"/>
            </a:solidFill>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40FA93AB-270D-41DA-8696-512485BCC002}" type="presOf" srcId="{BCCBA827-B404-49EE-AF8A-E427DB9BD81F}" destId="{7208DC23-693D-4641-99D4-D972E4EF6F94}"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9403F462-DF7B-42B9-A0D8-47DBFB4EA9CB}" type="presOf" srcId="{6B636814-8A0F-4FB8-966D-C807EA9D35FC}" destId="{8B7B90EC-D658-4241-A252-86294E9944E2}" srcOrd="0" destOrd="0" presId="urn:microsoft.com/office/officeart/2005/8/layout/hProcess11"/>
    <dgm:cxn modelId="{48FF14B7-3405-463E-BEE4-E2129A794CA9}" type="presOf" srcId="{70EF60A8-584C-46A2-A250-F53D0C01AE09}" destId="{62E5EB8D-E423-4FBA-A479-97A42AD49610}" srcOrd="0" destOrd="0" presId="urn:microsoft.com/office/officeart/2005/8/layout/hProcess11"/>
    <dgm:cxn modelId="{0A6AD22A-CF62-45C2-A42D-4DF7842AF47E}" srcId="{BCCBA827-B404-49EE-AF8A-E427DB9BD81F}" destId="{70EF60A8-584C-46A2-A250-F53D0C01AE09}" srcOrd="3" destOrd="0" parTransId="{04E80955-0FC6-42B1-805C-CAC16BB6CE11}" sibTransId="{C4505F6F-13BB-4942-8991-B71087C56E0A}"/>
    <dgm:cxn modelId="{B9B835A1-1DE8-4C00-B99D-93EB4AE85CBE}" srcId="{BCCBA827-B404-49EE-AF8A-E427DB9BD81F}" destId="{1BDAB359-4124-4952-B2D1-64B08DE6A44E}" srcOrd="1" destOrd="0" parTransId="{D467E858-E8F3-4792-924F-DDB0015DD040}" sibTransId="{20FF6B83-0F05-466E-90FE-77575F0C423A}"/>
    <dgm:cxn modelId="{626908FA-0F76-4458-89A5-F8C03D45ECA9}" srcId="{BCCBA827-B404-49EE-AF8A-E427DB9BD81F}" destId="{6B636814-8A0F-4FB8-966D-C807EA9D35FC}" srcOrd="2" destOrd="0" parTransId="{AC725B00-9953-4CE7-B9FC-7F4B170A7553}" sibTransId="{3A3A8C95-2587-4031-B0EE-59577F9CE446}"/>
    <dgm:cxn modelId="{598E4E0E-7B3C-48DB-B9E7-3FE03113592E}" type="presOf" srcId="{1BDAB359-4124-4952-B2D1-64B08DE6A44E}" destId="{92559568-0E55-4250-BE01-2C930194C1B0}" srcOrd="0" destOrd="0" presId="urn:microsoft.com/office/officeart/2005/8/layout/hProcess11"/>
    <dgm:cxn modelId="{E55442BE-D3DF-413E-9918-EF788705100F}" type="presOf" srcId="{0D0C9DDE-32DE-4B20-8587-E863AC39056E}" destId="{D718B4DB-221A-4DF9-B7FE-90E4478F23A0}" srcOrd="0" destOrd="0" presId="urn:microsoft.com/office/officeart/2005/8/layout/hProcess11"/>
    <dgm:cxn modelId="{81759FD9-6CB2-4B15-B77F-7BBD44B52948}" type="presParOf" srcId="{7208DC23-693D-4641-99D4-D972E4EF6F94}" destId="{CB0007A1-71C7-4465-8744-B8ECC3148487}" srcOrd="0" destOrd="0" presId="urn:microsoft.com/office/officeart/2005/8/layout/hProcess11"/>
    <dgm:cxn modelId="{068EA1B4-1893-4995-BB7B-1C5225BDE474}" type="presParOf" srcId="{7208DC23-693D-4641-99D4-D972E4EF6F94}" destId="{84856DFD-6CD8-4FEF-ACE0-D67E1AAF3D9D}" srcOrd="1" destOrd="0" presId="urn:microsoft.com/office/officeart/2005/8/layout/hProcess11"/>
    <dgm:cxn modelId="{E1261E44-E93D-426E-AA2E-6A10C40BBDFC}" type="presParOf" srcId="{84856DFD-6CD8-4FEF-ACE0-D67E1AAF3D9D}" destId="{1CC0AF25-F3B1-44E4-A1BE-18125076B936}" srcOrd="0" destOrd="0" presId="urn:microsoft.com/office/officeart/2005/8/layout/hProcess11"/>
    <dgm:cxn modelId="{9578CF0B-35D5-4CFA-959A-86D901F0570D}" type="presParOf" srcId="{1CC0AF25-F3B1-44E4-A1BE-18125076B936}" destId="{D718B4DB-221A-4DF9-B7FE-90E4478F23A0}" srcOrd="0" destOrd="0" presId="urn:microsoft.com/office/officeart/2005/8/layout/hProcess11"/>
    <dgm:cxn modelId="{B651C8D6-2CC8-48A2-AE43-3438916331E6}" type="presParOf" srcId="{1CC0AF25-F3B1-44E4-A1BE-18125076B936}" destId="{3AB709DD-1851-4ED4-BBAA-10979980A3DF}" srcOrd="1" destOrd="0" presId="urn:microsoft.com/office/officeart/2005/8/layout/hProcess11"/>
    <dgm:cxn modelId="{08F6CB3B-045A-482E-AF78-C81441927133}" type="presParOf" srcId="{1CC0AF25-F3B1-44E4-A1BE-18125076B936}" destId="{2193A97A-743C-45EA-BF6C-D8EC44CDCAB5}" srcOrd="2" destOrd="0" presId="urn:microsoft.com/office/officeart/2005/8/layout/hProcess11"/>
    <dgm:cxn modelId="{71D7A0BB-3517-48F6-80B8-D73FD40E0A19}" type="presParOf" srcId="{84856DFD-6CD8-4FEF-ACE0-D67E1AAF3D9D}" destId="{17F0FDA1-555B-42A7-86A8-13C3DE4B8A06}" srcOrd="1" destOrd="0" presId="urn:microsoft.com/office/officeart/2005/8/layout/hProcess11"/>
    <dgm:cxn modelId="{CDE1BFFE-8848-4111-9D9E-63D71AE52304}" type="presParOf" srcId="{84856DFD-6CD8-4FEF-ACE0-D67E1AAF3D9D}" destId="{4F84A34D-DAED-4DDC-9355-C717E12B3C21}" srcOrd="2" destOrd="0" presId="urn:microsoft.com/office/officeart/2005/8/layout/hProcess11"/>
    <dgm:cxn modelId="{972774A9-C545-444D-B109-266FC8ABE215}" type="presParOf" srcId="{4F84A34D-DAED-4DDC-9355-C717E12B3C21}" destId="{92559568-0E55-4250-BE01-2C930194C1B0}" srcOrd="0" destOrd="0" presId="urn:microsoft.com/office/officeart/2005/8/layout/hProcess11"/>
    <dgm:cxn modelId="{059B487B-12E5-425C-986D-578252122975}" type="presParOf" srcId="{4F84A34D-DAED-4DDC-9355-C717E12B3C21}" destId="{4910C1BB-60D2-4107-8D94-69E53A4D8E8B}" srcOrd="1" destOrd="0" presId="urn:microsoft.com/office/officeart/2005/8/layout/hProcess11"/>
    <dgm:cxn modelId="{58510572-20F5-4CD9-A321-1B77ECEC1D58}" type="presParOf" srcId="{4F84A34D-DAED-4DDC-9355-C717E12B3C21}" destId="{876BDE4F-85BF-4CE7-BED6-EFA8D9E66C31}" srcOrd="2" destOrd="0" presId="urn:microsoft.com/office/officeart/2005/8/layout/hProcess11"/>
    <dgm:cxn modelId="{368DD646-71D4-4D56-B053-DAC3398CD066}" type="presParOf" srcId="{84856DFD-6CD8-4FEF-ACE0-D67E1AAF3D9D}" destId="{17EB2AE3-58E5-49C6-B667-4DBC80237BBE}" srcOrd="3" destOrd="0" presId="urn:microsoft.com/office/officeart/2005/8/layout/hProcess11"/>
    <dgm:cxn modelId="{3C4B3123-4B45-4EDF-8C57-AF8E52796EB0}" type="presParOf" srcId="{84856DFD-6CD8-4FEF-ACE0-D67E1AAF3D9D}" destId="{2C7B9839-B104-4946-83A9-F2D79420B772}" srcOrd="4" destOrd="0" presId="urn:microsoft.com/office/officeart/2005/8/layout/hProcess11"/>
    <dgm:cxn modelId="{D2C851D8-B412-409A-B376-F6C518E3A192}" type="presParOf" srcId="{2C7B9839-B104-4946-83A9-F2D79420B772}" destId="{8B7B90EC-D658-4241-A252-86294E9944E2}" srcOrd="0" destOrd="0" presId="urn:microsoft.com/office/officeart/2005/8/layout/hProcess11"/>
    <dgm:cxn modelId="{D41BBD14-0243-4F00-B2F3-551ED6DAB9EC}" type="presParOf" srcId="{2C7B9839-B104-4946-83A9-F2D79420B772}" destId="{58C36D6E-4FF8-4F7F-9715-417D4B8BB0FB}" srcOrd="1" destOrd="0" presId="urn:microsoft.com/office/officeart/2005/8/layout/hProcess11"/>
    <dgm:cxn modelId="{F8B765F0-FFED-4B8C-A9FF-0509405E48BA}" type="presParOf" srcId="{2C7B9839-B104-4946-83A9-F2D79420B772}" destId="{F6BE4338-C650-4FFE-8674-91E07C37D23D}" srcOrd="2" destOrd="0" presId="urn:microsoft.com/office/officeart/2005/8/layout/hProcess11"/>
    <dgm:cxn modelId="{3D4C95B9-8703-4995-950C-5DD53DA46200}" type="presParOf" srcId="{84856DFD-6CD8-4FEF-ACE0-D67E1AAF3D9D}" destId="{834FC726-10F0-438F-945D-6AA05CF42F91}" srcOrd="5" destOrd="0" presId="urn:microsoft.com/office/officeart/2005/8/layout/hProcess11"/>
    <dgm:cxn modelId="{24A9EEB7-47B8-402E-95F9-84976CB3A90D}" type="presParOf" srcId="{84856DFD-6CD8-4FEF-ACE0-D67E1AAF3D9D}" destId="{BE3963F2-A708-4882-BC9C-05097DBAD35F}" srcOrd="6" destOrd="0" presId="urn:microsoft.com/office/officeart/2005/8/layout/hProcess11"/>
    <dgm:cxn modelId="{1EBE7380-56F0-4ACD-893D-9F4A63FB7EA2}" type="presParOf" srcId="{BE3963F2-A708-4882-BC9C-05097DBAD35F}" destId="{62E5EB8D-E423-4FBA-A479-97A42AD49610}" srcOrd="0" destOrd="0" presId="urn:microsoft.com/office/officeart/2005/8/layout/hProcess11"/>
    <dgm:cxn modelId="{EFA98BEB-132E-49F4-B4C0-7D78A91183E6}" type="presParOf" srcId="{BE3963F2-A708-4882-BC9C-05097DBAD35F}" destId="{D4E67417-DC1E-44B2-B6D6-FAA111E1BD5F}" srcOrd="1" destOrd="0" presId="urn:microsoft.com/office/officeart/2005/8/layout/hProcess11"/>
    <dgm:cxn modelId="{66CC6E63-7166-4D85-8E5A-992B10295DB7}"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itchFamily="34" charset="-122"/>
              <a:ea typeface="微软雅黑" pitchFamily="34" charset="-122"/>
            </a:rPr>
            <a:t>数据采集</a:t>
          </a:r>
          <a:endParaRPr lang="zh-CN" altLang="en-US" sz="1400" dirty="0">
            <a:solidFill>
              <a:schemeClr val="tx1"/>
            </a:solidFill>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itchFamily="34" charset="-122"/>
              <a:ea typeface="微软雅黑" pitchFamily="34" charset="-122"/>
            </a:rPr>
            <a:t>数据储存与管理</a:t>
          </a:r>
          <a:endParaRPr lang="zh-CN" altLang="en-US" sz="1400" dirty="0">
            <a:solidFill>
              <a:schemeClr val="tx1"/>
            </a:solidFill>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itchFamily="34" charset="-122"/>
              <a:ea typeface="微软雅黑" pitchFamily="34" charset="-122"/>
            </a:rPr>
            <a:t>数据分析与挖掘</a:t>
          </a:r>
          <a:endParaRPr lang="zh-CN" altLang="en-US" sz="1400" dirty="0">
            <a:solidFill>
              <a:schemeClr val="tx1"/>
            </a:solidFill>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itchFamily="34" charset="-122"/>
              <a:ea typeface="微软雅黑" pitchFamily="34" charset="-122"/>
            </a:rPr>
            <a:t>计算结果展示</a:t>
          </a:r>
          <a:endParaRPr lang="zh-CN" altLang="en-US" sz="1400" dirty="0">
            <a:solidFill>
              <a:schemeClr val="tx1"/>
            </a:solidFill>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84167D67-D860-4FA7-A083-DE40E74A70C9}" type="presOf" srcId="{1BDAB359-4124-4952-B2D1-64B08DE6A44E}" destId="{92559568-0E55-4250-BE01-2C930194C1B0}" srcOrd="0" destOrd="0" presId="urn:microsoft.com/office/officeart/2005/8/layout/hProcess11"/>
    <dgm:cxn modelId="{B31FBA62-4052-46E1-9D2F-BF1C4F7EA564}" type="presOf" srcId="{BCCBA827-B404-49EE-AF8A-E427DB9BD81F}" destId="{7208DC23-693D-4641-99D4-D972E4EF6F94}" srcOrd="0" destOrd="0" presId="urn:microsoft.com/office/officeart/2005/8/layout/hProcess11"/>
    <dgm:cxn modelId="{0A6AD22A-CF62-45C2-A42D-4DF7842AF47E}" srcId="{BCCBA827-B404-49EE-AF8A-E427DB9BD81F}" destId="{70EF60A8-584C-46A2-A250-F53D0C01AE09}" srcOrd="3" destOrd="0" parTransId="{04E80955-0FC6-42B1-805C-CAC16BB6CE11}" sibTransId="{C4505F6F-13BB-4942-8991-B71087C56E0A}"/>
    <dgm:cxn modelId="{6CC72090-C3DD-4777-A24A-2B6D3FB8A097}" type="presOf" srcId="{0D0C9DDE-32DE-4B20-8587-E863AC39056E}" destId="{D718B4DB-221A-4DF9-B7FE-90E4478F23A0}" srcOrd="0" destOrd="0" presId="urn:microsoft.com/office/officeart/2005/8/layout/hProcess11"/>
    <dgm:cxn modelId="{74FF36A2-2E7B-4485-A154-54CFDDCEBB2E}" type="presOf" srcId="{70EF60A8-584C-46A2-A250-F53D0C01AE09}" destId="{62E5EB8D-E423-4FBA-A479-97A42AD49610}" srcOrd="0" destOrd="0" presId="urn:microsoft.com/office/officeart/2005/8/layout/hProcess11"/>
    <dgm:cxn modelId="{4381E5FA-88D5-4166-BF80-B63C12BE7865}" type="presOf" srcId="{6B636814-8A0F-4FB8-966D-C807EA9D35FC}" destId="{8B7B90EC-D658-4241-A252-86294E9944E2}"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626908FA-0F76-4458-89A5-F8C03D45ECA9}" srcId="{BCCBA827-B404-49EE-AF8A-E427DB9BD81F}" destId="{6B636814-8A0F-4FB8-966D-C807EA9D35FC}" srcOrd="2" destOrd="0" parTransId="{AC725B00-9953-4CE7-B9FC-7F4B170A7553}" sibTransId="{3A3A8C95-2587-4031-B0EE-59577F9CE446}"/>
    <dgm:cxn modelId="{B9B835A1-1DE8-4C00-B99D-93EB4AE85CBE}" srcId="{BCCBA827-B404-49EE-AF8A-E427DB9BD81F}" destId="{1BDAB359-4124-4952-B2D1-64B08DE6A44E}" srcOrd="1" destOrd="0" parTransId="{D467E858-E8F3-4792-924F-DDB0015DD040}" sibTransId="{20FF6B83-0F05-466E-90FE-77575F0C423A}"/>
    <dgm:cxn modelId="{02BDD18F-985A-40B5-9886-C6470A56DF87}" type="presParOf" srcId="{7208DC23-693D-4641-99D4-D972E4EF6F94}" destId="{CB0007A1-71C7-4465-8744-B8ECC3148487}" srcOrd="0" destOrd="0" presId="urn:microsoft.com/office/officeart/2005/8/layout/hProcess11"/>
    <dgm:cxn modelId="{BA4A26E9-2AA8-408A-AF44-9E8A1679F0E0}" type="presParOf" srcId="{7208DC23-693D-4641-99D4-D972E4EF6F94}" destId="{84856DFD-6CD8-4FEF-ACE0-D67E1AAF3D9D}" srcOrd="1" destOrd="0" presId="urn:microsoft.com/office/officeart/2005/8/layout/hProcess11"/>
    <dgm:cxn modelId="{A2CF6BC4-7532-4503-A18F-E473877BC7E4}" type="presParOf" srcId="{84856DFD-6CD8-4FEF-ACE0-D67E1AAF3D9D}" destId="{1CC0AF25-F3B1-44E4-A1BE-18125076B936}" srcOrd="0" destOrd="0" presId="urn:microsoft.com/office/officeart/2005/8/layout/hProcess11"/>
    <dgm:cxn modelId="{DFFEFAB1-4BD3-451B-A0DC-372D220AF0F5}" type="presParOf" srcId="{1CC0AF25-F3B1-44E4-A1BE-18125076B936}" destId="{D718B4DB-221A-4DF9-B7FE-90E4478F23A0}" srcOrd="0" destOrd="0" presId="urn:microsoft.com/office/officeart/2005/8/layout/hProcess11"/>
    <dgm:cxn modelId="{952F93C2-AA47-46A0-84E1-9522043D5EE4}" type="presParOf" srcId="{1CC0AF25-F3B1-44E4-A1BE-18125076B936}" destId="{3AB709DD-1851-4ED4-BBAA-10979980A3DF}" srcOrd="1" destOrd="0" presId="urn:microsoft.com/office/officeart/2005/8/layout/hProcess11"/>
    <dgm:cxn modelId="{B19CDACD-403F-42B7-A53B-D4728A3A9768}" type="presParOf" srcId="{1CC0AF25-F3B1-44E4-A1BE-18125076B936}" destId="{2193A97A-743C-45EA-BF6C-D8EC44CDCAB5}" srcOrd="2" destOrd="0" presId="urn:microsoft.com/office/officeart/2005/8/layout/hProcess11"/>
    <dgm:cxn modelId="{B06C3FF2-85FE-46DE-ACD6-07BE9FDEBDBC}" type="presParOf" srcId="{84856DFD-6CD8-4FEF-ACE0-D67E1AAF3D9D}" destId="{17F0FDA1-555B-42A7-86A8-13C3DE4B8A06}" srcOrd="1" destOrd="0" presId="urn:microsoft.com/office/officeart/2005/8/layout/hProcess11"/>
    <dgm:cxn modelId="{4FDD36E9-2E8C-4192-BA36-37D77F7503C2}" type="presParOf" srcId="{84856DFD-6CD8-4FEF-ACE0-D67E1AAF3D9D}" destId="{4F84A34D-DAED-4DDC-9355-C717E12B3C21}" srcOrd="2" destOrd="0" presId="urn:microsoft.com/office/officeart/2005/8/layout/hProcess11"/>
    <dgm:cxn modelId="{C670FCCE-8CE6-43AA-88FA-1EBBC47542BD}" type="presParOf" srcId="{4F84A34D-DAED-4DDC-9355-C717E12B3C21}" destId="{92559568-0E55-4250-BE01-2C930194C1B0}" srcOrd="0" destOrd="0" presId="urn:microsoft.com/office/officeart/2005/8/layout/hProcess11"/>
    <dgm:cxn modelId="{5BBF7E38-6479-47EF-B2BF-891E0ED28376}" type="presParOf" srcId="{4F84A34D-DAED-4DDC-9355-C717E12B3C21}" destId="{4910C1BB-60D2-4107-8D94-69E53A4D8E8B}" srcOrd="1" destOrd="0" presId="urn:microsoft.com/office/officeart/2005/8/layout/hProcess11"/>
    <dgm:cxn modelId="{59EDAC60-097C-473F-BB0C-B0AE8F317693}" type="presParOf" srcId="{4F84A34D-DAED-4DDC-9355-C717E12B3C21}" destId="{876BDE4F-85BF-4CE7-BED6-EFA8D9E66C31}" srcOrd="2" destOrd="0" presId="urn:microsoft.com/office/officeart/2005/8/layout/hProcess11"/>
    <dgm:cxn modelId="{72463DA4-240C-4BC6-9266-5F5E262AB5C4}" type="presParOf" srcId="{84856DFD-6CD8-4FEF-ACE0-D67E1AAF3D9D}" destId="{17EB2AE3-58E5-49C6-B667-4DBC80237BBE}" srcOrd="3" destOrd="0" presId="urn:microsoft.com/office/officeart/2005/8/layout/hProcess11"/>
    <dgm:cxn modelId="{E2C3B0D6-52E6-4423-A8A4-477FF9FDC4A4}" type="presParOf" srcId="{84856DFD-6CD8-4FEF-ACE0-D67E1AAF3D9D}" destId="{2C7B9839-B104-4946-83A9-F2D79420B772}" srcOrd="4" destOrd="0" presId="urn:microsoft.com/office/officeart/2005/8/layout/hProcess11"/>
    <dgm:cxn modelId="{E6B98022-A8D8-4763-9D5F-E86268136032}" type="presParOf" srcId="{2C7B9839-B104-4946-83A9-F2D79420B772}" destId="{8B7B90EC-D658-4241-A252-86294E9944E2}" srcOrd="0" destOrd="0" presId="urn:microsoft.com/office/officeart/2005/8/layout/hProcess11"/>
    <dgm:cxn modelId="{57C7FE83-17ED-47F5-9478-EE865C2863B7}" type="presParOf" srcId="{2C7B9839-B104-4946-83A9-F2D79420B772}" destId="{58C36D6E-4FF8-4F7F-9715-417D4B8BB0FB}" srcOrd="1" destOrd="0" presId="urn:microsoft.com/office/officeart/2005/8/layout/hProcess11"/>
    <dgm:cxn modelId="{3B7672B2-9D79-43C7-A2F7-78B4D83D6525}" type="presParOf" srcId="{2C7B9839-B104-4946-83A9-F2D79420B772}" destId="{F6BE4338-C650-4FFE-8674-91E07C37D23D}" srcOrd="2" destOrd="0" presId="urn:microsoft.com/office/officeart/2005/8/layout/hProcess11"/>
    <dgm:cxn modelId="{BE19E18E-67D4-4E49-A4E5-9B5E848DDDEF}" type="presParOf" srcId="{84856DFD-6CD8-4FEF-ACE0-D67E1AAF3D9D}" destId="{834FC726-10F0-438F-945D-6AA05CF42F91}" srcOrd="5" destOrd="0" presId="urn:microsoft.com/office/officeart/2005/8/layout/hProcess11"/>
    <dgm:cxn modelId="{431E3BA5-4A30-456B-8991-F4139EC6A295}" type="presParOf" srcId="{84856DFD-6CD8-4FEF-ACE0-D67E1AAF3D9D}" destId="{BE3963F2-A708-4882-BC9C-05097DBAD35F}" srcOrd="6" destOrd="0" presId="urn:microsoft.com/office/officeart/2005/8/layout/hProcess11"/>
    <dgm:cxn modelId="{9754D5F4-4AEB-4E67-8873-B1CF4AC7F57F}" type="presParOf" srcId="{BE3963F2-A708-4882-BC9C-05097DBAD35F}" destId="{62E5EB8D-E423-4FBA-A479-97A42AD49610}" srcOrd="0" destOrd="0" presId="urn:microsoft.com/office/officeart/2005/8/layout/hProcess11"/>
    <dgm:cxn modelId="{DBF689E0-B725-42E1-AA21-18FEE2D48B58}" type="presParOf" srcId="{BE3963F2-A708-4882-BC9C-05097DBAD35F}" destId="{D4E67417-DC1E-44B2-B6D6-FAA111E1BD5F}" srcOrd="1" destOrd="0" presId="urn:microsoft.com/office/officeart/2005/8/layout/hProcess11"/>
    <dgm:cxn modelId="{AB40527B-6232-460B-A8B5-FB6AEA938985}"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 loCatId="process" qsTypeId="urn:microsoft.com/office/officeart/2005/8/quickstyle/3d3" qsCatId="3D" csTypeId="urn:microsoft.com/office/officeart/2005/8/colors/colorful1" csCatId="colorful" phldr="1"/>
      <dgm:spPr/>
      <dgm:t>
        <a:bodyPr/>
        <a:lstStyle/>
        <a:p>
          <a:endParaRPr lang="zh-CN" altLang="en-US"/>
        </a:p>
      </dgm:t>
    </dgm:pt>
    <dgm:pt modelId="{0D0C9DDE-32DE-4B20-8587-E863AC39056E}">
      <dgm:prSet phldrT="[文本]" custT="1"/>
      <dgm:spPr/>
      <dgm:t>
        <a:bodyPr/>
        <a:lstStyle/>
        <a:p>
          <a:r>
            <a:rPr lang="zh-CN" altLang="en-US" sz="1400" dirty="0" smtClean="0">
              <a:solidFill>
                <a:schemeClr val="tx1"/>
              </a:solidFill>
              <a:latin typeface="微软雅黑" pitchFamily="34" charset="-122"/>
              <a:ea typeface="微软雅黑" pitchFamily="34" charset="-122"/>
            </a:rPr>
            <a:t>数据采集</a:t>
          </a:r>
          <a:endParaRPr lang="zh-CN" altLang="en-US" sz="1400" dirty="0">
            <a:solidFill>
              <a:schemeClr val="tx1"/>
            </a:solidFill>
            <a:latin typeface="微软雅黑" pitchFamily="34" charset="-122"/>
            <a:ea typeface="微软雅黑" pitchFamily="34" charset="-122"/>
          </a:endParaRPr>
        </a:p>
      </dgm:t>
    </dgm:pt>
    <dgm:pt modelId="{77299482-8D9D-42B3-B556-2B13C65441BC}" type="par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5C8A4A0-0697-4E60-AF51-1C4C19E235B8}" type="sibTrans" cxnId="{C50329DE-A614-49CA-B6BC-72382E75A198}">
      <dgm:prSet/>
      <dgm:spPr/>
      <dgm:t>
        <a:bodyPr/>
        <a:lstStyle/>
        <a:p>
          <a:endParaRPr lang="zh-CN" altLang="en-US" sz="1400">
            <a:solidFill>
              <a:schemeClr val="bg1"/>
            </a:solidFill>
            <a:latin typeface="微软雅黑" pitchFamily="34" charset="-122"/>
            <a:ea typeface="微软雅黑" pitchFamily="34" charset="-122"/>
          </a:endParaRPr>
        </a:p>
      </dgm:t>
    </dgm:pt>
    <dgm:pt modelId="{1BDAB359-4124-4952-B2D1-64B08DE6A44E}">
      <dgm:prSet phldrT="[文本]" custT="1"/>
      <dgm:spPr/>
      <dgm:t>
        <a:bodyPr/>
        <a:lstStyle/>
        <a:p>
          <a:r>
            <a:rPr lang="zh-CN" altLang="en-US" sz="1400" dirty="0" smtClean="0">
              <a:solidFill>
                <a:schemeClr val="tx1"/>
              </a:solidFill>
              <a:latin typeface="微软雅黑" pitchFamily="34" charset="-122"/>
              <a:ea typeface="微软雅黑" pitchFamily="34" charset="-122"/>
            </a:rPr>
            <a:t>数据储存与管理</a:t>
          </a:r>
          <a:endParaRPr lang="zh-CN" altLang="en-US" sz="1400" dirty="0">
            <a:solidFill>
              <a:schemeClr val="tx1"/>
            </a:solidFill>
            <a:latin typeface="微软雅黑" pitchFamily="34" charset="-122"/>
            <a:ea typeface="微软雅黑" pitchFamily="34" charset="-122"/>
          </a:endParaRPr>
        </a:p>
      </dgm:t>
    </dgm:pt>
    <dgm:pt modelId="{D467E858-E8F3-4792-924F-DDB0015DD040}" type="par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20FF6B83-0F05-466E-90FE-77575F0C423A}" type="sibTrans" cxnId="{B9B835A1-1DE8-4C00-B99D-93EB4AE85CBE}">
      <dgm:prSet/>
      <dgm:spPr/>
      <dgm:t>
        <a:bodyPr/>
        <a:lstStyle/>
        <a:p>
          <a:endParaRPr lang="zh-CN" altLang="en-US" sz="1400">
            <a:solidFill>
              <a:schemeClr val="bg1"/>
            </a:solidFill>
            <a:latin typeface="微软雅黑" pitchFamily="34" charset="-122"/>
            <a:ea typeface="微软雅黑" pitchFamily="34" charset="-122"/>
          </a:endParaRPr>
        </a:p>
      </dgm:t>
    </dgm:pt>
    <dgm:pt modelId="{6B636814-8A0F-4FB8-966D-C807EA9D35FC}">
      <dgm:prSet phldrT="[文本]" custT="1"/>
      <dgm:spPr/>
      <dgm:t>
        <a:bodyPr/>
        <a:lstStyle/>
        <a:p>
          <a:r>
            <a:rPr lang="zh-CN" altLang="en-US" sz="1400" dirty="0" smtClean="0">
              <a:solidFill>
                <a:schemeClr val="tx1"/>
              </a:solidFill>
              <a:latin typeface="微软雅黑" pitchFamily="34" charset="-122"/>
              <a:ea typeface="微软雅黑" pitchFamily="34" charset="-122"/>
            </a:rPr>
            <a:t>数据分析与挖掘</a:t>
          </a:r>
          <a:endParaRPr lang="zh-CN" altLang="en-US" sz="1400" dirty="0">
            <a:solidFill>
              <a:schemeClr val="tx1"/>
            </a:solidFill>
            <a:latin typeface="微软雅黑" pitchFamily="34" charset="-122"/>
            <a:ea typeface="微软雅黑" pitchFamily="34" charset="-122"/>
          </a:endParaRPr>
        </a:p>
      </dgm:t>
    </dgm:pt>
    <dgm:pt modelId="{AC725B00-9953-4CE7-B9FC-7F4B170A7553}" type="par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3A3A8C95-2587-4031-B0EE-59577F9CE446}" type="sibTrans" cxnId="{626908FA-0F76-4458-89A5-F8C03D45ECA9}">
      <dgm:prSet/>
      <dgm:spPr/>
      <dgm:t>
        <a:bodyPr/>
        <a:lstStyle/>
        <a:p>
          <a:endParaRPr lang="zh-CN" altLang="en-US" sz="1400">
            <a:solidFill>
              <a:schemeClr val="bg1"/>
            </a:solidFill>
            <a:latin typeface="微软雅黑" pitchFamily="34" charset="-122"/>
            <a:ea typeface="微软雅黑" pitchFamily="34" charset="-122"/>
          </a:endParaRPr>
        </a:p>
      </dgm:t>
    </dgm:pt>
    <dgm:pt modelId="{70EF60A8-584C-46A2-A250-F53D0C01AE09}">
      <dgm:prSet phldrT="[文本]" custT="1"/>
      <dgm:spPr/>
      <dgm:t>
        <a:bodyPr/>
        <a:lstStyle/>
        <a:p>
          <a:r>
            <a:rPr lang="zh-CN" altLang="en-US" sz="1400" dirty="0" smtClean="0">
              <a:solidFill>
                <a:schemeClr val="tx1"/>
              </a:solidFill>
              <a:latin typeface="微软雅黑" pitchFamily="34" charset="-122"/>
              <a:ea typeface="微软雅黑" pitchFamily="34" charset="-122"/>
            </a:rPr>
            <a:t>计算结果展示</a:t>
          </a:r>
          <a:endParaRPr lang="zh-CN" altLang="en-US" sz="1400" dirty="0">
            <a:solidFill>
              <a:schemeClr val="tx1"/>
            </a:solidFill>
            <a:latin typeface="微软雅黑" pitchFamily="34" charset="-122"/>
            <a:ea typeface="微软雅黑" pitchFamily="34" charset="-122"/>
          </a:endParaRPr>
        </a:p>
      </dgm:t>
    </dgm:pt>
    <dgm:pt modelId="{04E80955-0FC6-42B1-805C-CAC16BB6CE11}" type="par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C4505F6F-13BB-4942-8991-B71087C56E0A}" type="sibTrans" cxnId="{0A6AD22A-CF62-45C2-A42D-4DF7842AF47E}">
      <dgm:prSet/>
      <dgm:spPr/>
      <dgm:t>
        <a:bodyPr/>
        <a:lstStyle/>
        <a:p>
          <a:endParaRPr lang="zh-CN" altLang="en-US" sz="1400">
            <a:solidFill>
              <a:schemeClr val="bg1"/>
            </a:solidFill>
            <a:latin typeface="微软雅黑" pitchFamily="34" charset="-122"/>
            <a:ea typeface="微软雅黑" pitchFamily="34" charset="-122"/>
          </a:endParaRPr>
        </a:p>
      </dgm:t>
    </dgm:pt>
    <dgm:pt modelId="{7208DC23-693D-4641-99D4-D972E4EF6F94}" type="pres">
      <dgm:prSet presAssocID="{BCCBA827-B404-49EE-AF8A-E427DB9BD81F}" presName="Name0" presStyleCnt="0">
        <dgm:presLayoutVars>
          <dgm:dir/>
          <dgm:resizeHandles val="exact"/>
        </dgm:presLayoutVars>
      </dgm:prSet>
      <dgm:spPr/>
      <dgm:t>
        <a:bodyPr/>
        <a:lstStyle/>
        <a:p>
          <a:endParaRPr lang="zh-CN" altLang="en-US"/>
        </a:p>
      </dgm:t>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ln/>
        <a:effectLst>
          <a:outerShdw blurRad="50800" dist="38100" dir="2700000" algn="tl" rotWithShape="0">
            <a:prstClr val="black">
              <a:alpha val="40000"/>
            </a:prstClr>
          </a:outerShdw>
        </a:effectLst>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t>
        <a:bodyPr/>
        <a:lstStyle/>
        <a:p>
          <a:endParaRPr lang="zh-CN" altLang="en-US"/>
        </a:p>
      </dgm:t>
    </dgm:pt>
    <dgm:pt modelId="{3AB709DD-1851-4ED4-BBAA-10979980A3DF}" type="pres">
      <dgm:prSet presAssocID="{0D0C9DDE-32DE-4B20-8587-E863AC39056E}" presName="circleA" presStyleLbl="node1" presStyleIdx="0" presStyleCnt="4"/>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custScaleX="202844" custLinFactNeighborX="13475">
        <dgm:presLayoutVars>
          <dgm:bulletEnabled val="1"/>
        </dgm:presLayoutVars>
      </dgm:prSet>
      <dgm:spPr/>
      <dgm:t>
        <a:bodyPr/>
        <a:lstStyle/>
        <a:p>
          <a:endParaRPr lang="zh-CN" altLang="en-US"/>
        </a:p>
      </dgm:t>
    </dgm:pt>
    <dgm:pt modelId="{4910C1BB-60D2-4107-8D94-69E53A4D8E8B}" type="pres">
      <dgm:prSet presAssocID="{1BDAB359-4124-4952-B2D1-64B08DE6A44E}" presName="circleB" presStyleLbl="node1" presStyleIdx="1" presStyleCnt="4" custLinFactX="25701" custLinFactNeighborX="100000" custLinFactNeighborY="11215"/>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custScaleX="184259">
        <dgm:presLayoutVars>
          <dgm:bulletEnabled val="1"/>
        </dgm:presLayoutVars>
      </dgm:prSet>
      <dgm:spPr/>
      <dgm:t>
        <a:bodyPr/>
        <a:lstStyle/>
        <a:p>
          <a:endParaRPr lang="zh-CN" altLang="en-US"/>
        </a:p>
      </dgm:t>
    </dgm:pt>
    <dgm:pt modelId="{58C36D6E-4FF8-4F7F-9715-417D4B8BB0FB}" type="pres">
      <dgm:prSet presAssocID="{6B636814-8A0F-4FB8-966D-C807EA9D35FC}" presName="circleA" presStyleLbl="node1" presStyleIdx="2" presStyleCnt="4"/>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custScaleX="147148">
        <dgm:presLayoutVars>
          <dgm:bulletEnabled val="1"/>
        </dgm:presLayoutVars>
      </dgm:prSet>
      <dgm:spPr/>
      <dgm:t>
        <a:bodyPr/>
        <a:lstStyle/>
        <a:p>
          <a:endParaRPr lang="zh-CN" altLang="en-US"/>
        </a:p>
      </dgm:t>
    </dgm:pt>
    <dgm:pt modelId="{D4E67417-DC1E-44B2-B6D6-FAA111E1BD5F}" type="pres">
      <dgm:prSet presAssocID="{70EF60A8-584C-46A2-A250-F53D0C01AE09}" presName="circleB" presStyleLbl="node1" presStyleIdx="3" presStyleCnt="4"/>
      <dgm:spPr/>
    </dgm:pt>
    <dgm:pt modelId="{94546A5F-16D7-413E-BDBD-2B2E07C04935}" type="pres">
      <dgm:prSet presAssocID="{70EF60A8-584C-46A2-A250-F53D0C01AE09}" presName="spaceB" presStyleCnt="0"/>
      <dgm:spPr/>
    </dgm:pt>
  </dgm:ptLst>
  <dgm:cxnLst>
    <dgm:cxn modelId="{5F38EABB-1C4E-4ECA-AB72-6DDDAD4B7F4D}" type="presOf" srcId="{0D0C9DDE-32DE-4B20-8587-E863AC39056E}" destId="{D718B4DB-221A-4DF9-B7FE-90E4478F23A0}" srcOrd="0" destOrd="0" presId="urn:microsoft.com/office/officeart/2005/8/layout/hProcess11"/>
    <dgm:cxn modelId="{0A6AD22A-CF62-45C2-A42D-4DF7842AF47E}" srcId="{BCCBA827-B404-49EE-AF8A-E427DB9BD81F}" destId="{70EF60A8-584C-46A2-A250-F53D0C01AE09}" srcOrd="3" destOrd="0" parTransId="{04E80955-0FC6-42B1-805C-CAC16BB6CE11}" sibTransId="{C4505F6F-13BB-4942-8991-B71087C56E0A}"/>
    <dgm:cxn modelId="{2C5E1649-2856-456B-A1B3-D589C716B8C3}" type="presOf" srcId="{6B636814-8A0F-4FB8-966D-C807EA9D35FC}" destId="{8B7B90EC-D658-4241-A252-86294E9944E2}" srcOrd="0" destOrd="0" presId="urn:microsoft.com/office/officeart/2005/8/layout/hProcess11"/>
    <dgm:cxn modelId="{0BD8960C-4F9C-4AA8-A9B0-7F4372526EA7}" type="presOf" srcId="{BCCBA827-B404-49EE-AF8A-E427DB9BD81F}" destId="{7208DC23-693D-4641-99D4-D972E4EF6F94}" srcOrd="0" destOrd="0" presId="urn:microsoft.com/office/officeart/2005/8/layout/hProcess11"/>
    <dgm:cxn modelId="{8B630C56-372B-4528-83B7-673D2B95C221}" type="presOf" srcId="{1BDAB359-4124-4952-B2D1-64B08DE6A44E}" destId="{92559568-0E55-4250-BE01-2C930194C1B0}" srcOrd="0" destOrd="0" presId="urn:microsoft.com/office/officeart/2005/8/layout/hProcess11"/>
    <dgm:cxn modelId="{A2CF4D0D-9243-4292-9227-D8DC0E8BE3E0}" type="presOf" srcId="{70EF60A8-584C-46A2-A250-F53D0C01AE09}" destId="{62E5EB8D-E423-4FBA-A479-97A42AD49610}" srcOrd="0" destOrd="0" presId="urn:microsoft.com/office/officeart/2005/8/layout/hProcess11"/>
    <dgm:cxn modelId="{C50329DE-A614-49CA-B6BC-72382E75A198}" srcId="{BCCBA827-B404-49EE-AF8A-E427DB9BD81F}" destId="{0D0C9DDE-32DE-4B20-8587-E863AC39056E}" srcOrd="0" destOrd="0" parTransId="{77299482-8D9D-42B3-B556-2B13C65441BC}" sibTransId="{15C8A4A0-0697-4E60-AF51-1C4C19E235B8}"/>
    <dgm:cxn modelId="{626908FA-0F76-4458-89A5-F8C03D45ECA9}" srcId="{BCCBA827-B404-49EE-AF8A-E427DB9BD81F}" destId="{6B636814-8A0F-4FB8-966D-C807EA9D35FC}" srcOrd="2" destOrd="0" parTransId="{AC725B00-9953-4CE7-B9FC-7F4B170A7553}" sibTransId="{3A3A8C95-2587-4031-B0EE-59577F9CE446}"/>
    <dgm:cxn modelId="{B9B835A1-1DE8-4C00-B99D-93EB4AE85CBE}" srcId="{BCCBA827-B404-49EE-AF8A-E427DB9BD81F}" destId="{1BDAB359-4124-4952-B2D1-64B08DE6A44E}" srcOrd="1" destOrd="0" parTransId="{D467E858-E8F3-4792-924F-DDB0015DD040}" sibTransId="{20FF6B83-0F05-466E-90FE-77575F0C423A}"/>
    <dgm:cxn modelId="{2004C4B9-2A57-4BE2-A94A-D12734BA09CC}" type="presParOf" srcId="{7208DC23-693D-4641-99D4-D972E4EF6F94}" destId="{CB0007A1-71C7-4465-8744-B8ECC3148487}" srcOrd="0" destOrd="0" presId="urn:microsoft.com/office/officeart/2005/8/layout/hProcess11"/>
    <dgm:cxn modelId="{D2B95EF4-77F2-440C-82B5-71D07253E6B8}" type="presParOf" srcId="{7208DC23-693D-4641-99D4-D972E4EF6F94}" destId="{84856DFD-6CD8-4FEF-ACE0-D67E1AAF3D9D}" srcOrd="1" destOrd="0" presId="urn:microsoft.com/office/officeart/2005/8/layout/hProcess11"/>
    <dgm:cxn modelId="{EB05C111-2109-46D2-95C9-FFB6CF26349F}" type="presParOf" srcId="{84856DFD-6CD8-4FEF-ACE0-D67E1AAF3D9D}" destId="{1CC0AF25-F3B1-44E4-A1BE-18125076B936}" srcOrd="0" destOrd="0" presId="urn:microsoft.com/office/officeart/2005/8/layout/hProcess11"/>
    <dgm:cxn modelId="{6A8839B2-B6C6-4F86-91D6-C5391CFA2A52}" type="presParOf" srcId="{1CC0AF25-F3B1-44E4-A1BE-18125076B936}" destId="{D718B4DB-221A-4DF9-B7FE-90E4478F23A0}" srcOrd="0" destOrd="0" presId="urn:microsoft.com/office/officeart/2005/8/layout/hProcess11"/>
    <dgm:cxn modelId="{35EA1ADA-E681-48C6-A0EE-4CE66B2F5E71}" type="presParOf" srcId="{1CC0AF25-F3B1-44E4-A1BE-18125076B936}" destId="{3AB709DD-1851-4ED4-BBAA-10979980A3DF}" srcOrd="1" destOrd="0" presId="urn:microsoft.com/office/officeart/2005/8/layout/hProcess11"/>
    <dgm:cxn modelId="{A54D3482-CC3B-47E7-96CA-743ABCE13D0C}" type="presParOf" srcId="{1CC0AF25-F3B1-44E4-A1BE-18125076B936}" destId="{2193A97A-743C-45EA-BF6C-D8EC44CDCAB5}" srcOrd="2" destOrd="0" presId="urn:microsoft.com/office/officeart/2005/8/layout/hProcess11"/>
    <dgm:cxn modelId="{D9E6CEF1-CFC0-407A-BE91-7E01D3172422}" type="presParOf" srcId="{84856DFD-6CD8-4FEF-ACE0-D67E1AAF3D9D}" destId="{17F0FDA1-555B-42A7-86A8-13C3DE4B8A06}" srcOrd="1" destOrd="0" presId="urn:microsoft.com/office/officeart/2005/8/layout/hProcess11"/>
    <dgm:cxn modelId="{BF54392D-2EF3-45EA-AC21-5A807F04C052}" type="presParOf" srcId="{84856DFD-6CD8-4FEF-ACE0-D67E1AAF3D9D}" destId="{4F84A34D-DAED-4DDC-9355-C717E12B3C21}" srcOrd="2" destOrd="0" presId="urn:microsoft.com/office/officeart/2005/8/layout/hProcess11"/>
    <dgm:cxn modelId="{B5492D66-78C9-4526-98BC-432A9568F682}" type="presParOf" srcId="{4F84A34D-DAED-4DDC-9355-C717E12B3C21}" destId="{92559568-0E55-4250-BE01-2C930194C1B0}" srcOrd="0" destOrd="0" presId="urn:microsoft.com/office/officeart/2005/8/layout/hProcess11"/>
    <dgm:cxn modelId="{F5BC15AA-09ED-469A-8204-9B3A89A58ED5}" type="presParOf" srcId="{4F84A34D-DAED-4DDC-9355-C717E12B3C21}" destId="{4910C1BB-60D2-4107-8D94-69E53A4D8E8B}" srcOrd="1" destOrd="0" presId="urn:microsoft.com/office/officeart/2005/8/layout/hProcess11"/>
    <dgm:cxn modelId="{7529A6A3-ADD8-486D-8806-941F9768EE82}" type="presParOf" srcId="{4F84A34D-DAED-4DDC-9355-C717E12B3C21}" destId="{876BDE4F-85BF-4CE7-BED6-EFA8D9E66C31}" srcOrd="2" destOrd="0" presId="urn:microsoft.com/office/officeart/2005/8/layout/hProcess11"/>
    <dgm:cxn modelId="{E44BFA3A-FC81-4DC9-828B-CA0AD110E951}" type="presParOf" srcId="{84856DFD-6CD8-4FEF-ACE0-D67E1AAF3D9D}" destId="{17EB2AE3-58E5-49C6-B667-4DBC80237BBE}" srcOrd="3" destOrd="0" presId="urn:microsoft.com/office/officeart/2005/8/layout/hProcess11"/>
    <dgm:cxn modelId="{0BED01E3-51B2-4CAF-B265-D9701211EB38}" type="presParOf" srcId="{84856DFD-6CD8-4FEF-ACE0-D67E1AAF3D9D}" destId="{2C7B9839-B104-4946-83A9-F2D79420B772}" srcOrd="4" destOrd="0" presId="urn:microsoft.com/office/officeart/2005/8/layout/hProcess11"/>
    <dgm:cxn modelId="{175983A6-1F5B-4929-9AEB-594DEFD3A1BA}" type="presParOf" srcId="{2C7B9839-B104-4946-83A9-F2D79420B772}" destId="{8B7B90EC-D658-4241-A252-86294E9944E2}" srcOrd="0" destOrd="0" presId="urn:microsoft.com/office/officeart/2005/8/layout/hProcess11"/>
    <dgm:cxn modelId="{068D1894-9B54-4F89-902D-440C472F6340}" type="presParOf" srcId="{2C7B9839-B104-4946-83A9-F2D79420B772}" destId="{58C36D6E-4FF8-4F7F-9715-417D4B8BB0FB}" srcOrd="1" destOrd="0" presId="urn:microsoft.com/office/officeart/2005/8/layout/hProcess11"/>
    <dgm:cxn modelId="{ADFD676C-80B6-48A5-9BBF-2A430CE0CF64}" type="presParOf" srcId="{2C7B9839-B104-4946-83A9-F2D79420B772}" destId="{F6BE4338-C650-4FFE-8674-91E07C37D23D}" srcOrd="2" destOrd="0" presId="urn:microsoft.com/office/officeart/2005/8/layout/hProcess11"/>
    <dgm:cxn modelId="{8D7F7DFC-F983-4D08-A899-92BE3FC89C7F}" type="presParOf" srcId="{84856DFD-6CD8-4FEF-ACE0-D67E1AAF3D9D}" destId="{834FC726-10F0-438F-945D-6AA05CF42F91}" srcOrd="5" destOrd="0" presId="urn:microsoft.com/office/officeart/2005/8/layout/hProcess11"/>
    <dgm:cxn modelId="{5484E82F-2A18-4F52-9B0E-0007671CC6DA}" type="presParOf" srcId="{84856DFD-6CD8-4FEF-ACE0-D67E1AAF3D9D}" destId="{BE3963F2-A708-4882-BC9C-05097DBAD35F}" srcOrd="6" destOrd="0" presId="urn:microsoft.com/office/officeart/2005/8/layout/hProcess11"/>
    <dgm:cxn modelId="{E3A216CF-8648-4D1E-8C8A-605AB84AFD20}" type="presParOf" srcId="{BE3963F2-A708-4882-BC9C-05097DBAD35F}" destId="{62E5EB8D-E423-4FBA-A479-97A42AD49610}" srcOrd="0" destOrd="0" presId="urn:microsoft.com/office/officeart/2005/8/layout/hProcess11"/>
    <dgm:cxn modelId="{B345FB56-2B2A-4EA8-95A2-FC9247D19AF6}" type="presParOf" srcId="{BE3963F2-A708-4882-BC9C-05097DBAD35F}" destId="{D4E67417-DC1E-44B2-B6D6-FAA111E1BD5F}" srcOrd="1" destOrd="0" presId="urn:microsoft.com/office/officeart/2005/8/layout/hProcess11"/>
    <dgm:cxn modelId="{EEDF1761-BFC0-4C8F-AA8D-567C89C70697}" type="presParOf" srcId="{BE3963F2-A708-4882-BC9C-05097DBAD35F}" destId="{94546A5F-16D7-413E-BDBD-2B2E07C0493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12260-BB8C-4259-9A9A-07FD49D660DE}">
      <dsp:nvSpPr>
        <dsp:cNvPr id="0" name=""/>
        <dsp:cNvSpPr/>
      </dsp:nvSpPr>
      <dsp:spPr>
        <a:xfrm rot="5400000">
          <a:off x="4657001" y="-2151291"/>
          <a:ext cx="813121" cy="5323210"/>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各级政府、主管部门、上市公司、企业集团、外资公司都将基于大数据分析平台优化其决策。</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401957" y="143446"/>
        <a:ext cx="5283517" cy="733735"/>
      </dsp:txXfrm>
    </dsp:sp>
    <dsp:sp modelId="{F4149E3D-D159-4E8D-9645-4C34100CAD08}">
      <dsp:nvSpPr>
        <dsp:cNvPr id="0" name=""/>
        <dsp:cNvSpPr/>
      </dsp:nvSpPr>
      <dsp:spPr>
        <a:xfrm>
          <a:off x="579562" y="2113"/>
          <a:ext cx="1822394" cy="1016401"/>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优化</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51730"/>
        <a:ext cx="1723160" cy="917167"/>
      </dsp:txXfrm>
    </dsp:sp>
    <dsp:sp modelId="{C36456F2-C104-49EC-A4F4-9E741C50E57D}">
      <dsp:nvSpPr>
        <dsp:cNvPr id="0" name=""/>
        <dsp:cNvSpPr/>
      </dsp:nvSpPr>
      <dsp:spPr>
        <a:xfrm rot="5400000">
          <a:off x="4669787" y="-1084069"/>
          <a:ext cx="813121" cy="5323210"/>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大数据分析能力逐渐加强，传统市场研究行业、证券研究所、产业链咨询机构将逐渐消失。</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414743" y="1210668"/>
        <a:ext cx="5283517" cy="733735"/>
      </dsp:txXfrm>
    </dsp:sp>
    <dsp:sp modelId="{988D9766-81DD-42EA-8025-F35CE451537D}">
      <dsp:nvSpPr>
        <dsp:cNvPr id="0" name=""/>
        <dsp:cNvSpPr/>
      </dsp:nvSpPr>
      <dsp:spPr>
        <a:xfrm>
          <a:off x="579562" y="1069334"/>
          <a:ext cx="1835180" cy="1016401"/>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革命</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1118951"/>
        <a:ext cx="1735946" cy="917167"/>
      </dsp:txXfrm>
    </dsp:sp>
    <dsp:sp modelId="{B384A40A-3548-4A73-A19D-621C79A2EA79}">
      <dsp:nvSpPr>
        <dsp:cNvPr id="0" name=""/>
        <dsp:cNvSpPr/>
      </dsp:nvSpPr>
      <dsp:spPr>
        <a:xfrm rot="5400000">
          <a:off x="4644036" y="-16847"/>
          <a:ext cx="813121" cy="5323210"/>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银行都将基于企业大数据平台开展银行直销业务，同时按照产业链金融服务事业部模式开展业务</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388992" y="2277891"/>
        <a:ext cx="5283517" cy="733735"/>
      </dsp:txXfrm>
    </dsp:sp>
    <dsp:sp modelId="{D516C599-DE5A-42A2-88A9-704EB00499F1}">
      <dsp:nvSpPr>
        <dsp:cNvPr id="0" name=""/>
        <dsp:cNvSpPr/>
      </dsp:nvSpPr>
      <dsp:spPr>
        <a:xfrm>
          <a:off x="579562" y="2136556"/>
          <a:ext cx="1809429" cy="1016401"/>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颠覆</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2186173"/>
        <a:ext cx="1710195" cy="917167"/>
      </dsp:txXfrm>
    </dsp:sp>
    <dsp:sp modelId="{1F0D7FAF-2C3A-41BB-B40E-71733DC8AA53}">
      <dsp:nvSpPr>
        <dsp:cNvPr id="0" name=""/>
        <dsp:cNvSpPr/>
      </dsp:nvSpPr>
      <dsp:spPr>
        <a:xfrm rot="5400000">
          <a:off x="4644006" y="1050373"/>
          <a:ext cx="813121" cy="5323210"/>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solidFill>
                <a:schemeClr val="tx1"/>
              </a:solidFill>
              <a:latin typeface="微软雅黑" panose="020B0503020204020204" pitchFamily="34" charset="-122"/>
              <a:ea typeface="微软雅黑" panose="020B0503020204020204" pitchFamily="34" charset="-122"/>
            </a:rPr>
            <a:t>因大数据系统的出现，所有依赖信息不对称盈利的业务都将消失。</a:t>
          </a:r>
          <a:endParaRPr lang="zh-CN" altLang="en-US" sz="1600" kern="1200" dirty="0">
            <a:solidFill>
              <a:schemeClr val="tx1"/>
            </a:solidFill>
            <a:latin typeface="微软雅黑" panose="020B0503020204020204" pitchFamily="34" charset="-122"/>
            <a:ea typeface="微软雅黑" panose="020B0503020204020204" pitchFamily="34" charset="-122"/>
          </a:endParaRPr>
        </a:p>
      </dsp:txBody>
      <dsp:txXfrm rot="-5400000">
        <a:off x="2388962" y="3345111"/>
        <a:ext cx="5283517" cy="733735"/>
      </dsp:txXfrm>
    </dsp:sp>
    <dsp:sp modelId="{E6E01B5A-8BEE-4FEC-8416-8610EF675C5F}">
      <dsp:nvSpPr>
        <dsp:cNvPr id="0" name=""/>
        <dsp:cNvSpPr/>
      </dsp:nvSpPr>
      <dsp:spPr>
        <a:xfrm>
          <a:off x="579562" y="3203778"/>
          <a:ext cx="1809399" cy="1016401"/>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kern="1200" dirty="0" smtClean="0">
              <a:solidFill>
                <a:schemeClr val="tx1"/>
              </a:solidFill>
              <a:latin typeface="微软雅黑" panose="020B0503020204020204" pitchFamily="34" charset="-122"/>
              <a:ea typeface="微软雅黑" panose="020B0503020204020204" pitchFamily="34" charset="-122"/>
            </a:rPr>
            <a:t>改变</a:t>
          </a:r>
          <a:endParaRPr lang="zh-CN" altLang="en-US" sz="3600" kern="1200" dirty="0">
            <a:solidFill>
              <a:schemeClr val="tx1"/>
            </a:solidFill>
            <a:latin typeface="微软雅黑" panose="020B0503020204020204" pitchFamily="34" charset="-122"/>
            <a:ea typeface="微软雅黑" panose="020B0503020204020204" pitchFamily="34" charset="-122"/>
          </a:endParaRPr>
        </a:p>
      </dsp:txBody>
      <dsp:txXfrm>
        <a:off x="629179" y="3253395"/>
        <a:ext cx="1710165" cy="9171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8569646" cy="499606"/>
        </a:xfrm>
        <a:prstGeom prst="notchedRightArrow">
          <a:avLst/>
        </a:prstGeom>
        <a:solidFill>
          <a:schemeClr val="lt1"/>
        </a:solidFill>
        <a:ln w="25400" cap="flat" cmpd="sng" algn="ctr">
          <a:solidFill>
            <a:schemeClr val="accent2"/>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5384" y="0"/>
          <a:ext cx="1186276"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数据采集</a:t>
          </a:r>
          <a:endParaRPr lang="zh-CN" altLang="en-US" sz="1400" kern="1200" dirty="0">
            <a:solidFill>
              <a:schemeClr val="tx1"/>
            </a:solidFill>
            <a:latin typeface="微软雅黑" pitchFamily="34" charset="-122"/>
            <a:ea typeface="微软雅黑" pitchFamily="34" charset="-122"/>
          </a:endParaRPr>
        </a:p>
      </dsp:txBody>
      <dsp:txXfrm>
        <a:off x="5384" y="0"/>
        <a:ext cx="1186276" cy="499606"/>
      </dsp:txXfrm>
    </dsp:sp>
    <dsp:sp modelId="{3AB709DD-1851-4ED4-BBAA-10979980A3DF}">
      <dsp:nvSpPr>
        <dsp:cNvPr id="0" name=""/>
        <dsp:cNvSpPr/>
      </dsp:nvSpPr>
      <dsp:spPr>
        <a:xfrm>
          <a:off x="536071" y="562056"/>
          <a:ext cx="124901" cy="124901"/>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410825" y="749408"/>
          <a:ext cx="2406291"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数据储存与管理</a:t>
          </a:r>
          <a:endParaRPr lang="zh-CN" altLang="en-US" sz="1400" kern="1200" dirty="0">
            <a:solidFill>
              <a:schemeClr val="tx1"/>
            </a:solidFill>
            <a:latin typeface="微软雅黑" pitchFamily="34" charset="-122"/>
            <a:ea typeface="微软雅黑" pitchFamily="34" charset="-122"/>
          </a:endParaRPr>
        </a:p>
      </dsp:txBody>
      <dsp:txXfrm>
        <a:off x="1410825" y="749408"/>
        <a:ext cx="2406291" cy="499606"/>
      </dsp:txXfrm>
    </dsp:sp>
    <dsp:sp modelId="{4910C1BB-60D2-4107-8D94-69E53A4D8E8B}">
      <dsp:nvSpPr>
        <dsp:cNvPr id="0" name=""/>
        <dsp:cNvSpPr/>
      </dsp:nvSpPr>
      <dsp:spPr>
        <a:xfrm>
          <a:off x="2548672" y="576064"/>
          <a:ext cx="124901" cy="124901"/>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716579" y="0"/>
          <a:ext cx="2185821"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数据分析与挖掘</a:t>
          </a:r>
          <a:endParaRPr lang="zh-CN" altLang="en-US" sz="1400" kern="1200" dirty="0">
            <a:solidFill>
              <a:schemeClr val="tx1"/>
            </a:solidFill>
            <a:latin typeface="微软雅黑" pitchFamily="34" charset="-122"/>
            <a:ea typeface="微软雅黑" pitchFamily="34" charset="-122"/>
          </a:endParaRPr>
        </a:p>
      </dsp:txBody>
      <dsp:txXfrm>
        <a:off x="3716579" y="0"/>
        <a:ext cx="2185821" cy="499606"/>
      </dsp:txXfrm>
    </dsp:sp>
    <dsp:sp modelId="{58C36D6E-4FF8-4F7F-9715-417D4B8BB0FB}">
      <dsp:nvSpPr>
        <dsp:cNvPr id="0" name=""/>
        <dsp:cNvSpPr/>
      </dsp:nvSpPr>
      <dsp:spPr>
        <a:xfrm>
          <a:off x="4747040" y="562056"/>
          <a:ext cx="124901" cy="124901"/>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5961715" y="749408"/>
          <a:ext cx="1745582"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计算结果展示</a:t>
          </a:r>
          <a:endParaRPr lang="zh-CN" altLang="en-US" sz="1400" kern="1200" dirty="0">
            <a:solidFill>
              <a:schemeClr val="tx1"/>
            </a:solidFill>
            <a:latin typeface="微软雅黑" pitchFamily="34" charset="-122"/>
            <a:ea typeface="微软雅黑" pitchFamily="34" charset="-122"/>
          </a:endParaRPr>
        </a:p>
      </dsp:txBody>
      <dsp:txXfrm>
        <a:off x="5961715" y="749408"/>
        <a:ext cx="1745582" cy="499606"/>
      </dsp:txXfrm>
    </dsp:sp>
    <dsp:sp modelId="{D4E67417-DC1E-44B2-B6D6-FAA111E1BD5F}">
      <dsp:nvSpPr>
        <dsp:cNvPr id="0" name=""/>
        <dsp:cNvSpPr/>
      </dsp:nvSpPr>
      <dsp:spPr>
        <a:xfrm>
          <a:off x="6772056" y="562056"/>
          <a:ext cx="124901" cy="124901"/>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8569646" cy="499606"/>
        </a:xfrm>
        <a:prstGeom prst="notchedRightArrow">
          <a:avLst/>
        </a:prstGeom>
        <a:solidFill>
          <a:schemeClr val="lt1"/>
        </a:solidFill>
        <a:ln w="25400" cap="flat" cmpd="sng" algn="ctr">
          <a:solidFill>
            <a:schemeClr val="accent2"/>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5384" y="0"/>
          <a:ext cx="1186276"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数据采集</a:t>
          </a:r>
          <a:endParaRPr lang="zh-CN" altLang="en-US" sz="1400" kern="1200" dirty="0">
            <a:solidFill>
              <a:schemeClr val="tx1"/>
            </a:solidFill>
            <a:latin typeface="微软雅黑" pitchFamily="34" charset="-122"/>
            <a:ea typeface="微软雅黑" pitchFamily="34" charset="-122"/>
          </a:endParaRPr>
        </a:p>
      </dsp:txBody>
      <dsp:txXfrm>
        <a:off x="5384" y="0"/>
        <a:ext cx="1186276" cy="499606"/>
      </dsp:txXfrm>
    </dsp:sp>
    <dsp:sp modelId="{3AB709DD-1851-4ED4-BBAA-10979980A3DF}">
      <dsp:nvSpPr>
        <dsp:cNvPr id="0" name=""/>
        <dsp:cNvSpPr/>
      </dsp:nvSpPr>
      <dsp:spPr>
        <a:xfrm>
          <a:off x="536071" y="562056"/>
          <a:ext cx="124901" cy="124901"/>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410825" y="749408"/>
          <a:ext cx="2406291"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数据储存与管理</a:t>
          </a:r>
          <a:endParaRPr lang="zh-CN" altLang="en-US" sz="1400" kern="1200" dirty="0">
            <a:solidFill>
              <a:schemeClr val="tx1"/>
            </a:solidFill>
            <a:latin typeface="微软雅黑" pitchFamily="34" charset="-122"/>
            <a:ea typeface="微软雅黑" pitchFamily="34" charset="-122"/>
          </a:endParaRPr>
        </a:p>
      </dsp:txBody>
      <dsp:txXfrm>
        <a:off x="1410825" y="749408"/>
        <a:ext cx="2406291" cy="499606"/>
      </dsp:txXfrm>
    </dsp:sp>
    <dsp:sp modelId="{4910C1BB-60D2-4107-8D94-69E53A4D8E8B}">
      <dsp:nvSpPr>
        <dsp:cNvPr id="0" name=""/>
        <dsp:cNvSpPr/>
      </dsp:nvSpPr>
      <dsp:spPr>
        <a:xfrm>
          <a:off x="2548672" y="576064"/>
          <a:ext cx="124901" cy="124901"/>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716579" y="0"/>
          <a:ext cx="2185821"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数据分析与挖掘</a:t>
          </a:r>
          <a:endParaRPr lang="zh-CN" altLang="en-US" sz="1400" kern="1200" dirty="0">
            <a:solidFill>
              <a:schemeClr val="tx1"/>
            </a:solidFill>
            <a:latin typeface="微软雅黑" pitchFamily="34" charset="-122"/>
            <a:ea typeface="微软雅黑" pitchFamily="34" charset="-122"/>
          </a:endParaRPr>
        </a:p>
      </dsp:txBody>
      <dsp:txXfrm>
        <a:off x="3716579" y="0"/>
        <a:ext cx="2185821" cy="499606"/>
      </dsp:txXfrm>
    </dsp:sp>
    <dsp:sp modelId="{58C36D6E-4FF8-4F7F-9715-417D4B8BB0FB}">
      <dsp:nvSpPr>
        <dsp:cNvPr id="0" name=""/>
        <dsp:cNvSpPr/>
      </dsp:nvSpPr>
      <dsp:spPr>
        <a:xfrm>
          <a:off x="4747040" y="562056"/>
          <a:ext cx="124901" cy="124901"/>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5961715" y="749408"/>
          <a:ext cx="1745582"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计算结果展示</a:t>
          </a:r>
          <a:endParaRPr lang="zh-CN" altLang="en-US" sz="1400" kern="1200" dirty="0">
            <a:solidFill>
              <a:schemeClr val="tx1"/>
            </a:solidFill>
            <a:latin typeface="微软雅黑" pitchFamily="34" charset="-122"/>
            <a:ea typeface="微软雅黑" pitchFamily="34" charset="-122"/>
          </a:endParaRPr>
        </a:p>
      </dsp:txBody>
      <dsp:txXfrm>
        <a:off x="5961715" y="749408"/>
        <a:ext cx="1745582" cy="499606"/>
      </dsp:txXfrm>
    </dsp:sp>
    <dsp:sp modelId="{D4E67417-DC1E-44B2-B6D6-FAA111E1BD5F}">
      <dsp:nvSpPr>
        <dsp:cNvPr id="0" name=""/>
        <dsp:cNvSpPr/>
      </dsp:nvSpPr>
      <dsp:spPr>
        <a:xfrm>
          <a:off x="6772056" y="562056"/>
          <a:ext cx="124901" cy="124901"/>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8569646" cy="499606"/>
        </a:xfrm>
        <a:prstGeom prst="notchedRightArrow">
          <a:avLst/>
        </a:prstGeom>
        <a:solidFill>
          <a:schemeClr val="lt1"/>
        </a:solidFill>
        <a:ln w="25400" cap="flat" cmpd="sng" algn="ctr">
          <a:solidFill>
            <a:schemeClr val="accent2"/>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5384" y="0"/>
          <a:ext cx="1186276"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数据采集</a:t>
          </a:r>
          <a:endParaRPr lang="zh-CN" altLang="en-US" sz="1400" kern="1200" dirty="0">
            <a:solidFill>
              <a:schemeClr val="tx1"/>
            </a:solidFill>
            <a:latin typeface="微软雅黑" pitchFamily="34" charset="-122"/>
            <a:ea typeface="微软雅黑" pitchFamily="34" charset="-122"/>
          </a:endParaRPr>
        </a:p>
      </dsp:txBody>
      <dsp:txXfrm>
        <a:off x="5384" y="0"/>
        <a:ext cx="1186276" cy="499606"/>
      </dsp:txXfrm>
    </dsp:sp>
    <dsp:sp modelId="{3AB709DD-1851-4ED4-BBAA-10979980A3DF}">
      <dsp:nvSpPr>
        <dsp:cNvPr id="0" name=""/>
        <dsp:cNvSpPr/>
      </dsp:nvSpPr>
      <dsp:spPr>
        <a:xfrm>
          <a:off x="536071" y="562056"/>
          <a:ext cx="124901" cy="124901"/>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410825" y="749408"/>
          <a:ext cx="2406291"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数据储存与管理</a:t>
          </a:r>
          <a:endParaRPr lang="zh-CN" altLang="en-US" sz="1400" kern="1200" dirty="0">
            <a:solidFill>
              <a:schemeClr val="tx1"/>
            </a:solidFill>
            <a:latin typeface="微软雅黑" pitchFamily="34" charset="-122"/>
            <a:ea typeface="微软雅黑" pitchFamily="34" charset="-122"/>
          </a:endParaRPr>
        </a:p>
      </dsp:txBody>
      <dsp:txXfrm>
        <a:off x="1410825" y="749408"/>
        <a:ext cx="2406291" cy="499606"/>
      </dsp:txXfrm>
    </dsp:sp>
    <dsp:sp modelId="{4910C1BB-60D2-4107-8D94-69E53A4D8E8B}">
      <dsp:nvSpPr>
        <dsp:cNvPr id="0" name=""/>
        <dsp:cNvSpPr/>
      </dsp:nvSpPr>
      <dsp:spPr>
        <a:xfrm>
          <a:off x="2548672" y="576064"/>
          <a:ext cx="124901" cy="124901"/>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716579" y="0"/>
          <a:ext cx="2185821"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数据分析与挖掘</a:t>
          </a:r>
          <a:endParaRPr lang="zh-CN" altLang="en-US" sz="1400" kern="1200" dirty="0">
            <a:solidFill>
              <a:schemeClr val="tx1"/>
            </a:solidFill>
            <a:latin typeface="微软雅黑" pitchFamily="34" charset="-122"/>
            <a:ea typeface="微软雅黑" pitchFamily="34" charset="-122"/>
          </a:endParaRPr>
        </a:p>
      </dsp:txBody>
      <dsp:txXfrm>
        <a:off x="3716579" y="0"/>
        <a:ext cx="2185821" cy="499606"/>
      </dsp:txXfrm>
    </dsp:sp>
    <dsp:sp modelId="{58C36D6E-4FF8-4F7F-9715-417D4B8BB0FB}">
      <dsp:nvSpPr>
        <dsp:cNvPr id="0" name=""/>
        <dsp:cNvSpPr/>
      </dsp:nvSpPr>
      <dsp:spPr>
        <a:xfrm>
          <a:off x="4747040" y="562056"/>
          <a:ext cx="124901" cy="124901"/>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5961715" y="749408"/>
          <a:ext cx="1745582"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计算结果展示</a:t>
          </a:r>
          <a:endParaRPr lang="zh-CN" altLang="en-US" sz="1400" kern="1200" dirty="0">
            <a:solidFill>
              <a:schemeClr val="tx1"/>
            </a:solidFill>
            <a:latin typeface="微软雅黑" pitchFamily="34" charset="-122"/>
            <a:ea typeface="微软雅黑" pitchFamily="34" charset="-122"/>
          </a:endParaRPr>
        </a:p>
      </dsp:txBody>
      <dsp:txXfrm>
        <a:off x="5961715" y="749408"/>
        <a:ext cx="1745582" cy="499606"/>
      </dsp:txXfrm>
    </dsp:sp>
    <dsp:sp modelId="{D4E67417-DC1E-44B2-B6D6-FAA111E1BD5F}">
      <dsp:nvSpPr>
        <dsp:cNvPr id="0" name=""/>
        <dsp:cNvSpPr/>
      </dsp:nvSpPr>
      <dsp:spPr>
        <a:xfrm>
          <a:off x="6772056" y="562056"/>
          <a:ext cx="124901" cy="124901"/>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8569647" cy="499606"/>
        </a:xfrm>
        <a:prstGeom prst="notchedRightArrow">
          <a:avLst/>
        </a:prstGeom>
        <a:solidFill>
          <a:schemeClr val="lt1"/>
        </a:solidFill>
        <a:ln w="25400" cap="flat" cmpd="sng" algn="ctr">
          <a:solidFill>
            <a:schemeClr val="accent2"/>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5384" y="0"/>
          <a:ext cx="1186276"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数据采集</a:t>
          </a:r>
          <a:endParaRPr lang="zh-CN" altLang="en-US" sz="1400" kern="1200" dirty="0">
            <a:solidFill>
              <a:schemeClr val="tx1"/>
            </a:solidFill>
            <a:latin typeface="微软雅黑" pitchFamily="34" charset="-122"/>
            <a:ea typeface="微软雅黑" pitchFamily="34" charset="-122"/>
          </a:endParaRPr>
        </a:p>
      </dsp:txBody>
      <dsp:txXfrm>
        <a:off x="5384" y="0"/>
        <a:ext cx="1186276" cy="499606"/>
      </dsp:txXfrm>
    </dsp:sp>
    <dsp:sp modelId="{3AB709DD-1851-4ED4-BBAA-10979980A3DF}">
      <dsp:nvSpPr>
        <dsp:cNvPr id="0" name=""/>
        <dsp:cNvSpPr/>
      </dsp:nvSpPr>
      <dsp:spPr>
        <a:xfrm>
          <a:off x="536071" y="562056"/>
          <a:ext cx="124901" cy="124901"/>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410825" y="749408"/>
          <a:ext cx="2406291"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数据储存与管理</a:t>
          </a:r>
          <a:endParaRPr lang="zh-CN" altLang="en-US" sz="1400" kern="1200" dirty="0">
            <a:solidFill>
              <a:schemeClr val="tx1"/>
            </a:solidFill>
            <a:latin typeface="微软雅黑" pitchFamily="34" charset="-122"/>
            <a:ea typeface="微软雅黑" pitchFamily="34" charset="-122"/>
          </a:endParaRPr>
        </a:p>
      </dsp:txBody>
      <dsp:txXfrm>
        <a:off x="1410825" y="749408"/>
        <a:ext cx="2406291" cy="499606"/>
      </dsp:txXfrm>
    </dsp:sp>
    <dsp:sp modelId="{4910C1BB-60D2-4107-8D94-69E53A4D8E8B}">
      <dsp:nvSpPr>
        <dsp:cNvPr id="0" name=""/>
        <dsp:cNvSpPr/>
      </dsp:nvSpPr>
      <dsp:spPr>
        <a:xfrm>
          <a:off x="2548672" y="576064"/>
          <a:ext cx="124901" cy="124901"/>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716579" y="0"/>
          <a:ext cx="2185821"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数据分析与挖掘</a:t>
          </a:r>
          <a:endParaRPr lang="zh-CN" altLang="en-US" sz="1400" kern="1200" dirty="0">
            <a:solidFill>
              <a:schemeClr val="tx1"/>
            </a:solidFill>
            <a:latin typeface="微软雅黑" pitchFamily="34" charset="-122"/>
            <a:ea typeface="微软雅黑" pitchFamily="34" charset="-122"/>
          </a:endParaRPr>
        </a:p>
      </dsp:txBody>
      <dsp:txXfrm>
        <a:off x="3716579" y="0"/>
        <a:ext cx="2185821" cy="499606"/>
      </dsp:txXfrm>
    </dsp:sp>
    <dsp:sp modelId="{58C36D6E-4FF8-4F7F-9715-417D4B8BB0FB}">
      <dsp:nvSpPr>
        <dsp:cNvPr id="0" name=""/>
        <dsp:cNvSpPr/>
      </dsp:nvSpPr>
      <dsp:spPr>
        <a:xfrm>
          <a:off x="4747040" y="562056"/>
          <a:ext cx="124901" cy="124901"/>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5961715" y="749408"/>
          <a:ext cx="1745582" cy="49960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itchFamily="34" charset="-122"/>
              <a:ea typeface="微软雅黑" pitchFamily="34" charset="-122"/>
            </a:rPr>
            <a:t>计算结果展示</a:t>
          </a:r>
          <a:endParaRPr lang="zh-CN" altLang="en-US" sz="1400" kern="1200" dirty="0">
            <a:solidFill>
              <a:schemeClr val="tx1"/>
            </a:solidFill>
            <a:latin typeface="微软雅黑" pitchFamily="34" charset="-122"/>
            <a:ea typeface="微软雅黑" pitchFamily="34" charset="-122"/>
          </a:endParaRPr>
        </a:p>
      </dsp:txBody>
      <dsp:txXfrm>
        <a:off x="5961715" y="749408"/>
        <a:ext cx="1745582" cy="499606"/>
      </dsp:txXfrm>
    </dsp:sp>
    <dsp:sp modelId="{D4E67417-DC1E-44B2-B6D6-FAA111E1BD5F}">
      <dsp:nvSpPr>
        <dsp:cNvPr id="0" name=""/>
        <dsp:cNvSpPr/>
      </dsp:nvSpPr>
      <dsp:spPr>
        <a:xfrm>
          <a:off x="6772056" y="562056"/>
          <a:ext cx="124901" cy="124901"/>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288EA58E-DA52-4BF8-B600-17A25716C891}" type="slidenum">
              <a:rPr lang="en-US" altLang="zh-CN"/>
              <a:pPr>
                <a:defRPr/>
              </a:pPr>
              <a:t>‹#›</a:t>
            </a:fld>
            <a:endParaRPr lang="en-US" altLang="zh-CN"/>
          </a:p>
        </p:txBody>
      </p:sp>
    </p:spTree>
    <p:extLst>
      <p:ext uri="{BB962C8B-B14F-4D97-AF65-F5344CB8AC3E}">
        <p14:creationId xmlns:p14="http://schemas.microsoft.com/office/powerpoint/2010/main" val="261779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17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717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EE6C0515-DF5D-480F-B329-D8FF6AD8555B}" type="slidenum">
              <a:rPr lang="en-US" altLang="zh-CN"/>
              <a:pPr>
                <a:defRPr/>
              </a:pPr>
              <a:t>‹#›</a:t>
            </a:fld>
            <a:endParaRPr lang="en-US" altLang="zh-CN"/>
          </a:p>
        </p:txBody>
      </p:sp>
    </p:spTree>
    <p:extLst>
      <p:ext uri="{BB962C8B-B14F-4D97-AF65-F5344CB8AC3E}">
        <p14:creationId xmlns:p14="http://schemas.microsoft.com/office/powerpoint/2010/main" val="31775153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baike.baidu.com/view/185352.htm"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baike.baidu.com/view/494465.htm" TargetMode="External"/><Relationship Id="rId5" Type="http://schemas.openxmlformats.org/officeDocument/2006/relationships/hyperlink" Target="http://baike.baidu.com/view/111673.htm" TargetMode="External"/><Relationship Id="rId4" Type="http://schemas.openxmlformats.org/officeDocument/2006/relationships/hyperlink" Target="http://baike.baidu.com/view/37.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baike.baidu.com/view/834105.htm"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baike.baidu.com/view/330120.htm"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zh.wikipedia.org/wiki/%E5%B9%B6%E8%A1%8C%E8%AE%A1%E7%AE%97" TargetMode="External"/><Relationship Id="rId4" Type="http://schemas.openxmlformats.org/officeDocument/2006/relationships/hyperlink" Target="http://baike.baidu.com/view/908354.ht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baike.baidu.com/view/330120.htm" TargetMode="External"/><Relationship Id="rId2" Type="http://schemas.openxmlformats.org/officeDocument/2006/relationships/slide" Target="../slides/slide81.xml"/><Relationship Id="rId1" Type="http://schemas.openxmlformats.org/officeDocument/2006/relationships/notesMaster" Target="../notesMasters/notesMaster1.xml"/><Relationship Id="rId5" Type="http://schemas.openxmlformats.org/officeDocument/2006/relationships/hyperlink" Target="http://zh.wikipedia.org/wiki/%E5%B9%B6%E8%A1%8C%E8%AE%A1%E7%AE%97" TargetMode="External"/><Relationship Id="rId4" Type="http://schemas.openxmlformats.org/officeDocument/2006/relationships/hyperlink" Target="http://baike.baidu.com/view/908354.htm"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baike.baidu.com/view/37.htm"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p:spPr>
      </p:sp>
      <p:sp>
        <p:nvSpPr>
          <p:cNvPr id="54275" name="备注占位符 2"/>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lgn="l">
              <a:lnSpc>
                <a:spcPct val="125000"/>
              </a:lnSpc>
              <a:defRPr/>
            </a:pPr>
            <a:r>
              <a:rPr lang="zh-CN" altLang="en-US" sz="1800" b="1" kern="0" dirty="0" smtClean="0">
                <a:ln w="11430"/>
                <a:solidFill>
                  <a:srgbClr val="C00000"/>
                </a:solidFill>
                <a:latin typeface="微软雅黑" pitchFamily="34" charset="-122"/>
                <a:ea typeface="微软雅黑" pitchFamily="34" charset="-122"/>
              </a:rPr>
              <a:t>（资源源于网络）</a:t>
            </a:r>
            <a:endParaRPr lang="en-US" altLang="zh-CN" sz="2800" b="1" kern="0" dirty="0" smtClean="0">
              <a:ln w="11430"/>
              <a:solidFill>
                <a:srgbClr val="C00000"/>
              </a:solidFill>
              <a:latin typeface="微软雅黑" pitchFamily="34" charset="-122"/>
              <a:ea typeface="微软雅黑" pitchFamily="34" charset="-122"/>
            </a:endParaRPr>
          </a:p>
        </p:txBody>
      </p:sp>
      <p:sp>
        <p:nvSpPr>
          <p:cNvPr id="542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5134BA73-9A5F-4AE8-B624-E10D04B2B586}" type="slidenum">
              <a:rPr lang="en-US" altLang="zh-CN" smtClean="0">
                <a:solidFill>
                  <a:srgbClr val="000000"/>
                </a:solidFill>
              </a:rPr>
              <a:pPr eaLnBrk="1" hangingPunct="1"/>
              <a:t>0</a:t>
            </a:fld>
            <a:endParaRPr lang="en-US" altLang="zh-CN" dirty="0" smtClean="0">
              <a:solidFill>
                <a:srgbClr val="000000"/>
              </a:solidFill>
            </a:endParaRPr>
          </a:p>
        </p:txBody>
      </p:sp>
    </p:spTree>
    <p:extLst>
      <p:ext uri="{BB962C8B-B14F-4D97-AF65-F5344CB8AC3E}">
        <p14:creationId xmlns:p14="http://schemas.microsoft.com/office/powerpoint/2010/main" val="1345042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a:t>
            </a:r>
            <a:r>
              <a:rPr lang="en-US" altLang="zh-CN" sz="1200" b="0" i="0" kern="1200" dirty="0" smtClean="0">
                <a:solidFill>
                  <a:schemeClr val="tx1"/>
                </a:solidFill>
                <a:effectLst/>
                <a:latin typeface="+mn-lt"/>
                <a:ea typeface="+mn-ea"/>
                <a:cs typeface="+mn-cs"/>
              </a:rPr>
              <a:t>Google Flu Trends</a:t>
            </a:r>
            <a:r>
              <a:rPr lang="zh-CN" altLang="en-US" sz="1200" b="0" i="0" kern="1200" dirty="0" smtClean="0">
                <a:solidFill>
                  <a:schemeClr val="tx1"/>
                </a:solidFill>
                <a:effectLst/>
                <a:latin typeface="+mn-lt"/>
                <a:ea typeface="+mn-ea"/>
                <a:cs typeface="+mn-cs"/>
              </a:rPr>
              <a:t>通过对聚合搜索的结果进行分析，可以比这些机构更快速地侦测到疾病的爆发。而且，尽管卫生报告每周都得到更新，但报告仅限于单个国家。</a:t>
            </a:r>
            <a:r>
              <a:rPr lang="en-US" altLang="zh-CN" sz="1200" b="0" i="0" kern="1200" dirty="0" smtClean="0">
                <a:solidFill>
                  <a:schemeClr val="tx1"/>
                </a:solidFill>
                <a:effectLst/>
                <a:latin typeface="+mn-lt"/>
                <a:ea typeface="+mn-ea"/>
                <a:cs typeface="+mn-cs"/>
              </a:rPr>
              <a:t>Google Flu Trends</a:t>
            </a:r>
            <a:r>
              <a:rPr lang="zh-CN" altLang="en-US" sz="1200" b="0" i="0" kern="1200" dirty="0" smtClean="0">
                <a:solidFill>
                  <a:schemeClr val="tx1"/>
                </a:solidFill>
                <a:effectLst/>
                <a:latin typeface="+mn-lt"/>
                <a:ea typeface="+mn-ea"/>
                <a:cs typeface="+mn-cs"/>
              </a:rPr>
              <a:t>却有着几近涵盖全球的视角：它在任何人们使用</a:t>
            </a:r>
            <a:r>
              <a:rPr lang="en-US" altLang="zh-CN" sz="1200" b="0" i="0" kern="1200" dirty="0" smtClean="0">
                <a:solidFill>
                  <a:schemeClr val="tx1"/>
                </a:solidFill>
                <a:effectLst/>
                <a:latin typeface="+mn-lt"/>
                <a:ea typeface="+mn-ea"/>
                <a:cs typeface="+mn-cs"/>
              </a:rPr>
              <a:t>Google</a:t>
            </a:r>
            <a:r>
              <a:rPr lang="zh-CN" altLang="en-US" sz="1200" b="0" i="0" kern="1200" dirty="0" smtClean="0">
                <a:solidFill>
                  <a:schemeClr val="tx1"/>
                </a:solidFill>
                <a:effectLst/>
                <a:latin typeface="+mn-lt"/>
                <a:ea typeface="+mn-ea"/>
                <a:cs typeface="+mn-cs"/>
              </a:rPr>
              <a:t>搜索的地点收集数据。更重要的是，由于它是每日更新的，因而它向人们传递更即时的消息。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、相扑，</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a:t>
            </a:r>
            <a:r>
              <a:rPr lang="zh-CN" altLang="en-US" sz="1200" b="0" i="0" kern="1200" dirty="0" smtClean="0">
                <a:solidFill>
                  <a:schemeClr val="tx1"/>
                </a:solidFill>
                <a:effectLst/>
                <a:latin typeface="+mn-lt"/>
                <a:ea typeface="+mn-ea"/>
                <a:cs typeface="+mn-cs"/>
              </a:rPr>
              <a:t> 埃齐奥尼表示，他不需要去解开机票价格差异的奥秘。他要做的仅仅是预测当前的机票价格在未来一段时间内会上涨还是下降。如果一张机票的平均价格呈下降趋势，系统就会帮助用户做出稍后再购票的明智选择。反过来，如果一张机票的平均价格呈上涨趋势，系统就会提醒用户立刻购买该机票。系统的运转需要海量数据的支持。为了提高预测的准确性，埃齐奥尼找到了一个行业机票预订数据库。如今，这个名叫</a:t>
            </a:r>
            <a:r>
              <a:rPr lang="en-US" altLang="zh-CN" sz="1200" b="0" i="0" kern="1200" dirty="0" err="1" smtClean="0">
                <a:solidFill>
                  <a:schemeClr val="tx1"/>
                </a:solidFill>
                <a:effectLst/>
                <a:latin typeface="+mn-lt"/>
                <a:ea typeface="+mn-ea"/>
                <a:cs typeface="+mn-cs"/>
              </a:rPr>
              <a:t>Farecast</a:t>
            </a:r>
            <a:r>
              <a:rPr lang="zh-CN" altLang="en-US" sz="1200" b="0" i="0" kern="1200" dirty="0" smtClean="0">
                <a:solidFill>
                  <a:schemeClr val="tx1"/>
                </a:solidFill>
                <a:effectLst/>
                <a:latin typeface="+mn-lt"/>
                <a:ea typeface="+mn-ea"/>
                <a:cs typeface="+mn-cs"/>
              </a:rPr>
              <a:t>的系统已经拥有惊人的约</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万亿条飞行数据记录。预测准确度为</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，使用该系统的旅客，平均每张机票可节省</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美元。</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 苹果公司的传奇总裁史蒂夫乔布斯在与癌症斗争的过程中采用了不同的方式，成为世界上第一个对自身所有 </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和肿瘤 </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进行排序的人。为此，他支付了高达几十万美元的费用，这是 </a:t>
            </a:r>
            <a:r>
              <a:rPr lang="en-US" altLang="zh-CN" sz="1200" b="0" i="0" kern="1200" dirty="0" smtClean="0">
                <a:solidFill>
                  <a:schemeClr val="tx1"/>
                </a:solidFill>
                <a:effectLst/>
                <a:latin typeface="+mn-lt"/>
                <a:ea typeface="+mn-ea"/>
                <a:cs typeface="+mn-cs"/>
              </a:rPr>
              <a:t>23andme</a:t>
            </a:r>
            <a:r>
              <a:rPr lang="zh-CN" altLang="en-US" sz="1200" b="0" i="0" kern="1200" dirty="0" smtClean="0">
                <a:solidFill>
                  <a:schemeClr val="tx1"/>
                </a:solidFill>
                <a:effectLst/>
                <a:latin typeface="+mn-lt"/>
                <a:ea typeface="+mn-ea"/>
                <a:cs typeface="+mn-cs"/>
              </a:rPr>
              <a:t>报价的几百倍之多。所以，他得到的不是一个只有一系列标记的样本，他得到了包括整个基因密码的数据文档。对于一个普通的癌症患者，医生只能期望她的</a:t>
            </a:r>
            <a:r>
              <a:rPr lang="en-US" altLang="zh-CN" sz="1200" b="0" i="0" kern="1200" dirty="0" smtClean="0">
                <a:solidFill>
                  <a:schemeClr val="tx1"/>
                </a:solidFill>
                <a:effectLst/>
                <a:latin typeface="+mn-lt"/>
                <a:ea typeface="+mn-ea"/>
                <a:cs typeface="+mn-cs"/>
              </a:rPr>
              <a:t>DNA</a:t>
            </a:r>
            <a:r>
              <a:rPr lang="zh-CN" altLang="en-US" sz="1200" b="0" i="0" kern="1200" dirty="0" smtClean="0">
                <a:solidFill>
                  <a:schemeClr val="tx1"/>
                </a:solidFill>
                <a:effectLst/>
                <a:latin typeface="+mn-lt"/>
                <a:ea typeface="+mn-ea"/>
                <a:cs typeface="+mn-cs"/>
              </a:rPr>
              <a:t>排列同试验中使用的样本足够相似。但是，史蒂夫乔布斯的医生们能够基于乔布斯的特定基因组成，按所需效果用药。如果癌症病变导致药物失效，医生可以及时更换另一种药，也就是乔布斯所说的，“从一片睡莲叶跳到另一片上。”乔布斯开玩笑说：“我要么是第一个通过这种方式战胜癌症的人，要么就是最后一个因为这种方式死于癌症的人。”虽然他的愿望都没有实现，但是这种获得所有数据而不仅是样本的方法还是将他的生命延长了好几年。</a:t>
            </a: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两个折中：一个是我们认为不会有更多的数据能够使用，另一个是一直在追求数据本身的质量</a:t>
            </a:r>
            <a:r>
              <a:rPr lang="en-US" altLang="zh-CN" dirty="0" smtClean="0"/>
              <a:t>——</a:t>
            </a:r>
            <a:r>
              <a:rPr lang="zh-CN" altLang="en-US" dirty="0" smtClean="0"/>
              <a:t>不允许有过大的误差；</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数据体量巨大。从</a:t>
            </a:r>
            <a:r>
              <a:rPr lang="en-US" altLang="zh-CN" dirty="0" smtClean="0"/>
              <a:t>TB</a:t>
            </a:r>
            <a:r>
              <a:rPr lang="zh-CN" altLang="en-US" dirty="0" smtClean="0"/>
              <a:t>级别，增长到</a:t>
            </a:r>
            <a:r>
              <a:rPr lang="en-US" altLang="zh-CN" dirty="0" smtClean="0"/>
              <a:t>PB</a:t>
            </a:r>
            <a:r>
              <a:rPr lang="zh-CN" altLang="en-US" dirty="0" smtClean="0"/>
              <a:t>级别。截至目前，人类生产的所有印刷材料的数据量是</a:t>
            </a:r>
            <a:r>
              <a:rPr lang="en-US" altLang="zh-CN" dirty="0" smtClean="0"/>
              <a:t>200PB(1PB=1024TB)</a:t>
            </a:r>
            <a:r>
              <a:rPr lang="zh-CN" altLang="en-US" dirty="0" smtClean="0"/>
              <a:t>，而历史上全人类说过的所有的话的数据量大约是</a:t>
            </a:r>
            <a:r>
              <a:rPr lang="en-US" altLang="zh-CN" dirty="0" smtClean="0"/>
              <a:t>5EB(1EB=1024PB)</a:t>
            </a:r>
            <a:r>
              <a:rPr lang="zh-CN" altLang="en-US" dirty="0" smtClean="0"/>
              <a:t>。当前，典型个人计算机硬盘的容量为</a:t>
            </a:r>
            <a:r>
              <a:rPr lang="en-US" altLang="zh-CN" dirty="0" smtClean="0"/>
              <a:t>TB</a:t>
            </a:r>
            <a:r>
              <a:rPr lang="zh-CN" altLang="en-US" dirty="0" smtClean="0"/>
              <a:t>量级，而一些大企业的数据量已经接近</a:t>
            </a:r>
            <a:r>
              <a:rPr lang="en-US" altLang="zh-CN" dirty="0" smtClean="0"/>
              <a:t>EB</a:t>
            </a:r>
            <a:r>
              <a:rPr lang="zh-CN" altLang="en-US" dirty="0" smtClean="0"/>
              <a:t>量级。</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1Byte(</a:t>
            </a:r>
            <a:r>
              <a:rPr lang="zh-TW" altLang="en-US" dirty="0" smtClean="0"/>
              <a:t>相当于一个英文字母，您的名字相当</a:t>
            </a:r>
            <a:r>
              <a:rPr lang="en-US" altLang="zh-TW" dirty="0" smtClean="0"/>
              <a:t>6Bytes(6B)</a:t>
            </a:r>
            <a:r>
              <a:rPr lang="zh-TW" altLang="en-US" dirty="0" smtClean="0"/>
              <a:t>。 </a:t>
            </a:r>
            <a:br>
              <a:rPr lang="zh-TW" altLang="en-US" dirty="0" smtClean="0"/>
            </a:br>
            <a:r>
              <a:rPr lang="en-US" altLang="zh-TW" dirty="0" smtClean="0"/>
              <a:t>Kilobyte(KB)=1024B</a:t>
            </a:r>
            <a:r>
              <a:rPr lang="zh-TW" altLang="en-US" dirty="0" smtClean="0"/>
              <a:t>相当于一则短篇故事的内容。 </a:t>
            </a:r>
            <a:br>
              <a:rPr lang="zh-TW" altLang="en-US" dirty="0" smtClean="0"/>
            </a:br>
            <a:r>
              <a:rPr lang="en-US" altLang="zh-TW" dirty="0" smtClean="0"/>
              <a:t>Megabyte(MB)=l024KB</a:t>
            </a:r>
            <a:r>
              <a:rPr lang="zh-TW" altLang="en-US" dirty="0" smtClean="0"/>
              <a:t>相当于一则短篇小说的文字内容。 </a:t>
            </a:r>
            <a:br>
              <a:rPr lang="zh-TW" altLang="en-US" dirty="0" smtClean="0"/>
            </a:br>
            <a:r>
              <a:rPr lang="en-US" altLang="zh-TW" dirty="0" smtClean="0"/>
              <a:t>Gigabyte(GB)=1024MB</a:t>
            </a:r>
            <a:r>
              <a:rPr lang="zh-TW" altLang="en-US" dirty="0" smtClean="0"/>
              <a:t>相当于贝多芬第五乐章交响曲的乐谱内容。 </a:t>
            </a:r>
            <a:br>
              <a:rPr lang="zh-TW" altLang="en-US" dirty="0" smtClean="0"/>
            </a:br>
            <a:r>
              <a:rPr lang="en-US" altLang="zh-TW" dirty="0" smtClean="0"/>
              <a:t>Terabyte(TB)=1024GB</a:t>
            </a:r>
            <a:r>
              <a:rPr lang="zh-TW" altLang="en-US" dirty="0" smtClean="0"/>
              <a:t>相当于一家大型医院中所有的</a:t>
            </a:r>
            <a:r>
              <a:rPr lang="en-US" altLang="zh-TW" dirty="0" smtClean="0"/>
              <a:t>X</a:t>
            </a:r>
            <a:r>
              <a:rPr lang="zh-TW" altLang="en-US" dirty="0" smtClean="0"/>
              <a:t>光图片信息量。 </a:t>
            </a:r>
            <a:br>
              <a:rPr lang="zh-TW" altLang="en-US" dirty="0" smtClean="0"/>
            </a:br>
            <a:r>
              <a:rPr lang="en-US" altLang="zh-TW" dirty="0" smtClean="0"/>
              <a:t>Petabyte(PB)=l024TB</a:t>
            </a:r>
            <a:r>
              <a:rPr lang="zh-TW" altLang="en-US" dirty="0" smtClean="0"/>
              <a:t>相当于</a:t>
            </a:r>
            <a:r>
              <a:rPr lang="en-US" altLang="zh-TW" dirty="0" smtClean="0"/>
              <a:t>50%</a:t>
            </a:r>
            <a:r>
              <a:rPr lang="zh-TW" altLang="en-US" dirty="0" smtClean="0"/>
              <a:t>的全美学术研究图书馆藏书信息内容。 </a:t>
            </a:r>
            <a:br>
              <a:rPr lang="zh-TW" altLang="en-US" dirty="0" smtClean="0"/>
            </a:br>
            <a:r>
              <a:rPr lang="en-US" altLang="zh-TW" dirty="0" smtClean="0"/>
              <a:t>Exabyte (EB)=1024PB</a:t>
            </a:r>
            <a:r>
              <a:rPr lang="zh-TW" altLang="en-US" dirty="0" smtClean="0"/>
              <a:t>；</a:t>
            </a:r>
            <a:r>
              <a:rPr lang="en-US" altLang="zh-TW" dirty="0" smtClean="0"/>
              <a:t>5EB</a:t>
            </a:r>
            <a:r>
              <a:rPr lang="zh-TW" altLang="en-US" dirty="0" smtClean="0"/>
              <a:t>相当于至今全世界人类所讲过的话语。 </a:t>
            </a:r>
            <a:br>
              <a:rPr lang="zh-TW" altLang="en-US" dirty="0" smtClean="0"/>
            </a:br>
            <a:r>
              <a:rPr lang="en-US" altLang="zh-TW" dirty="0" err="1" smtClean="0"/>
              <a:t>Zettabyte</a:t>
            </a:r>
            <a:r>
              <a:rPr lang="en-US" altLang="zh-TW" dirty="0" smtClean="0"/>
              <a:t>(ZB)=1024EB</a:t>
            </a:r>
            <a:r>
              <a:rPr lang="zh-TW" altLang="en-US" dirty="0" smtClean="0"/>
              <a:t>如同全世界海滩上的沙子数量总和。 </a:t>
            </a:r>
            <a:br>
              <a:rPr lang="zh-TW" altLang="en-US" dirty="0" smtClean="0"/>
            </a:br>
            <a:r>
              <a:rPr lang="en-US" altLang="zh-TW" dirty="0" err="1" smtClean="0"/>
              <a:t>Yottabyte</a:t>
            </a:r>
            <a:r>
              <a:rPr lang="en-US" altLang="zh-TW" dirty="0" smtClean="0"/>
              <a:t>(YB)=1024ZB</a:t>
            </a:r>
            <a:r>
              <a:rPr lang="zh-TW" altLang="en-US" dirty="0" smtClean="0"/>
              <a:t>相当于</a:t>
            </a:r>
            <a:r>
              <a:rPr lang="en-US" altLang="zh-TW" dirty="0" smtClean="0"/>
              <a:t>7000</a:t>
            </a:r>
            <a:r>
              <a:rPr lang="zh-TW" altLang="en-US" dirty="0" smtClean="0"/>
              <a:t>位人类体内的微细胞总和。 </a:t>
            </a: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类型繁多，络日志、视频、图片、地理位置信息等等。类型的多样性也让数据被分为结构化数据和非结构化数据。相对于以往便于存储的以文本为主的结构化数据，非结构化数据越来越多，这些多类型的数据对数据的处理能力提出了更高要求。</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处理速度快，</a:t>
            </a:r>
            <a:r>
              <a:rPr lang="en-US" altLang="zh-CN" dirty="0" smtClean="0"/>
              <a:t>1</a:t>
            </a:r>
            <a:r>
              <a:rPr lang="zh-CN" altLang="en-US" dirty="0" smtClean="0"/>
              <a:t>秒定律。根据</a:t>
            </a:r>
            <a:r>
              <a:rPr lang="en-US" altLang="zh-CN" dirty="0" smtClean="0"/>
              <a:t>IDC</a:t>
            </a:r>
            <a:r>
              <a:rPr lang="zh-CN" altLang="en-US" dirty="0" smtClean="0"/>
              <a:t>的“数字宇宙”的报告，预计到</a:t>
            </a:r>
            <a:r>
              <a:rPr lang="en-US" altLang="zh-CN" dirty="0" smtClean="0"/>
              <a:t>2020</a:t>
            </a:r>
            <a:r>
              <a:rPr lang="zh-CN" altLang="en-US" dirty="0" smtClean="0"/>
              <a:t>年，全球数据使用量将达到</a:t>
            </a:r>
            <a:r>
              <a:rPr lang="en-US" altLang="zh-CN" dirty="0" smtClean="0"/>
              <a:t>35.2ZB</a:t>
            </a:r>
            <a:r>
              <a:rPr lang="zh-CN" altLang="en-US" dirty="0" smtClean="0"/>
              <a:t>。在如此海量的数据面前，处理数据的效率就是企业的生命。</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en-US" altLang="zh-CN" dirty="0" smtClean="0"/>
              <a:t>AJBT-</a:t>
            </a:r>
            <a:r>
              <a:rPr lang="zh-CN" altLang="en-US" dirty="0" smtClean="0"/>
              <a:t>建工农中</a:t>
            </a:r>
            <a:endParaRPr lang="zh-CN" altLang="en-US" dirty="0"/>
          </a:p>
        </p:txBody>
      </p:sp>
      <p:sp>
        <p:nvSpPr>
          <p:cNvPr id="4" name="灯片编号占位符 3"/>
          <p:cNvSpPr>
            <a:spLocks noGrp="1"/>
          </p:cNvSpPr>
          <p:nvPr>
            <p:ph type="sldNum" sz="quarter" idx="10"/>
          </p:nvPr>
        </p:nvSpPr>
        <p:spPr/>
        <p:txBody>
          <a:bodyPr/>
          <a:lstStyle/>
          <a:p>
            <a:pPr>
              <a:defRPr/>
            </a:pPr>
            <a:fld id="{EE6C0515-DF5D-480F-B329-D8FF6AD8555B}" type="slidenum">
              <a:rPr lang="en-US" altLang="zh-CN" smtClean="0"/>
              <a:pPr>
                <a:defRPr/>
              </a:pPr>
              <a:t>37</a:t>
            </a:fld>
            <a:endParaRPr lang="en-US" altLang="zh-CN"/>
          </a:p>
        </p:txBody>
      </p:sp>
    </p:spTree>
    <p:extLst>
      <p:ext uri="{BB962C8B-B14F-4D97-AF65-F5344CB8AC3E}">
        <p14:creationId xmlns:p14="http://schemas.microsoft.com/office/powerpoint/2010/main" val="1304378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大数据技术</a:t>
            </a:r>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6BB3A956-DB7F-402A-916A-317A769FF3EE}" type="slidenum">
              <a:rPr lang="zh-CN" altLang="en-US" smtClean="0"/>
              <a:pPr eaLnBrk="1" hangingPunct="1"/>
              <a:t>41</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dirty="0"/>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E6C0515-DF5D-480F-B329-D8FF6AD8555B}" type="slidenum">
              <a:rPr lang="en-US" altLang="zh-CN" smtClean="0"/>
              <a:pPr>
                <a:defRPr/>
              </a:pPr>
              <a:t>44</a:t>
            </a:fld>
            <a:endParaRPr lang="en-US" altLang="zh-CN"/>
          </a:p>
        </p:txBody>
      </p:sp>
    </p:spTree>
    <p:extLst>
      <p:ext uri="{BB962C8B-B14F-4D97-AF65-F5344CB8AC3E}">
        <p14:creationId xmlns:p14="http://schemas.microsoft.com/office/powerpoint/2010/main" val="2337802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众包方式成功调动了世界各地成千上万个人和其设备的闲置能力。</a:t>
            </a:r>
          </a:p>
          <a:p>
            <a:endParaRPr lang="en-US" altLang="zh-CN" smtClean="0"/>
          </a:p>
          <a:p>
            <a:r>
              <a:rPr lang="en-US" altLang="zh-CN" smtClean="0"/>
              <a:t>http://www.ppznet.com/zhuanti_1.html</a:t>
            </a:r>
            <a:endParaRPr lang="zh-CN" altLang="en-US" smtClean="0"/>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7B1132C3-F4E3-4F1E-8CF8-2CD2805941FA}" type="slidenum">
              <a:rPr lang="zh-CN" altLang="en-US" smtClean="0"/>
              <a:pPr eaLnBrk="1" hangingPunct="1"/>
              <a:t>47</a:t>
            </a:fld>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大数据技术</a:t>
            </a:r>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0B90342A-B63B-435C-855A-6C2ED73E4C08}" type="slidenum">
              <a:rPr lang="zh-CN" altLang="en-US" smtClean="0"/>
              <a:pPr eaLnBrk="1" hangingPunct="1"/>
              <a:t>49</a:t>
            </a:fld>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97E554EB-027C-4843-A5BC-0C040224AD98}" type="slidenum">
              <a:rPr lang="zh-CN" altLang="en-US" smtClean="0"/>
              <a:pPr eaLnBrk="1" hangingPunct="1"/>
              <a:t>50</a:t>
            </a:fld>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GFS</a:t>
            </a:r>
            <a:r>
              <a:rPr lang="zh-CN" altLang="en-US" smtClean="0"/>
              <a:t>是</a:t>
            </a:r>
            <a:r>
              <a:rPr lang="en-US" altLang="zh-CN" smtClean="0"/>
              <a:t>Google</a:t>
            </a:r>
            <a:r>
              <a:rPr lang="zh-CN" altLang="en-US" smtClean="0"/>
              <a:t>云存储的基石，其它存储系统，如</a:t>
            </a:r>
            <a:r>
              <a:rPr lang="en-US" altLang="zh-CN" smtClean="0"/>
              <a:t>Google Bigtable</a:t>
            </a:r>
            <a:r>
              <a:rPr lang="zh-CN" altLang="en-US" smtClean="0"/>
              <a:t>，</a:t>
            </a:r>
            <a:r>
              <a:rPr lang="en-US" altLang="zh-CN" smtClean="0"/>
              <a:t>Google Megastore</a:t>
            </a:r>
            <a:r>
              <a:rPr lang="zh-CN" altLang="en-US" smtClean="0"/>
              <a:t>，</a:t>
            </a:r>
            <a:r>
              <a:rPr lang="en-US" altLang="zh-CN" smtClean="0"/>
              <a:t>Google Percolator</a:t>
            </a:r>
            <a:r>
              <a:rPr lang="zh-CN" altLang="en-US" smtClean="0"/>
              <a:t>均直接或者间接地构建在</a:t>
            </a:r>
            <a:r>
              <a:rPr lang="en-US" altLang="zh-CN" smtClean="0"/>
              <a:t>GFS</a:t>
            </a:r>
            <a:r>
              <a:rPr lang="zh-CN" altLang="en-US" smtClean="0"/>
              <a:t>之上。</a:t>
            </a:r>
          </a:p>
          <a:p>
            <a:endParaRPr lang="zh-CN" altLang="en-US" smtClean="0"/>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8C134F57-E826-4181-9D41-A862C0107A2B}" type="slidenum">
              <a:rPr lang="zh-CN" altLang="en-US" smtClean="0"/>
              <a:pPr eaLnBrk="1" hangingPunct="1"/>
              <a:t>51</a:t>
            </a:fld>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Client</a:t>
            </a:r>
            <a:r>
              <a:rPr lang="zh-CN" altLang="en-US" smtClean="0"/>
              <a:t>（客户端）：是</a:t>
            </a:r>
            <a:r>
              <a:rPr lang="en-US" altLang="zh-CN" smtClean="0"/>
              <a:t>GFS</a:t>
            </a:r>
            <a:r>
              <a:rPr lang="zh-CN" altLang="en-US" smtClean="0"/>
              <a:t>提供给应用程序的访问接口，它是一组专用接口，不遵守</a:t>
            </a:r>
            <a:r>
              <a:rPr lang="en-US" altLang="zh-CN" smtClean="0"/>
              <a:t>POSIX</a:t>
            </a:r>
            <a:r>
              <a:rPr lang="zh-CN" altLang="en-US" smtClean="0"/>
              <a:t>规范，以库文件的形式提供。应用程序直接调用这些库函数，并与该库链接在一起。</a:t>
            </a:r>
          </a:p>
          <a:p>
            <a:r>
              <a:rPr lang="en-US" altLang="zh-CN" smtClean="0"/>
              <a:t>Master</a:t>
            </a:r>
            <a:r>
              <a:rPr lang="zh-CN" altLang="en-US" smtClean="0"/>
              <a:t>（主服务器）：是</a:t>
            </a:r>
            <a:r>
              <a:rPr lang="en-US" altLang="zh-CN" smtClean="0"/>
              <a:t>GFS</a:t>
            </a:r>
            <a:r>
              <a:rPr lang="zh-CN" altLang="en-US" smtClean="0"/>
              <a:t>的管理节点，主要存储与数据文件相关的元数据，而不是</a:t>
            </a:r>
            <a:r>
              <a:rPr lang="en-US" altLang="zh-CN" smtClean="0"/>
              <a:t>Chunk</a:t>
            </a:r>
            <a:r>
              <a:rPr lang="zh-CN" altLang="en-US" smtClean="0"/>
              <a:t>（数据块）。元数据包括：命名空间（</a:t>
            </a:r>
            <a:r>
              <a:rPr lang="en-US" altLang="zh-CN" smtClean="0"/>
              <a:t>Name Space</a:t>
            </a:r>
            <a:r>
              <a:rPr lang="zh-CN" altLang="en-US" smtClean="0"/>
              <a:t>），也就是整个文件系统的目录结构，一个能将</a:t>
            </a:r>
            <a:r>
              <a:rPr lang="en-US" altLang="zh-CN" smtClean="0"/>
              <a:t>64</a:t>
            </a:r>
            <a:r>
              <a:rPr lang="zh-CN" altLang="en-US" smtClean="0"/>
              <a:t>位标签映射到数据块的位置及其组成文件的表格，</a:t>
            </a:r>
            <a:r>
              <a:rPr lang="en-US" altLang="zh-CN" smtClean="0"/>
              <a:t>Chunk</a:t>
            </a:r>
            <a:r>
              <a:rPr lang="zh-CN" altLang="en-US" smtClean="0"/>
              <a:t>副本位置信息和哪个进程正在读写特定的数据块等。还有</a:t>
            </a:r>
            <a:r>
              <a:rPr lang="en-US" altLang="zh-CN" smtClean="0"/>
              <a:t>Master</a:t>
            </a:r>
            <a:r>
              <a:rPr lang="zh-CN" altLang="en-US" smtClean="0"/>
              <a:t>节点会周期性地接收从每个</a:t>
            </a:r>
            <a:r>
              <a:rPr lang="en-US" altLang="zh-CN" smtClean="0"/>
              <a:t>Chunk</a:t>
            </a:r>
            <a:r>
              <a:rPr lang="zh-CN" altLang="en-US" smtClean="0"/>
              <a:t>节点来的更新（</a:t>
            </a:r>
            <a:r>
              <a:rPr lang="en-US" altLang="zh-CN" smtClean="0"/>
              <a:t>"Heart- beat"</a:t>
            </a:r>
            <a:r>
              <a:rPr lang="zh-CN" altLang="en-US" smtClean="0"/>
              <a:t>）来让元数据保持最新状态。</a:t>
            </a:r>
          </a:p>
          <a:p>
            <a:r>
              <a:rPr lang="en-US" altLang="zh-CN" smtClean="0"/>
              <a:t>Chunk Server</a:t>
            </a:r>
            <a:r>
              <a:rPr lang="zh-CN" altLang="en-US" smtClean="0"/>
              <a:t>（数据块服务器）：负责具体的存储工作，用来存储</a:t>
            </a:r>
            <a:r>
              <a:rPr lang="en-US" altLang="zh-CN" smtClean="0"/>
              <a:t>Chunk</a:t>
            </a:r>
            <a:r>
              <a:rPr lang="zh-CN" altLang="en-US" smtClean="0"/>
              <a:t>。</a:t>
            </a:r>
            <a:r>
              <a:rPr lang="en-US" altLang="zh-CN" smtClean="0"/>
              <a:t>GFS</a:t>
            </a:r>
            <a:r>
              <a:rPr lang="zh-CN" altLang="en-US" smtClean="0"/>
              <a:t>将文件按照固定大小进行分块，默认是</a:t>
            </a:r>
            <a:r>
              <a:rPr lang="en-US" altLang="zh-CN" smtClean="0"/>
              <a:t>64MB</a:t>
            </a:r>
            <a:r>
              <a:rPr lang="zh-CN" altLang="en-US" smtClean="0"/>
              <a:t>，每一块称为一个</a:t>
            </a:r>
            <a:r>
              <a:rPr lang="en-US" altLang="zh-CN" smtClean="0"/>
              <a:t>Chunk</a:t>
            </a:r>
            <a:r>
              <a:rPr lang="zh-CN" altLang="en-US" smtClean="0"/>
              <a:t>（数据块），每一个</a:t>
            </a:r>
            <a:r>
              <a:rPr lang="en-US" altLang="zh-CN" smtClean="0"/>
              <a:t>Chunk</a:t>
            </a:r>
            <a:r>
              <a:rPr lang="zh-CN" altLang="en-US" smtClean="0"/>
              <a:t>以</a:t>
            </a:r>
            <a:r>
              <a:rPr lang="en-US" altLang="zh-CN" smtClean="0"/>
              <a:t>Block</a:t>
            </a:r>
            <a:r>
              <a:rPr lang="zh-CN" altLang="en-US" smtClean="0"/>
              <a:t>为单位进行划分，大小为</a:t>
            </a:r>
            <a:r>
              <a:rPr lang="en-US" altLang="zh-CN" smtClean="0"/>
              <a:t>64KB</a:t>
            </a:r>
            <a:r>
              <a:rPr lang="zh-CN" altLang="en-US" smtClean="0"/>
              <a:t>，每个</a:t>
            </a:r>
            <a:r>
              <a:rPr lang="en-US" altLang="zh-CN" smtClean="0"/>
              <a:t>Chunk</a:t>
            </a:r>
            <a:r>
              <a:rPr lang="zh-CN" altLang="en-US" smtClean="0"/>
              <a:t>有一个唯一的</a:t>
            </a:r>
            <a:r>
              <a:rPr lang="en-US" altLang="zh-CN" smtClean="0"/>
              <a:t>64</a:t>
            </a:r>
            <a:r>
              <a:rPr lang="zh-CN" altLang="en-US" smtClean="0"/>
              <a:t>位标签。</a:t>
            </a:r>
            <a:r>
              <a:rPr lang="en-US" altLang="zh-CN" smtClean="0"/>
              <a:t>GFS</a:t>
            </a:r>
            <a:r>
              <a:rPr lang="zh-CN" altLang="en-US" smtClean="0"/>
              <a:t>采用副本的方式实现容错，每一个</a:t>
            </a:r>
            <a:r>
              <a:rPr lang="en-US" altLang="zh-CN" smtClean="0"/>
              <a:t>Chunk</a:t>
            </a:r>
            <a:r>
              <a:rPr lang="zh-CN" altLang="en-US" smtClean="0"/>
              <a:t>有多个存储副本（默认为三个）。 </a:t>
            </a:r>
            <a:r>
              <a:rPr lang="en-US" altLang="zh-CN" smtClean="0"/>
              <a:t>Chunk Server</a:t>
            </a:r>
            <a:r>
              <a:rPr lang="zh-CN" altLang="en-US" smtClean="0"/>
              <a:t>的个数可有有多个，它的数目直接决定了</a:t>
            </a:r>
            <a:r>
              <a:rPr lang="en-US" altLang="zh-CN" smtClean="0"/>
              <a:t>GFS</a:t>
            </a:r>
            <a:r>
              <a:rPr lang="zh-CN" altLang="en-US" smtClean="0"/>
              <a:t>的规模。</a:t>
            </a:r>
            <a:endParaRPr lang="en-US" altLang="zh-CN" smtClean="0"/>
          </a:p>
          <a:p>
            <a:endParaRPr lang="en-US" altLang="zh-CN" smtClean="0"/>
          </a:p>
          <a:p>
            <a:r>
              <a:rPr lang="en-US" altLang="zh-CN" smtClean="0"/>
              <a:t>1.Master</a:t>
            </a:r>
            <a:r>
              <a:rPr lang="zh-CN" altLang="en-US" smtClean="0"/>
              <a:t>节点：主要存储与数据文件相关的元数据，而不是</a:t>
            </a:r>
            <a:r>
              <a:rPr lang="en-US" altLang="zh-CN" smtClean="0"/>
              <a:t>Chunk</a:t>
            </a:r>
            <a:r>
              <a:rPr lang="zh-CN" altLang="en-US" smtClean="0"/>
              <a:t>（数据块）。元数据包括一个能将</a:t>
            </a:r>
            <a:r>
              <a:rPr lang="en-US" altLang="zh-CN" smtClean="0"/>
              <a:t>64</a:t>
            </a:r>
            <a:r>
              <a:rPr lang="zh-CN" altLang="en-US" smtClean="0"/>
              <a:t>位标签映射到数据块的位置及其组成文件的表格，数据块副本位置和哪个进程正在读写特定的数据块等。还有</a:t>
            </a:r>
            <a:r>
              <a:rPr lang="en-US" altLang="zh-CN" smtClean="0"/>
              <a:t>Master</a:t>
            </a:r>
            <a:r>
              <a:rPr lang="zh-CN" altLang="en-US" smtClean="0"/>
              <a:t>节点会周期性地接收从每个</a:t>
            </a:r>
            <a:r>
              <a:rPr lang="en-US" altLang="zh-CN" smtClean="0"/>
              <a:t>Chunk</a:t>
            </a:r>
            <a:r>
              <a:rPr lang="zh-CN" altLang="en-US" smtClean="0"/>
              <a:t>节点来的更新（“</a:t>
            </a:r>
            <a:r>
              <a:rPr lang="en-US" altLang="zh-CN" smtClean="0"/>
              <a:t>Heart-beat”</a:t>
            </a:r>
            <a:r>
              <a:rPr lang="zh-CN" altLang="en-US" smtClean="0"/>
              <a:t>）来让元数据保持最新状态。</a:t>
            </a:r>
          </a:p>
          <a:p>
            <a:r>
              <a:rPr lang="en-US" altLang="zh-CN" smtClean="0"/>
              <a:t>2.Chunk</a:t>
            </a:r>
            <a:r>
              <a:rPr lang="zh-CN" altLang="en-US" smtClean="0"/>
              <a:t>节点：顾名思义，肯定用来存储</a:t>
            </a:r>
            <a:r>
              <a:rPr lang="en-US" altLang="zh-CN" smtClean="0"/>
              <a:t>Chunk</a:t>
            </a:r>
            <a:r>
              <a:rPr lang="zh-CN" altLang="en-US" smtClean="0"/>
              <a:t>，数据文件通过被分割为每个默认大小为</a:t>
            </a:r>
            <a:r>
              <a:rPr lang="en-US" altLang="zh-CN" smtClean="0"/>
              <a:t>64MB</a:t>
            </a:r>
            <a:r>
              <a:rPr lang="zh-CN" altLang="en-US" smtClean="0"/>
              <a:t>的</a:t>
            </a:r>
            <a:r>
              <a:rPr lang="en-US" altLang="zh-CN" smtClean="0"/>
              <a:t>Chunk</a:t>
            </a:r>
            <a:r>
              <a:rPr lang="zh-CN" altLang="en-US" smtClean="0"/>
              <a:t>的方式存储，而且每个</a:t>
            </a:r>
            <a:r>
              <a:rPr lang="en-US" altLang="zh-CN" smtClean="0"/>
              <a:t>Chunk</a:t>
            </a:r>
            <a:r>
              <a:rPr lang="zh-CN" altLang="en-US" smtClean="0"/>
              <a:t>有唯一一个</a:t>
            </a:r>
            <a:r>
              <a:rPr lang="en-US" altLang="zh-CN" smtClean="0"/>
              <a:t>64</a:t>
            </a:r>
            <a:r>
              <a:rPr lang="zh-CN" altLang="en-US" smtClean="0"/>
              <a:t>位标签，并且每个</a:t>
            </a:r>
            <a:r>
              <a:rPr lang="en-US" altLang="zh-CN" smtClean="0"/>
              <a:t>Chunk</a:t>
            </a:r>
            <a:r>
              <a:rPr lang="zh-CN" altLang="en-US" smtClean="0"/>
              <a:t>都会在整个分布式系统被复制多次，默认为</a:t>
            </a:r>
            <a:r>
              <a:rPr lang="en-US" altLang="zh-CN" smtClean="0"/>
              <a:t>3</a:t>
            </a:r>
            <a:r>
              <a:rPr lang="zh-CN" altLang="en-US" smtClean="0"/>
              <a:t>次。</a:t>
            </a:r>
            <a:endParaRPr lang="en-US" altLang="zh-CN" smtClean="0"/>
          </a:p>
          <a:p>
            <a:endParaRPr lang="en-US" altLang="zh-CN" smtClean="0"/>
          </a:p>
          <a:p>
            <a:r>
              <a:rPr lang="zh-CN" altLang="en-US" smtClean="0"/>
              <a:t>现在</a:t>
            </a:r>
            <a:r>
              <a:rPr lang="en-US" altLang="zh-CN" smtClean="0"/>
              <a:t>Google</a:t>
            </a:r>
            <a:r>
              <a:rPr lang="zh-CN" altLang="en-US" smtClean="0"/>
              <a:t>内部至少运行着</a:t>
            </a:r>
            <a:r>
              <a:rPr lang="en-US" altLang="zh-CN" smtClean="0"/>
              <a:t>200</a:t>
            </a:r>
            <a:r>
              <a:rPr lang="zh-CN" altLang="en-US" smtClean="0"/>
              <a:t>多个</a:t>
            </a:r>
            <a:r>
              <a:rPr lang="en-US" altLang="zh-CN" smtClean="0"/>
              <a:t>GFS</a:t>
            </a:r>
            <a:r>
              <a:rPr lang="zh-CN" altLang="en-US" smtClean="0"/>
              <a:t>集群，最大的集群有几千台服务器，并且服务于多个</a:t>
            </a:r>
            <a:r>
              <a:rPr lang="en-US" altLang="zh-CN" smtClean="0"/>
              <a:t>Google</a:t>
            </a:r>
            <a:r>
              <a:rPr lang="zh-CN" altLang="en-US" smtClean="0"/>
              <a:t>服务，比如</a:t>
            </a:r>
            <a:r>
              <a:rPr lang="en-US" altLang="zh-CN" smtClean="0"/>
              <a:t>Google</a:t>
            </a:r>
            <a:r>
              <a:rPr lang="zh-CN" altLang="en-US" smtClean="0"/>
              <a:t>搜索。但由于</a:t>
            </a:r>
            <a:r>
              <a:rPr lang="en-US" altLang="zh-CN" smtClean="0"/>
              <a:t>GFS</a:t>
            </a:r>
            <a:r>
              <a:rPr lang="zh-CN" altLang="en-US" smtClean="0"/>
              <a:t>主要为搜索而设计，所以不是很适合新的一些</a:t>
            </a:r>
            <a:r>
              <a:rPr lang="en-US" altLang="zh-CN" smtClean="0"/>
              <a:t>Google</a:t>
            </a:r>
            <a:r>
              <a:rPr lang="zh-CN" altLang="en-US" smtClean="0"/>
              <a:t>产品，比</a:t>
            </a:r>
            <a:r>
              <a:rPr lang="en-US" altLang="zh-CN" smtClean="0"/>
              <a:t>YouTube</a:t>
            </a:r>
            <a:r>
              <a:rPr lang="zh-CN" altLang="en-US" smtClean="0"/>
              <a:t>、</a:t>
            </a:r>
            <a:r>
              <a:rPr lang="en-US" altLang="zh-CN" smtClean="0"/>
              <a:t>Gmail</a:t>
            </a:r>
            <a:r>
              <a:rPr lang="zh-CN" altLang="en-US" smtClean="0"/>
              <a:t>和更强调大规模索引和实时性的</a:t>
            </a:r>
            <a:r>
              <a:rPr lang="en-US" altLang="zh-CN" smtClean="0"/>
              <a:t>Caffeine</a:t>
            </a:r>
            <a:r>
              <a:rPr lang="zh-CN" altLang="en-US" smtClean="0"/>
              <a:t>搜索引擎等，所以</a:t>
            </a:r>
            <a:r>
              <a:rPr lang="en-US" altLang="zh-CN" smtClean="0"/>
              <a:t>Google</a:t>
            </a:r>
            <a:r>
              <a:rPr lang="zh-CN" altLang="en-US" smtClean="0"/>
              <a:t>已经在开发下一代</a:t>
            </a:r>
            <a:r>
              <a:rPr lang="en-US" altLang="zh-CN" smtClean="0"/>
              <a:t>GFS</a:t>
            </a:r>
            <a:r>
              <a:rPr lang="zh-CN" altLang="en-US" smtClean="0"/>
              <a:t>，代号为“</a:t>
            </a:r>
            <a:r>
              <a:rPr lang="en-US" altLang="zh-CN" smtClean="0"/>
              <a:t>Colossus”</a:t>
            </a:r>
            <a:r>
              <a:rPr lang="zh-CN" altLang="en-US" smtClean="0"/>
              <a:t>，并且在设计方面有许多不同，比如：支持分布式</a:t>
            </a:r>
            <a:r>
              <a:rPr lang="en-US" altLang="zh-CN" smtClean="0"/>
              <a:t>Master</a:t>
            </a:r>
            <a:r>
              <a:rPr lang="zh-CN" altLang="en-US" smtClean="0"/>
              <a:t>节点来提升高可用性并能支撑更多文件，</a:t>
            </a:r>
            <a:r>
              <a:rPr lang="en-US" altLang="zh-CN" smtClean="0"/>
              <a:t>Chunk</a:t>
            </a:r>
            <a:r>
              <a:rPr lang="zh-CN" altLang="en-US" smtClean="0"/>
              <a:t>节点能支持</a:t>
            </a:r>
            <a:r>
              <a:rPr lang="en-US" altLang="zh-CN" smtClean="0"/>
              <a:t>1MB</a:t>
            </a:r>
            <a:r>
              <a:rPr lang="zh-CN" altLang="en-US" smtClean="0"/>
              <a:t>大小的</a:t>
            </a:r>
            <a:r>
              <a:rPr lang="en-US" altLang="zh-CN" smtClean="0"/>
              <a:t>chunk</a:t>
            </a:r>
            <a:r>
              <a:rPr lang="zh-CN" altLang="en-US" smtClean="0"/>
              <a:t>以支撑低延迟应用的需要。 </a:t>
            </a:r>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4485B531-7021-4A85-BDFE-E14DC85B80B1}" type="slidenum">
              <a:rPr lang="zh-CN" altLang="en-US" smtClean="0"/>
              <a:pPr eaLnBrk="1" hangingPunct="1"/>
              <a:t>52</a:t>
            </a:fld>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Hadoop</a:t>
            </a:r>
            <a:r>
              <a:rPr lang="en-US" altLang="zh-CN" baseline="30000" smtClean="0"/>
              <a:t>[2]</a:t>
            </a:r>
            <a:r>
              <a:rPr lang="zh-CN" altLang="en-US" smtClean="0"/>
              <a:t>是一个能够对大量数据进行</a:t>
            </a:r>
            <a:r>
              <a:rPr lang="zh-CN" altLang="en-US" smtClean="0">
                <a:hlinkClick r:id="rId3"/>
              </a:rPr>
              <a:t>分布式处理</a:t>
            </a:r>
            <a:r>
              <a:rPr lang="zh-CN" altLang="en-US" smtClean="0"/>
              <a:t>的</a:t>
            </a:r>
            <a:r>
              <a:rPr lang="zh-CN" altLang="en-US" smtClean="0">
                <a:hlinkClick r:id="rId4"/>
              </a:rPr>
              <a:t>软件</a:t>
            </a:r>
            <a:r>
              <a:rPr lang="zh-CN" altLang="en-US" smtClean="0"/>
              <a:t>框架。但是 </a:t>
            </a:r>
            <a:r>
              <a:rPr lang="en-US" altLang="zh-CN" smtClean="0"/>
              <a:t>Hadoop </a:t>
            </a:r>
            <a:r>
              <a:rPr lang="zh-CN" altLang="en-US" smtClean="0"/>
              <a:t>是以一种可靠、高效、可伸缩的方式进行处理的。</a:t>
            </a:r>
            <a:r>
              <a:rPr lang="en-US" altLang="zh-CN" smtClean="0"/>
              <a:t>Hadoop </a:t>
            </a:r>
            <a:r>
              <a:rPr lang="zh-CN" altLang="en-US" smtClean="0"/>
              <a:t>是可靠的，因为它假设计算元素和存储会失败，因此它维护多个工作数据副本，确保能够针对失败的节点重新</a:t>
            </a:r>
            <a:r>
              <a:rPr lang="zh-CN" altLang="en-US" smtClean="0">
                <a:hlinkClick r:id="rId5"/>
              </a:rPr>
              <a:t>分布处理</a:t>
            </a:r>
            <a:r>
              <a:rPr lang="zh-CN" altLang="en-US" smtClean="0"/>
              <a:t>。</a:t>
            </a:r>
            <a:r>
              <a:rPr lang="en-US" altLang="zh-CN" smtClean="0"/>
              <a:t>Hadoop </a:t>
            </a:r>
            <a:r>
              <a:rPr lang="zh-CN" altLang="en-US" smtClean="0"/>
              <a:t>是高效的，因为它以并行的方式工作，通过</a:t>
            </a:r>
            <a:r>
              <a:rPr lang="zh-CN" altLang="en-US" smtClean="0">
                <a:hlinkClick r:id="rId6"/>
              </a:rPr>
              <a:t>并行处理</a:t>
            </a:r>
            <a:r>
              <a:rPr lang="zh-CN" altLang="en-US" smtClean="0"/>
              <a:t>加快处理速度。</a:t>
            </a:r>
            <a:r>
              <a:rPr lang="en-US" altLang="zh-CN" smtClean="0"/>
              <a:t>Hadoop </a:t>
            </a:r>
            <a:r>
              <a:rPr lang="zh-CN" altLang="en-US" smtClean="0"/>
              <a:t>还是可伸缩的，能够处理 </a:t>
            </a:r>
            <a:r>
              <a:rPr lang="en-US" altLang="zh-CN" smtClean="0"/>
              <a:t>PB </a:t>
            </a:r>
            <a:r>
              <a:rPr lang="zh-CN" altLang="en-US" smtClean="0"/>
              <a:t>级数据。此外，</a:t>
            </a:r>
            <a:r>
              <a:rPr lang="en-US" altLang="zh-CN" smtClean="0"/>
              <a:t>Hadoop </a:t>
            </a:r>
            <a:r>
              <a:rPr lang="zh-CN" altLang="en-US" smtClean="0"/>
              <a:t>依赖于社区服务器，因此它的成本比较低，任何人都可以使用。</a:t>
            </a:r>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73256DC2-27E2-49E2-A21F-1552F3006381}" type="slidenum">
              <a:rPr lang="zh-CN" altLang="en-US" smtClean="0"/>
              <a:pPr eaLnBrk="1" hangingPunct="1"/>
              <a:t>53</a:t>
            </a:fld>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一个</a:t>
            </a:r>
            <a:r>
              <a:rPr lang="en-US" altLang="zh-CN" smtClean="0"/>
              <a:t>HDFS</a:t>
            </a:r>
            <a:r>
              <a:rPr lang="zh-CN" altLang="en-US" smtClean="0"/>
              <a:t>集群是由一个</a:t>
            </a:r>
            <a:r>
              <a:rPr lang="en-US" altLang="zh-CN" smtClean="0"/>
              <a:t>Namenode</a:t>
            </a:r>
            <a:r>
              <a:rPr lang="zh-CN" altLang="en-US" smtClean="0"/>
              <a:t>和一定数目的</a:t>
            </a:r>
            <a:r>
              <a:rPr lang="en-US" altLang="zh-CN" smtClean="0"/>
              <a:t>Datanodes</a:t>
            </a:r>
            <a:r>
              <a:rPr lang="zh-CN" altLang="en-US" smtClean="0"/>
              <a:t>组成。</a:t>
            </a:r>
            <a:r>
              <a:rPr lang="en-US" altLang="zh-CN" smtClean="0"/>
              <a:t>Namenode</a:t>
            </a:r>
            <a:r>
              <a:rPr lang="zh-CN" altLang="en-US" smtClean="0"/>
              <a:t>是一个中心服务器，负责管理文件系统的名字空间</a:t>
            </a:r>
            <a:r>
              <a:rPr lang="en-US" altLang="zh-CN" smtClean="0"/>
              <a:t>(namespace)</a:t>
            </a:r>
            <a:r>
              <a:rPr lang="zh-CN" altLang="en-US" smtClean="0"/>
              <a:t>以及客户端对文件的访问。集群中的</a:t>
            </a:r>
            <a:r>
              <a:rPr lang="en-US" altLang="zh-CN" smtClean="0"/>
              <a:t>Datanode</a:t>
            </a:r>
            <a:r>
              <a:rPr lang="zh-CN" altLang="en-US" smtClean="0"/>
              <a:t>一般是一个节点一个，负责管理它所在节点上的存储。</a:t>
            </a:r>
            <a:r>
              <a:rPr lang="en-US" altLang="zh-CN" smtClean="0"/>
              <a:t>HDFS</a:t>
            </a:r>
            <a:r>
              <a:rPr lang="zh-CN" altLang="en-US" smtClean="0"/>
              <a:t>暴露了文件系统的名字空间，用户能够以文件的形式在上面存储数据。从内部看，一个文件其实被分成一个或多个数据块，这些块存储在一组</a:t>
            </a:r>
            <a:r>
              <a:rPr lang="en-US" altLang="zh-CN" smtClean="0"/>
              <a:t>Datanode</a:t>
            </a:r>
            <a:r>
              <a:rPr lang="zh-CN" altLang="en-US" smtClean="0"/>
              <a:t>上。</a:t>
            </a:r>
            <a:r>
              <a:rPr lang="en-US" altLang="zh-CN" smtClean="0"/>
              <a:t>Namenode</a:t>
            </a:r>
            <a:r>
              <a:rPr lang="zh-CN" altLang="en-US" smtClean="0"/>
              <a:t>执行文件系统的名字空间操作，比如打开、关闭、重命名文件或目录。它也负责确定数据块到具体</a:t>
            </a:r>
            <a:r>
              <a:rPr lang="en-US" altLang="zh-CN" smtClean="0"/>
              <a:t>Datanode</a:t>
            </a:r>
            <a:r>
              <a:rPr lang="zh-CN" altLang="en-US" smtClean="0"/>
              <a:t>节点的映射。</a:t>
            </a:r>
            <a:r>
              <a:rPr lang="en-US" altLang="zh-CN" smtClean="0"/>
              <a:t>Datanode</a:t>
            </a:r>
            <a:r>
              <a:rPr lang="zh-CN" altLang="en-US" smtClean="0"/>
              <a:t>负责处理文件系统客户端的读写请求。在</a:t>
            </a:r>
            <a:r>
              <a:rPr lang="en-US" altLang="zh-CN" smtClean="0"/>
              <a:t>Namenode</a:t>
            </a:r>
            <a:r>
              <a:rPr lang="zh-CN" altLang="en-US" smtClean="0"/>
              <a:t>的统一调度下进行数据块的创建、删除和复制。</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D3BF7967-5712-4102-8E50-59935EF32F4F}" type="slidenum">
              <a:rPr lang="zh-CN" altLang="en-US" smtClean="0"/>
              <a:pPr eaLnBrk="1" hangingPunct="1"/>
              <a:t>54</a:t>
            </a:fld>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1</a:t>
            </a:r>
            <a:r>
              <a:rPr lang="zh-CN" altLang="en-US" smtClean="0"/>
              <a:t>、</a:t>
            </a:r>
            <a:r>
              <a:rPr lang="en-US" altLang="zh-CN" smtClean="0"/>
              <a:t>High performance - </a:t>
            </a:r>
            <a:r>
              <a:rPr lang="zh-CN" altLang="en-US" smtClean="0"/>
              <a:t>对数据库高并发读写的需求</a:t>
            </a:r>
          </a:p>
          <a:p>
            <a:r>
              <a:rPr lang="en-US" altLang="zh-CN" smtClean="0"/>
              <a:t>web2.0</a:t>
            </a:r>
            <a:r>
              <a:rPr lang="zh-CN" altLang="en-US" smtClean="0"/>
              <a:t>网站要根据用户个性化信息来实时生成动态页面和提供动态信息，所以基本上无法使用动态页面静态化技术，因此数据库并发负载非常高，往往要达到每秒上万次读写请求。关系数据库应付上万次</a:t>
            </a:r>
            <a:r>
              <a:rPr lang="en-US" altLang="zh-CN" smtClean="0"/>
              <a:t>SQL</a:t>
            </a:r>
            <a:r>
              <a:rPr lang="zh-CN" altLang="en-US" smtClean="0"/>
              <a:t>查询还勉强顶得住，但是应付上万次</a:t>
            </a:r>
            <a:r>
              <a:rPr lang="en-US" altLang="zh-CN" smtClean="0"/>
              <a:t>SQL</a:t>
            </a:r>
            <a:r>
              <a:rPr lang="zh-CN" altLang="en-US" smtClean="0"/>
              <a:t>写数据请求，硬盘</a:t>
            </a:r>
            <a:r>
              <a:rPr lang="en-US" altLang="zh-CN" smtClean="0"/>
              <a:t>IO</a:t>
            </a:r>
            <a:r>
              <a:rPr lang="zh-CN" altLang="en-US" smtClean="0"/>
              <a:t>就已经无法承受了。其实对于普通的</a:t>
            </a:r>
            <a:r>
              <a:rPr lang="en-US" altLang="zh-CN" smtClean="0"/>
              <a:t>BBS</a:t>
            </a:r>
            <a:r>
              <a:rPr lang="zh-CN" altLang="en-US" smtClean="0"/>
              <a:t>网站，往往也存在对高并发写请求的需求。</a:t>
            </a:r>
          </a:p>
          <a:p>
            <a:r>
              <a:rPr lang="en-US" altLang="zh-CN" smtClean="0"/>
              <a:t>2</a:t>
            </a:r>
            <a:r>
              <a:rPr lang="zh-CN" altLang="en-US" smtClean="0"/>
              <a:t>、</a:t>
            </a:r>
            <a:r>
              <a:rPr lang="en-US" altLang="zh-CN" smtClean="0"/>
              <a:t>Huge Storage - </a:t>
            </a:r>
            <a:r>
              <a:rPr lang="zh-CN" altLang="en-US" smtClean="0"/>
              <a:t>对海量数据的高效率存储和访问的需求</a:t>
            </a:r>
          </a:p>
          <a:p>
            <a:r>
              <a:rPr lang="zh-CN" altLang="en-US" smtClean="0"/>
              <a:t>对于大型的</a:t>
            </a:r>
            <a:r>
              <a:rPr lang="en-US" altLang="zh-CN" smtClean="0"/>
              <a:t>SNS</a:t>
            </a:r>
            <a:r>
              <a:rPr lang="zh-CN" altLang="en-US" smtClean="0"/>
              <a:t>网站，每天用户产生海量的用户动态，以国外的</a:t>
            </a:r>
            <a:r>
              <a:rPr lang="en-US" altLang="zh-CN" smtClean="0"/>
              <a:t>Friendfeed</a:t>
            </a:r>
            <a:r>
              <a:rPr lang="zh-CN" altLang="en-US" smtClean="0"/>
              <a:t>为例，一个月就达到了</a:t>
            </a:r>
            <a:r>
              <a:rPr lang="en-US" altLang="zh-CN" smtClean="0"/>
              <a:t>2.5</a:t>
            </a:r>
            <a:r>
              <a:rPr lang="zh-CN" altLang="en-US" smtClean="0"/>
              <a:t>亿条用户动态，对于关系数据库来说，在一张</a:t>
            </a:r>
            <a:r>
              <a:rPr lang="en-US" altLang="zh-CN" smtClean="0"/>
              <a:t>2.5</a:t>
            </a:r>
            <a:r>
              <a:rPr lang="zh-CN" altLang="en-US" smtClean="0"/>
              <a:t>亿条记录的表里面进行</a:t>
            </a:r>
            <a:r>
              <a:rPr lang="en-US" altLang="zh-CN" smtClean="0"/>
              <a:t>SQL</a:t>
            </a:r>
            <a:r>
              <a:rPr lang="zh-CN" altLang="en-US" smtClean="0"/>
              <a:t>查询，效率是极其低下乃至不可忍受的。再例如大型</a:t>
            </a:r>
            <a:r>
              <a:rPr lang="en-US" altLang="zh-CN" smtClean="0"/>
              <a:t>web</a:t>
            </a:r>
            <a:r>
              <a:rPr lang="zh-CN" altLang="en-US" smtClean="0"/>
              <a:t>网站的用户登录系统，</a:t>
            </a:r>
          </a:p>
          <a:p>
            <a:r>
              <a:rPr lang="en-US" altLang="zh-CN" smtClean="0"/>
              <a:t>3</a:t>
            </a:r>
            <a:r>
              <a:rPr lang="zh-CN" altLang="en-US" smtClean="0"/>
              <a:t>、</a:t>
            </a:r>
            <a:r>
              <a:rPr lang="en-US" altLang="zh-CN" smtClean="0"/>
              <a:t>High Scalability &amp;&amp; High Availability- </a:t>
            </a:r>
            <a:r>
              <a:rPr lang="zh-CN" altLang="en-US" smtClean="0"/>
              <a:t>对数据库的高可扩展性和高可用性的需求</a:t>
            </a:r>
          </a:p>
          <a:p>
            <a:r>
              <a:rPr lang="zh-CN" altLang="en-US" smtClean="0"/>
              <a:t>在基于</a:t>
            </a:r>
            <a:r>
              <a:rPr lang="en-US" altLang="zh-CN" smtClean="0"/>
              <a:t>web</a:t>
            </a:r>
            <a:r>
              <a:rPr lang="zh-CN" altLang="en-US" smtClean="0"/>
              <a:t>的架构当中，数据库是最难进行横向扩展的，当一个应用系统的用户量和访问量与日俱增的时候，你的数据库却没有办法像</a:t>
            </a:r>
            <a:r>
              <a:rPr lang="en-US" altLang="zh-CN" smtClean="0"/>
              <a:t>web server</a:t>
            </a:r>
            <a:r>
              <a:rPr lang="zh-CN" altLang="en-US" smtClean="0"/>
              <a:t>和</a:t>
            </a:r>
            <a:r>
              <a:rPr lang="en-US" altLang="zh-CN" smtClean="0"/>
              <a:t>app server</a:t>
            </a:r>
            <a:r>
              <a:rPr lang="zh-CN" altLang="en-US" smtClean="0"/>
              <a:t>那样简单的通过添加更多的硬件和服务节点来扩展性能和负载能力。对于很多需要提供</a:t>
            </a:r>
            <a:r>
              <a:rPr lang="en-US" altLang="zh-CN" smtClean="0"/>
              <a:t>24</a:t>
            </a:r>
            <a:r>
              <a:rPr lang="zh-CN" altLang="en-US" smtClean="0"/>
              <a:t>小时不间断服务的网站来说，对数据库系统进行升级和扩展是非常痛苦的事情，往往需要停机维护和数据迁移，为什么数据库不能通过不断的添加服务器节点来实现扩展呢？</a:t>
            </a:r>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3618B592-0631-4CB2-A7BD-F45DD53ADF9E}" type="slidenum">
              <a:rPr lang="zh-CN" altLang="en-US" smtClean="0"/>
              <a:pPr eaLnBrk="1" hangingPunct="1"/>
              <a:t>55</a:t>
            </a:fld>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5B66868E-33B5-426B-BCCD-81E398C24BC4}" type="slidenum">
              <a:rPr lang="zh-CN" altLang="en-US" smtClean="0"/>
              <a:pPr eaLnBrk="1" hangingPunct="1"/>
              <a:t>56</a:t>
            </a:fld>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smtClean="0"/>
              <a:t>2011: 1.8</a:t>
            </a:r>
          </a:p>
          <a:p>
            <a:r>
              <a:rPr lang="en-US" dirty="0" smtClean="0"/>
              <a:t>2012:</a:t>
            </a:r>
            <a:r>
              <a:rPr lang="en-US" baseline="0" dirty="0" smtClean="0"/>
              <a:t> 2.81</a:t>
            </a:r>
          </a:p>
          <a:p>
            <a:r>
              <a:rPr lang="en-US" baseline="0" dirty="0" smtClean="0"/>
              <a:t>2013: 4.32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78E51D82-243E-4056-97AF-10D2D4925D76}" type="slidenum">
              <a:rPr lang="zh-CN" altLang="en-US" smtClean="0"/>
              <a:pPr eaLnBrk="1" hangingPunct="1"/>
              <a:t>57</a:t>
            </a:fld>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p>
        </p:txBody>
      </p:sp>
      <p:sp>
        <p:nvSpPr>
          <p:cNvPr id="1044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477FA8FF-EE10-4ED9-B213-1920097A3034}" type="slidenum">
              <a:rPr lang="zh-CN" altLang="en-US" smtClean="0"/>
              <a:pPr eaLnBrk="1" hangingPunct="1"/>
              <a:t>58</a:t>
            </a:fld>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07F7C813-9410-4588-B2D8-E725C5090D1A}" type="slidenum">
              <a:rPr lang="zh-CN" altLang="en-US" smtClean="0"/>
              <a:pPr eaLnBrk="1" hangingPunct="1"/>
              <a:t>59</a:t>
            </a:fld>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Bigtable</a:t>
            </a:r>
            <a:r>
              <a:rPr lang="zh-CN" altLang="en-US" smtClean="0"/>
              <a:t>的键有三维，分别是行键（</a:t>
            </a:r>
            <a:r>
              <a:rPr lang="en-US" altLang="zh-CN" smtClean="0"/>
              <a:t>row key</a:t>
            </a:r>
            <a:r>
              <a:rPr lang="zh-CN" altLang="en-US" smtClean="0"/>
              <a:t>）、列键（</a:t>
            </a:r>
            <a:r>
              <a:rPr lang="en-US" altLang="zh-CN" smtClean="0"/>
              <a:t>column key</a:t>
            </a:r>
            <a:r>
              <a:rPr lang="zh-CN" altLang="en-US" smtClean="0"/>
              <a:t>）和时间戳（</a:t>
            </a:r>
            <a:r>
              <a:rPr lang="en-US" altLang="zh-CN" smtClean="0"/>
              <a:t>timestamp</a:t>
            </a:r>
            <a:r>
              <a:rPr lang="zh-CN" altLang="en-US" smtClean="0"/>
              <a:t>），行键和列键都是字节串，时间戳是</a:t>
            </a:r>
            <a:r>
              <a:rPr lang="en-US" altLang="zh-CN" smtClean="0"/>
              <a:t>64</a:t>
            </a:r>
            <a:r>
              <a:rPr lang="zh-CN" altLang="en-US" smtClean="0"/>
              <a:t>位整型；而值是一个字节串。可以用 </a:t>
            </a:r>
            <a:r>
              <a:rPr lang="en-US" altLang="zh-CN" smtClean="0"/>
              <a:t>(row:string, column:string, time:int64)→string </a:t>
            </a:r>
            <a:r>
              <a:rPr lang="zh-CN" altLang="en-US" smtClean="0"/>
              <a:t>来表示一条键值对记录。</a:t>
            </a:r>
            <a:endParaRPr lang="en-US" altLang="zh-CN" smtClean="0"/>
          </a:p>
          <a:p>
            <a:r>
              <a:rPr lang="zh-CN" altLang="en-US" smtClean="0"/>
              <a:t>行拥有的列是不受限制的，可以随时增加减少。为了方便管理，列被分为多个列族（</a:t>
            </a:r>
            <a:r>
              <a:rPr lang="en-US" altLang="zh-CN" smtClean="0"/>
              <a:t>column family</a:t>
            </a:r>
            <a:r>
              <a:rPr lang="zh-CN" altLang="en-US" smtClean="0"/>
              <a:t>，是访问控制的单元），一个列族里的列一般存储相同类型的数据。一行的列族很少变化，但是列族里的列可以随意添加删除。列键按照</a:t>
            </a:r>
            <a:r>
              <a:rPr lang="en-US" altLang="zh-CN" smtClean="0"/>
              <a:t>family:qualifier</a:t>
            </a:r>
            <a:r>
              <a:rPr lang="zh-CN" altLang="en-US" smtClean="0"/>
              <a:t>格式命名的。</a:t>
            </a:r>
            <a:endParaRPr lang="en-US" altLang="zh-CN" smtClean="0"/>
          </a:p>
          <a:p>
            <a:r>
              <a:rPr lang="en-US" altLang="zh-CN" smtClean="0"/>
              <a:t>Bigtable</a:t>
            </a:r>
            <a:r>
              <a:rPr lang="zh-CN" altLang="en-US" smtClean="0"/>
              <a:t>允许保存数据的多个版本，版本区分的依据就是时间戳。时间戳可以由</a:t>
            </a:r>
            <a:r>
              <a:rPr lang="en-US" altLang="zh-CN" smtClean="0"/>
              <a:t>Bigtable</a:t>
            </a:r>
            <a:r>
              <a:rPr lang="zh-CN" altLang="en-US" smtClean="0"/>
              <a:t>赋值，代表数据进入</a:t>
            </a:r>
            <a:r>
              <a:rPr lang="en-US" altLang="zh-CN" smtClean="0"/>
              <a:t>Bigtable</a:t>
            </a:r>
            <a:r>
              <a:rPr lang="zh-CN" altLang="en-US" smtClean="0"/>
              <a:t>的准确时间，也可以由客户端赋值。数据的不同版本按照时间戳降序存储，因此先读到的是最新版本的数据。</a:t>
            </a:r>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A6968329-6C46-4DC2-AC59-0BBC88D4E6A4}" type="slidenum">
              <a:rPr lang="zh-CN" altLang="en-US" smtClean="0"/>
              <a:pPr eaLnBrk="1" hangingPunct="1"/>
              <a:t>60</a:t>
            </a:fld>
            <a:endParaRPr lang="zh-CN"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smtClean="0"/>
              <a:t>数据模型：属性</a:t>
            </a:r>
            <a:r>
              <a:rPr lang="en-US" altLang="zh-CN" b="1" smtClean="0"/>
              <a:t>(Attribute)</a:t>
            </a:r>
            <a:r>
              <a:rPr lang="zh-CN" altLang="en-US" b="1" smtClean="0"/>
              <a:t>、项目</a:t>
            </a:r>
            <a:r>
              <a:rPr lang="en-US" altLang="zh-CN" b="1" smtClean="0"/>
              <a:t>(Item)</a:t>
            </a:r>
            <a:r>
              <a:rPr lang="zh-CN" altLang="en-US" b="1" smtClean="0"/>
              <a:t>和表</a:t>
            </a:r>
            <a:r>
              <a:rPr lang="en-US" altLang="zh-CN" b="1" smtClean="0"/>
              <a:t>(Table)</a:t>
            </a:r>
            <a:endParaRPr lang="zh-CN" altLang="en-US" smtClean="0"/>
          </a:p>
          <a:p>
            <a:r>
              <a:rPr lang="en-US" altLang="zh-CN" smtClean="0"/>
              <a:t>Amazon DynamoDB</a:t>
            </a:r>
            <a:r>
              <a:rPr lang="zh-CN" altLang="en-US" smtClean="0"/>
              <a:t>把数据组织成表的形式，表中包含了项目（</a:t>
            </a:r>
            <a:r>
              <a:rPr lang="en-US" altLang="zh-CN" smtClean="0"/>
              <a:t>item</a:t>
            </a:r>
            <a:r>
              <a:rPr lang="zh-CN" altLang="en-US" smtClean="0"/>
              <a:t>），每个项目包含</a:t>
            </a:r>
            <a:r>
              <a:rPr lang="en-US" altLang="zh-CN" smtClean="0"/>
              <a:t>1</a:t>
            </a:r>
            <a:r>
              <a:rPr lang="zh-CN" altLang="en-US" smtClean="0"/>
              <a:t>个或多个属性。</a:t>
            </a:r>
          </a:p>
          <a:p>
            <a:r>
              <a:rPr lang="zh-CN" altLang="en-US" smtClean="0"/>
              <a:t>属性（</a:t>
            </a:r>
            <a:r>
              <a:rPr lang="en-US" altLang="zh-CN" smtClean="0"/>
              <a:t>Attribute</a:t>
            </a:r>
            <a:r>
              <a:rPr lang="zh-CN" altLang="en-US" smtClean="0"/>
              <a:t>）</a:t>
            </a:r>
          </a:p>
          <a:p>
            <a:r>
              <a:rPr lang="zh-CN" altLang="en-US" smtClean="0"/>
              <a:t>一个属性是一个“名称</a:t>
            </a:r>
            <a:r>
              <a:rPr lang="en-US" altLang="zh-CN" smtClean="0"/>
              <a:t>-</a:t>
            </a:r>
            <a:r>
              <a:rPr lang="zh-CN" altLang="en-US" smtClean="0"/>
              <a:t>值”对（</a:t>
            </a:r>
            <a:r>
              <a:rPr lang="en-US" altLang="zh-CN" smtClean="0"/>
              <a:t>name-value pair</a:t>
            </a:r>
            <a:r>
              <a:rPr lang="zh-CN" altLang="en-US" smtClean="0"/>
              <a:t>），“名称”必须是一个字符串，“值”可以是一个字符串、数字、字符串集合或数字集合。下面是关于属性的一些实例：</a:t>
            </a:r>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79EB75E3-EE35-47A0-9DF0-E19CBACB6339}" type="slidenum">
              <a:rPr lang="zh-CN" altLang="en-US" smtClean="0"/>
              <a:pPr eaLnBrk="1" hangingPunct="1"/>
              <a:t>61</a:t>
            </a:fld>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95D5E7DC-C65B-4889-B80F-B5BC03BEB3A4}" type="slidenum">
              <a:rPr lang="zh-CN" altLang="en-US" smtClean="0"/>
              <a:pPr eaLnBrk="1" hangingPunct="1"/>
              <a:t>62</a:t>
            </a:fld>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E1E9DC3-F9B6-45C5-A537-587229A3383C}" type="slidenum">
              <a:rPr lang="zh-CN" altLang="en-US" smtClean="0"/>
              <a:pPr eaLnBrk="1" hangingPunct="1"/>
              <a:t>63</a:t>
            </a:fld>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05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D65C42E8-FDB1-471E-ABF0-4F9E961EB597}" type="slidenum">
              <a:rPr lang="zh-CN" altLang="en-US" smtClean="0"/>
              <a:pPr eaLnBrk="1" hangingPunct="1"/>
              <a:t>64</a:t>
            </a:fld>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DynamoDB</a:t>
            </a:r>
            <a:r>
              <a:rPr lang="zh-CN" altLang="en-US" smtClean="0"/>
              <a:t>并没有</a:t>
            </a:r>
            <a:r>
              <a:rPr lang="en-US" altLang="zh-CN" smtClean="0"/>
              <a:t>DB</a:t>
            </a:r>
            <a:r>
              <a:rPr lang="zh-CN" altLang="en-US" smtClean="0"/>
              <a:t>的概念，而且目前单用户最多只能创建</a:t>
            </a:r>
            <a:r>
              <a:rPr lang="en-US" altLang="zh-CN" smtClean="0"/>
              <a:t>256</a:t>
            </a:r>
            <a:r>
              <a:rPr lang="zh-CN" altLang="en-US" smtClean="0"/>
              <a:t>个</a:t>
            </a:r>
            <a:r>
              <a:rPr lang="en-US" altLang="zh-CN" smtClean="0"/>
              <a:t>Table</a:t>
            </a:r>
            <a:r>
              <a:rPr lang="zh-CN" altLang="en-US" smtClean="0"/>
              <a:t>。</a:t>
            </a:r>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85D50585-80C2-435F-AE4D-0596B119190C}" type="slidenum">
              <a:rPr lang="zh-CN" altLang="en-US" smtClean="0"/>
              <a:pPr eaLnBrk="1" hangingPunct="1"/>
              <a:t>65</a:t>
            </a:fld>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52E22DFD-93CF-4816-B037-FF4C8193D684}" type="slidenum">
              <a:rPr lang="zh-CN" altLang="en-US" smtClean="0"/>
              <a:pPr eaLnBrk="1" hangingPunct="1"/>
              <a:t>66</a:t>
            </a:fld>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DF660A7-CA86-4788-896E-D86F82DA1A06}" type="slidenum">
              <a:rPr lang="zh-CN" altLang="en-US" smtClean="0"/>
              <a:pPr eaLnBrk="1" hangingPunct="1"/>
              <a:t>67</a:t>
            </a:fld>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E2F417E6-E858-487B-806E-62C49FF1375C}" type="slidenum">
              <a:rPr lang="zh-CN" altLang="en-US" smtClean="0"/>
              <a:pPr eaLnBrk="1" hangingPunct="1"/>
              <a:t>68</a:t>
            </a:fld>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D860A509-9433-49BC-820F-2793547299A4}" type="slidenum">
              <a:rPr lang="zh-CN" altLang="en-US" smtClean="0"/>
              <a:pPr eaLnBrk="1" hangingPunct="1"/>
              <a:t>69</a:t>
            </a:fld>
            <a:endParaRPr lang="zh-CN"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7567714A-F538-4F0F-AD85-A2CB43B87FAC}" type="slidenum">
              <a:rPr lang="zh-CN" altLang="en-US" smtClean="0"/>
              <a:pPr eaLnBrk="1" hangingPunct="1"/>
              <a:t>71</a:t>
            </a:fld>
            <a:endParaRPr lang="zh-CN"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4E00E175-8632-49F3-A68A-3ACB9DDE84A8}" type="slidenum">
              <a:rPr lang="zh-CN" altLang="en-US" smtClean="0"/>
              <a:pPr eaLnBrk="1" hangingPunct="1"/>
              <a:t>72</a:t>
            </a:fld>
            <a:endParaRPr lang="zh-CN"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所谓流式数据是指将数据看作是数据流的形式来处理。数据流则是在时间分布和数量上无限的一系列数据记录的集合体；数据记录是数据流的最小组成单元。举个例子，对于大型网站，活跃的流式数据非常常见，这些数据包括网站的访问</a:t>
            </a:r>
            <a:r>
              <a:rPr lang="en-US" altLang="zh-CN" smtClean="0"/>
              <a:t>PV/UV</a:t>
            </a:r>
            <a:r>
              <a:rPr lang="zh-CN" altLang="en-US" smtClean="0"/>
              <a:t>、用户访问了什么内容，搜索了什么内容等。实时的数据计算和分析可以动态实时地刷新用户访问数据，展示网站实时流量的变化情况，分析每天各小时的流量和用户分布情况，这对于大型网站来说具有重要的实际意义。数据量大且无法或没必要预算，但要求对用户的响应时间是实时的。</a:t>
            </a:r>
            <a:endParaRPr lang="en-US" altLang="zh-CN" smtClean="0"/>
          </a:p>
          <a:p>
            <a:r>
              <a:rPr lang="zh-CN" altLang="en-US" smtClean="0"/>
              <a:t>对于电子商务网站上的店铺：</a:t>
            </a:r>
          </a:p>
          <a:p>
            <a:r>
              <a:rPr lang="en-US" altLang="zh-CN" smtClean="0"/>
              <a:t>1</a:t>
            </a:r>
            <a:r>
              <a:rPr lang="zh-CN" altLang="en-US" smtClean="0"/>
              <a:t>）实时展示一个店铺的到访顾客流水信息，包括访问时间、访客姓名、访客地理位置、访客</a:t>
            </a:r>
            <a:r>
              <a:rPr lang="en-US" altLang="zh-CN" smtClean="0"/>
              <a:t>IP</a:t>
            </a:r>
            <a:r>
              <a:rPr lang="zh-CN" altLang="en-US" smtClean="0"/>
              <a:t>、访客正在访问的页面等信息；</a:t>
            </a:r>
          </a:p>
          <a:p>
            <a:r>
              <a:rPr lang="en-US" altLang="zh-CN" smtClean="0"/>
              <a:t>2</a:t>
            </a:r>
            <a:r>
              <a:rPr lang="zh-CN" altLang="en-US" smtClean="0"/>
              <a:t>）显示某个到访顾客的所有历史来访记录，同时实时跟踪显示某个访客在一个店铺正在访问的页面等信息；</a:t>
            </a:r>
          </a:p>
          <a:p>
            <a:r>
              <a:rPr lang="en-US" altLang="zh-CN" smtClean="0"/>
              <a:t>3</a:t>
            </a:r>
            <a:r>
              <a:rPr lang="zh-CN" altLang="en-US" smtClean="0"/>
              <a:t>）支持根据访客地理位置、访问页面、访问时间等多种维度下的实时查询与分析。</a:t>
            </a:r>
          </a:p>
          <a:p>
            <a:endParaRPr lang="zh-CN" altLang="en-US" smtClean="0"/>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87CEC761-9FAC-4811-B4D2-194B3E046D92}" type="slidenum">
              <a:rPr lang="zh-CN" altLang="en-US" smtClean="0"/>
              <a:pPr eaLnBrk="1" hangingPunct="1"/>
              <a:t>73</a:t>
            </a:fld>
            <a:endParaRPr lang="zh-CN"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所谓流式数据是指将数据看作是数据流的形式来处理。数据流则是在时间分布和数量上无限的一系列数据记录的集合体；数据记录是数据流的最小组成单元。举个例子，对于大型网站，活跃的流式数据非常常见，这些数据包括网站的访问</a:t>
            </a:r>
            <a:r>
              <a:rPr lang="en-US" altLang="zh-CN" smtClean="0"/>
              <a:t>PV/UV</a:t>
            </a:r>
            <a:r>
              <a:rPr lang="zh-CN" altLang="en-US" smtClean="0"/>
              <a:t>、用户访问了什么内容，搜索了什么内容等。实时的数据计算和分析可以动态实时地刷新用户访问数据，展示网站实时流量的变化情况，分析每天各小时的流量和用户分布情况，这对于大型网站来说具有重要的实际意义。数据量大且无法或没必要预算，但要求对用户的响应时间是实时的。</a:t>
            </a:r>
            <a:endParaRPr lang="en-US" altLang="zh-CN" smtClean="0"/>
          </a:p>
          <a:p>
            <a:r>
              <a:rPr lang="zh-CN" altLang="en-US" smtClean="0"/>
              <a:t>对于电子商务网站上的店铺：</a:t>
            </a:r>
          </a:p>
          <a:p>
            <a:r>
              <a:rPr lang="en-US" altLang="zh-CN" smtClean="0"/>
              <a:t>1</a:t>
            </a:r>
            <a:r>
              <a:rPr lang="zh-CN" altLang="en-US" smtClean="0"/>
              <a:t>）实时展示一个店铺的到访顾客流水信息，包括访问时间、访客姓名、访客地理位置、访客</a:t>
            </a:r>
            <a:r>
              <a:rPr lang="en-US" altLang="zh-CN" smtClean="0"/>
              <a:t>IP</a:t>
            </a:r>
            <a:r>
              <a:rPr lang="zh-CN" altLang="en-US" smtClean="0"/>
              <a:t>、访客正在访问的页面等信息；</a:t>
            </a:r>
          </a:p>
          <a:p>
            <a:r>
              <a:rPr lang="en-US" altLang="zh-CN" smtClean="0"/>
              <a:t>2</a:t>
            </a:r>
            <a:r>
              <a:rPr lang="zh-CN" altLang="en-US" smtClean="0"/>
              <a:t>）显示某个到访顾客的所有历史来访记录，同时实时跟踪显示某个访客在一个店铺正在访问的页面等信息；</a:t>
            </a:r>
          </a:p>
          <a:p>
            <a:r>
              <a:rPr lang="en-US" altLang="zh-CN" smtClean="0"/>
              <a:t>3</a:t>
            </a:r>
            <a:r>
              <a:rPr lang="zh-CN" altLang="en-US" smtClean="0"/>
              <a:t>）支持根据访客地理位置、访问页面、访问时间等多种维度下的实时查询与分析。</a:t>
            </a:r>
          </a:p>
          <a:p>
            <a:endParaRPr lang="zh-CN" altLang="en-US" smtClean="0"/>
          </a:p>
        </p:txBody>
      </p:sp>
      <p:sp>
        <p:nvSpPr>
          <p:cNvPr id="1198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270DAE6C-CAF8-49B6-91A7-B1C3593941F8}" type="slidenum">
              <a:rPr lang="zh-CN" altLang="en-US" smtClean="0"/>
              <a:pPr eaLnBrk="1" hangingPunct="1"/>
              <a:t>74</a:t>
            </a:fld>
            <a:endParaRPr lang="zh-CN"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901E9C45-A147-47DE-8A53-513857AF88EA}" type="slidenum">
              <a:rPr lang="zh-CN" altLang="en-US" smtClean="0"/>
              <a:pPr eaLnBrk="1" hangingPunct="1"/>
              <a:t>76</a:t>
            </a:fld>
            <a:endParaRPr lang="zh-CN"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使用</a:t>
            </a:r>
            <a:r>
              <a:rPr lang="en-US" altLang="zh-CN" smtClean="0"/>
              <a:t>A/B </a:t>
            </a:r>
            <a:r>
              <a:rPr lang="zh-CN" altLang="en-US" smtClean="0"/>
              <a:t>测试首先需要建立一个测试页面（</a:t>
            </a:r>
            <a:r>
              <a:rPr lang="en-US" altLang="zh-CN" smtClean="0"/>
              <a:t>variation page</a:t>
            </a:r>
            <a:r>
              <a:rPr lang="zh-CN" altLang="en-US" smtClean="0"/>
              <a:t>），这个页面可能在标题字体，背景颜色，措辞等方面与原有页面（</a:t>
            </a:r>
            <a:r>
              <a:rPr lang="en-US" altLang="zh-CN" smtClean="0"/>
              <a:t>control page</a:t>
            </a:r>
            <a:r>
              <a:rPr lang="zh-CN" altLang="en-US" smtClean="0"/>
              <a:t>）有所不同，然后将这两个页面以随机的方式同时推送给所有浏览用户。接下来分别统计两个页面的用户</a:t>
            </a:r>
            <a:r>
              <a:rPr lang="zh-CN" altLang="en-US" smtClean="0">
                <a:hlinkClick r:id="rId3" action="ppaction://hlinkfile"/>
              </a:rPr>
              <a:t>转化率</a:t>
            </a:r>
            <a:r>
              <a:rPr lang="zh-CN" altLang="en-US" smtClean="0"/>
              <a:t>，即可清晰的了解到两种设计的优劣。</a:t>
            </a:r>
          </a:p>
        </p:txBody>
      </p:sp>
      <p:sp>
        <p:nvSpPr>
          <p:cNvPr id="121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DF409357-1B9F-4D75-B0A8-E23FA55F1B9A}" type="slidenum">
              <a:rPr lang="zh-CN" altLang="en-US" smtClean="0"/>
              <a:pPr eaLnBrk="1" hangingPunct="1"/>
              <a:t>77</a:t>
            </a:fld>
            <a:endParaRPr lang="zh-CN"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在</a:t>
            </a:r>
            <a:r>
              <a:rPr lang="en-US" altLang="zh-CN" smtClean="0"/>
              <a:t>Google</a:t>
            </a:r>
            <a:r>
              <a:rPr lang="zh-CN" altLang="en-US" smtClean="0"/>
              <a:t>，</a:t>
            </a:r>
            <a:r>
              <a:rPr lang="en-US" altLang="zh-CN" smtClean="0"/>
              <a:t>MapReduce</a:t>
            </a:r>
            <a:r>
              <a:rPr lang="zh-CN" altLang="en-US" smtClean="0"/>
              <a:t>用在非常广泛的</a:t>
            </a:r>
            <a:r>
              <a:rPr lang="zh-CN" altLang="en-US" smtClean="0">
                <a:hlinkClick r:id="rId3" action="ppaction://hlinkfile"/>
              </a:rPr>
              <a:t>应用程序</a:t>
            </a:r>
            <a:r>
              <a:rPr lang="zh-CN" altLang="en-US" smtClean="0"/>
              <a:t>中，包括“分布</a:t>
            </a:r>
            <a:r>
              <a:rPr lang="en-US" altLang="zh-CN" smtClean="0"/>
              <a:t>grep</a:t>
            </a:r>
            <a:r>
              <a:rPr lang="zh-CN" altLang="en-US" smtClean="0"/>
              <a:t>，分布排序，</a:t>
            </a:r>
            <a:r>
              <a:rPr lang="en-US" altLang="zh-CN" smtClean="0"/>
              <a:t>web</a:t>
            </a:r>
            <a:r>
              <a:rPr lang="zh-CN" altLang="en-US" smtClean="0"/>
              <a:t>连接图反转，每台机器的词矢量，</a:t>
            </a:r>
            <a:r>
              <a:rPr lang="en-US" altLang="zh-CN" smtClean="0"/>
              <a:t>web</a:t>
            </a:r>
            <a:r>
              <a:rPr lang="zh-CN" altLang="en-US" smtClean="0"/>
              <a:t>访问日志分析，反向索引构建，文档聚类</a:t>
            </a:r>
            <a:r>
              <a:rPr lang="en-US" altLang="zh-CN" smtClean="0"/>
              <a:t>,</a:t>
            </a:r>
            <a:r>
              <a:rPr lang="zh-CN" altLang="en-US" smtClean="0"/>
              <a:t>机器学习，基于统计的机器翻译</a:t>
            </a:r>
            <a:r>
              <a:rPr lang="en-US" altLang="zh-CN" smtClean="0"/>
              <a:t>...”</a:t>
            </a:r>
            <a:r>
              <a:rPr lang="zh-CN" altLang="en-US" smtClean="0"/>
              <a:t>值得注意的是，</a:t>
            </a:r>
            <a:r>
              <a:rPr lang="en-US" altLang="zh-CN" smtClean="0"/>
              <a:t>MapReduce</a:t>
            </a:r>
            <a:r>
              <a:rPr lang="zh-CN" altLang="en-US" smtClean="0"/>
              <a:t>实现以后，它被用来重新生成</a:t>
            </a:r>
            <a:r>
              <a:rPr lang="en-US" altLang="zh-CN" smtClean="0"/>
              <a:t>Google</a:t>
            </a:r>
            <a:r>
              <a:rPr lang="zh-CN" altLang="en-US" smtClean="0"/>
              <a:t>的整个索引，并取代老的</a:t>
            </a:r>
            <a:r>
              <a:rPr lang="en-US" altLang="zh-CN" smtClean="0"/>
              <a:t>ad hoc</a:t>
            </a:r>
            <a:r>
              <a:rPr lang="zh-CN" altLang="en-US" smtClean="0"/>
              <a:t>程序去更新索引。</a:t>
            </a:r>
            <a:endParaRPr lang="en-US" altLang="zh-CN" smtClean="0"/>
          </a:p>
          <a:p>
            <a:r>
              <a:rPr lang="zh-CN" altLang="en-US" smtClean="0"/>
              <a:t>在谷歌，超过一万个不同的项目已经采用</a:t>
            </a:r>
            <a:r>
              <a:rPr lang="en-US" altLang="zh-CN" smtClean="0"/>
              <a:t>MapReduce</a:t>
            </a:r>
            <a:r>
              <a:rPr lang="zh-CN" altLang="en-US" smtClean="0"/>
              <a:t>来实现</a:t>
            </a:r>
            <a:r>
              <a:rPr lang="en-US" altLang="zh-CN" smtClean="0"/>
              <a:t>,</a:t>
            </a:r>
            <a:r>
              <a:rPr lang="zh-CN" altLang="en-US" smtClean="0"/>
              <a:t>包括大规模的算法图形处理、文字处理、数据挖掘、机器学习、统计机器翻译以及众多其他领域。</a:t>
            </a:r>
          </a:p>
          <a:p>
            <a:r>
              <a:rPr lang="zh-CN" altLang="en-US" b="1" smtClean="0"/>
              <a:t>其他实现</a:t>
            </a:r>
            <a:endParaRPr lang="zh-CN" altLang="en-US" smtClean="0"/>
          </a:p>
          <a:p>
            <a:r>
              <a:rPr lang="en-US" altLang="zh-CN" smtClean="0"/>
              <a:t>Nutch</a:t>
            </a:r>
            <a:r>
              <a:rPr lang="zh-CN" altLang="en-US" smtClean="0"/>
              <a:t>项目开发了一个实验性的</a:t>
            </a:r>
            <a:r>
              <a:rPr lang="en-US" altLang="zh-CN" smtClean="0"/>
              <a:t>MapReduce</a:t>
            </a:r>
            <a:r>
              <a:rPr lang="zh-CN" altLang="en-US" smtClean="0"/>
              <a:t>的实现，也即是后来大名鼎鼎的</a:t>
            </a:r>
            <a:r>
              <a:rPr lang="en-US" altLang="zh-CN" smtClean="0">
                <a:hlinkClick r:id="rId4" action="ppaction://hlinkfile"/>
              </a:rPr>
              <a:t>hadoop</a:t>
            </a:r>
            <a:r>
              <a:rPr lang="zh-CN" altLang="en-US" smtClean="0"/>
              <a:t>。</a:t>
            </a:r>
            <a:endParaRPr lang="en-US" altLang="zh-CN" smtClean="0"/>
          </a:p>
          <a:p>
            <a:r>
              <a:rPr lang="en-US" altLang="zh-CN" smtClean="0"/>
              <a:t>Mapreduce</a:t>
            </a:r>
            <a:r>
              <a:rPr lang="zh-CN" altLang="en-US" smtClean="0"/>
              <a:t>是一种模式。</a:t>
            </a:r>
          </a:p>
          <a:p>
            <a:r>
              <a:rPr lang="en-US" altLang="zh-CN" smtClean="0"/>
              <a:t>Hadoop</a:t>
            </a:r>
            <a:r>
              <a:rPr lang="zh-CN" altLang="en-US" smtClean="0"/>
              <a:t>是一种框架。</a:t>
            </a:r>
          </a:p>
          <a:p>
            <a:r>
              <a:rPr lang="en-US" altLang="zh-CN" smtClean="0"/>
              <a:t>Hadoop</a:t>
            </a:r>
            <a:r>
              <a:rPr lang="zh-CN" altLang="en-US" smtClean="0"/>
              <a:t>是一个实现了</a:t>
            </a:r>
            <a:r>
              <a:rPr lang="en-US" altLang="zh-CN" smtClean="0"/>
              <a:t>mapreduce</a:t>
            </a:r>
            <a:r>
              <a:rPr lang="zh-CN" altLang="en-US" smtClean="0"/>
              <a:t>模式的开源的分布式并行编程框架。</a:t>
            </a:r>
          </a:p>
          <a:p>
            <a:r>
              <a:rPr lang="zh-CN" altLang="zh-CN" smtClean="0"/>
              <a:t>简单来说，一个映射函数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zh-CN" smtClean="0">
                <a:hlinkClick r:id="rId5" action="ppaction://hlinkfile" tooltip="并行计算"/>
              </a:rPr>
              <a:t>并行计算</a:t>
            </a:r>
            <a:r>
              <a:rPr lang="zh-CN" altLang="zh-CN" smtClean="0"/>
              <a:t>领域的需求非常有用。</a:t>
            </a:r>
          </a:p>
          <a:p>
            <a:r>
              <a:rPr lang="zh-CN" altLang="zh-CN" smtClean="0"/>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p>
          <a:p>
            <a:endParaRPr lang="en-US" altLang="zh-CN" smtClean="0"/>
          </a:p>
          <a:p>
            <a:r>
              <a:rPr lang="zh-CN" altLang="en-US" smtClean="0"/>
              <a:t>用户首先创建一个</a:t>
            </a:r>
            <a:r>
              <a:rPr lang="en-US" altLang="zh-CN" smtClean="0"/>
              <a:t>Map</a:t>
            </a:r>
            <a:r>
              <a:rPr lang="zh-CN" altLang="en-US" smtClean="0"/>
              <a:t>函数处理一个基于 </a:t>
            </a:r>
            <a:r>
              <a:rPr lang="en-US" altLang="zh-CN" smtClean="0"/>
              <a:t>key/value pair</a:t>
            </a:r>
            <a:r>
              <a:rPr lang="zh-CN" altLang="en-US" smtClean="0"/>
              <a:t>的数据集合，输出中间的基于</a:t>
            </a:r>
            <a:r>
              <a:rPr lang="en-US" altLang="zh-CN" smtClean="0"/>
              <a:t>key/value pair</a:t>
            </a:r>
            <a:r>
              <a:rPr lang="zh-CN" altLang="en-US" smtClean="0"/>
              <a:t>的数据集合；然后再创建一个</a:t>
            </a:r>
            <a:r>
              <a:rPr lang="en-US" altLang="zh-CN" smtClean="0"/>
              <a:t>Reduce</a:t>
            </a:r>
            <a:r>
              <a:rPr lang="zh-CN" altLang="en-US" smtClean="0"/>
              <a:t>函数用来合并所有的具有相同中间</a:t>
            </a:r>
            <a:r>
              <a:rPr lang="en-US" altLang="zh-CN" smtClean="0"/>
              <a:t>key</a:t>
            </a:r>
            <a:r>
              <a:rPr lang="zh-CN" altLang="en-US" smtClean="0"/>
              <a:t>值的中间</a:t>
            </a:r>
            <a:r>
              <a:rPr lang="en-US" altLang="zh-CN" smtClean="0"/>
              <a:t>value</a:t>
            </a:r>
            <a:r>
              <a:rPr lang="zh-CN" altLang="en-US" smtClean="0"/>
              <a:t>值。现实世界中有很多满足上述处理模型的例子， </a:t>
            </a:r>
          </a:p>
          <a:p>
            <a:endParaRPr lang="zh-CN" altLang="en-US" smtClean="0"/>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4D518201-B2D9-4EB1-991B-606F0ABD607F}" type="slidenum">
              <a:rPr lang="zh-CN" altLang="en-US" smtClean="0"/>
              <a:pPr eaLnBrk="1" hangingPunct="1"/>
              <a:t>79</a:t>
            </a:fld>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在</a:t>
            </a:r>
            <a:r>
              <a:rPr lang="en-US" altLang="zh-CN" dirty="0" smtClean="0"/>
              <a:t>Google</a:t>
            </a:r>
            <a:r>
              <a:rPr lang="zh-CN" altLang="en-US" dirty="0" smtClean="0"/>
              <a:t>，</a:t>
            </a:r>
            <a:r>
              <a:rPr lang="en-US" altLang="zh-CN" dirty="0" err="1" smtClean="0"/>
              <a:t>MapReduce</a:t>
            </a:r>
            <a:r>
              <a:rPr lang="zh-CN" altLang="en-US" dirty="0" smtClean="0"/>
              <a:t>用在非常广泛的</a:t>
            </a:r>
            <a:r>
              <a:rPr lang="zh-CN" altLang="en-US" dirty="0" smtClean="0">
                <a:hlinkClick r:id="rId3" action="ppaction://hlinkfile"/>
              </a:rPr>
              <a:t>应用程序</a:t>
            </a:r>
            <a:r>
              <a:rPr lang="zh-CN" altLang="en-US" dirty="0" smtClean="0"/>
              <a:t>中，包括“分布</a:t>
            </a:r>
            <a:r>
              <a:rPr lang="en-US" altLang="zh-CN" dirty="0" err="1" smtClean="0"/>
              <a:t>grep</a:t>
            </a:r>
            <a:r>
              <a:rPr lang="zh-CN" altLang="en-US" dirty="0" smtClean="0"/>
              <a:t>，分布排序，</a:t>
            </a:r>
            <a:r>
              <a:rPr lang="en-US" altLang="zh-CN" dirty="0" smtClean="0"/>
              <a:t>web</a:t>
            </a:r>
            <a:r>
              <a:rPr lang="zh-CN" altLang="en-US" dirty="0" smtClean="0"/>
              <a:t>连接图反转，每台机器的词矢量，</a:t>
            </a:r>
            <a:r>
              <a:rPr lang="en-US" altLang="zh-CN" dirty="0" smtClean="0"/>
              <a:t>web</a:t>
            </a:r>
            <a:r>
              <a:rPr lang="zh-CN" altLang="en-US" dirty="0" smtClean="0"/>
              <a:t>访问日志分析，反向索引构建，文档聚类</a:t>
            </a:r>
            <a:r>
              <a:rPr lang="en-US" altLang="zh-CN" dirty="0" smtClean="0"/>
              <a:t>,</a:t>
            </a:r>
            <a:r>
              <a:rPr lang="zh-CN" altLang="en-US" dirty="0" smtClean="0"/>
              <a:t>机器学习，基于统计的机器翻译</a:t>
            </a:r>
            <a:r>
              <a:rPr lang="en-US" altLang="zh-CN" dirty="0" smtClean="0"/>
              <a:t>...”</a:t>
            </a:r>
            <a:r>
              <a:rPr lang="zh-CN" altLang="en-US" dirty="0" smtClean="0"/>
              <a:t>值得注意的是，</a:t>
            </a:r>
            <a:r>
              <a:rPr lang="en-US" altLang="zh-CN" dirty="0" err="1" smtClean="0"/>
              <a:t>MapReduce</a:t>
            </a:r>
            <a:r>
              <a:rPr lang="zh-CN" altLang="en-US" dirty="0" smtClean="0"/>
              <a:t>实现以后，它被用来重新生成</a:t>
            </a:r>
            <a:r>
              <a:rPr lang="en-US" altLang="zh-CN" dirty="0" smtClean="0"/>
              <a:t>Google</a:t>
            </a:r>
            <a:r>
              <a:rPr lang="zh-CN" altLang="en-US" dirty="0" smtClean="0"/>
              <a:t>的整个索引，并取代老的</a:t>
            </a:r>
            <a:r>
              <a:rPr lang="en-US" altLang="zh-CN" dirty="0" smtClean="0"/>
              <a:t>ad hoc</a:t>
            </a:r>
            <a:r>
              <a:rPr lang="zh-CN" altLang="en-US" dirty="0" smtClean="0"/>
              <a:t>程序去更新索引。</a:t>
            </a:r>
            <a:endParaRPr lang="en-US" altLang="zh-CN" dirty="0" smtClean="0"/>
          </a:p>
          <a:p>
            <a:r>
              <a:rPr lang="zh-CN" altLang="en-US" dirty="0" smtClean="0"/>
              <a:t>在谷歌，超过一万个不同的项目已经采用</a:t>
            </a:r>
            <a:r>
              <a:rPr lang="en-US" altLang="zh-CN" dirty="0" err="1" smtClean="0"/>
              <a:t>MapReduce</a:t>
            </a:r>
            <a:r>
              <a:rPr lang="zh-CN" altLang="en-US" dirty="0" smtClean="0"/>
              <a:t>来实现</a:t>
            </a:r>
            <a:r>
              <a:rPr lang="en-US" altLang="zh-CN" dirty="0" smtClean="0"/>
              <a:t>,</a:t>
            </a:r>
            <a:r>
              <a:rPr lang="zh-CN" altLang="en-US" dirty="0" smtClean="0"/>
              <a:t>包括大规模的算法图形处理、文字处理、数据挖掘、机器学习、统计机器翻译以及众多其他领域。</a:t>
            </a:r>
          </a:p>
          <a:p>
            <a:r>
              <a:rPr lang="zh-CN" altLang="en-US" b="1" dirty="0" smtClean="0"/>
              <a:t>其他实现</a:t>
            </a:r>
            <a:endParaRPr lang="zh-CN" altLang="en-US" dirty="0" smtClean="0"/>
          </a:p>
          <a:p>
            <a:r>
              <a:rPr lang="en-US" altLang="zh-CN" dirty="0" err="1" smtClean="0"/>
              <a:t>Nutch</a:t>
            </a:r>
            <a:r>
              <a:rPr lang="zh-CN" altLang="en-US" dirty="0" smtClean="0"/>
              <a:t>项目开发了一个实验性的</a:t>
            </a:r>
            <a:r>
              <a:rPr lang="en-US" altLang="zh-CN" dirty="0" err="1" smtClean="0"/>
              <a:t>MapReduce</a:t>
            </a:r>
            <a:r>
              <a:rPr lang="zh-CN" altLang="en-US" dirty="0" smtClean="0"/>
              <a:t>的实现，也即是后来大名鼎鼎的</a:t>
            </a:r>
            <a:r>
              <a:rPr lang="en-US" altLang="zh-CN" dirty="0" err="1" smtClean="0">
                <a:hlinkClick r:id="rId4" action="ppaction://hlinkfile"/>
              </a:rPr>
              <a:t>hadoop</a:t>
            </a:r>
            <a:r>
              <a:rPr lang="zh-CN" altLang="en-US" dirty="0" smtClean="0"/>
              <a:t>。</a:t>
            </a:r>
            <a:endParaRPr lang="en-US" altLang="zh-CN" dirty="0" smtClean="0"/>
          </a:p>
          <a:p>
            <a:r>
              <a:rPr lang="en-US" altLang="zh-CN" dirty="0" err="1" smtClean="0"/>
              <a:t>Mapreduce</a:t>
            </a:r>
            <a:r>
              <a:rPr lang="zh-CN" altLang="en-US" dirty="0" smtClean="0"/>
              <a:t>是一种模式。</a:t>
            </a:r>
          </a:p>
          <a:p>
            <a:r>
              <a:rPr lang="en-US" altLang="zh-CN" dirty="0" smtClean="0"/>
              <a:t>Hadoop</a:t>
            </a:r>
            <a:r>
              <a:rPr lang="zh-CN" altLang="en-US" dirty="0" smtClean="0"/>
              <a:t>是一种框架。</a:t>
            </a:r>
          </a:p>
          <a:p>
            <a:r>
              <a:rPr lang="en-US" altLang="zh-CN" dirty="0" smtClean="0"/>
              <a:t>Hadoop</a:t>
            </a:r>
            <a:r>
              <a:rPr lang="zh-CN" altLang="en-US" dirty="0" smtClean="0"/>
              <a:t>是一个实现了</a:t>
            </a:r>
            <a:r>
              <a:rPr lang="en-US" altLang="zh-CN" dirty="0" err="1" smtClean="0"/>
              <a:t>mapreduce</a:t>
            </a:r>
            <a:r>
              <a:rPr lang="zh-CN" altLang="en-US" dirty="0" smtClean="0"/>
              <a:t>模式的开源的分布式并行编程框架。</a:t>
            </a:r>
          </a:p>
          <a:p>
            <a:r>
              <a:rPr lang="zh-CN" altLang="zh-CN" dirty="0" smtClean="0"/>
              <a:t>简单来说，一个映射函数就是对一些独立元素组成的概念上的列表（例如，一个测试成绩的列表）的每一个元素进行指定的操作（比如，有人发现所有学生的成绩都被高估了一分，他可以定义一个“减一”的映射函数，用来修正这个错误。）。事实上，每个元素都是被独立操作的，而原始列表没有被更改，因为这里创建了一个新的列表来保存新的答案。这就是说，Map操作是可以高度并行的，这对高性能要求的应用以及</a:t>
            </a:r>
            <a:r>
              <a:rPr lang="zh-CN" altLang="zh-CN" dirty="0" smtClean="0">
                <a:hlinkClick r:id="rId5" action="ppaction://hlinkfile" tooltip="并行计算"/>
              </a:rPr>
              <a:t>并行计算</a:t>
            </a:r>
            <a:r>
              <a:rPr lang="zh-CN" altLang="zh-CN" dirty="0" smtClean="0"/>
              <a:t>领域的需求非常有用。</a:t>
            </a:r>
          </a:p>
          <a:p>
            <a:r>
              <a:rPr lang="zh-CN" altLang="zh-CN" dirty="0" smtClean="0"/>
              <a:t>而化简操作指的是对一个列表的元素进行适当的合并（继续看前面的例子，如果有人想知道班级的平均分该怎么做？他可以定义一个化简函数，通过让列表中的奇数（odd）或偶数（even）元素跟自己的相邻的元素相加的方式把列表减半，如此递归运算直到列表只剩下一个元素，然后用这个元素除以人数，就得到了平均分）。虽然他不如映射函数那么并行，但是因为化简总是有一个简单的答案，大规模的运算相对独立，所以化简函数在高度并行环境下也很有用。</a:t>
            </a:r>
          </a:p>
          <a:p>
            <a:endParaRPr lang="en-US" altLang="zh-CN" dirty="0" smtClean="0"/>
          </a:p>
          <a:p>
            <a:r>
              <a:rPr lang="zh-CN" altLang="en-US" dirty="0" smtClean="0"/>
              <a:t>用户首先创建一个</a:t>
            </a:r>
            <a:r>
              <a:rPr lang="en-US" altLang="zh-CN" dirty="0" smtClean="0"/>
              <a:t>Map</a:t>
            </a:r>
            <a:r>
              <a:rPr lang="zh-CN" altLang="en-US" dirty="0" smtClean="0"/>
              <a:t>函数处理一个基于 </a:t>
            </a:r>
            <a:r>
              <a:rPr lang="en-US" altLang="zh-CN" dirty="0" smtClean="0"/>
              <a:t>key/value pair</a:t>
            </a:r>
            <a:r>
              <a:rPr lang="zh-CN" altLang="en-US" dirty="0" smtClean="0"/>
              <a:t>的数据集合，输出中间的基于</a:t>
            </a:r>
            <a:r>
              <a:rPr lang="en-US" altLang="zh-CN" dirty="0" smtClean="0"/>
              <a:t>key/value pair</a:t>
            </a:r>
            <a:r>
              <a:rPr lang="zh-CN" altLang="en-US" dirty="0" smtClean="0"/>
              <a:t>的数据集合；然后再创建一个</a:t>
            </a:r>
            <a:r>
              <a:rPr lang="en-US" altLang="zh-CN" dirty="0" smtClean="0"/>
              <a:t>Reduce</a:t>
            </a:r>
            <a:r>
              <a:rPr lang="zh-CN" altLang="en-US" dirty="0" smtClean="0"/>
              <a:t>函数用来合并所有的具有相同中间</a:t>
            </a:r>
            <a:r>
              <a:rPr lang="en-US" altLang="zh-CN" dirty="0" smtClean="0"/>
              <a:t>key</a:t>
            </a:r>
            <a:r>
              <a:rPr lang="zh-CN" altLang="en-US" dirty="0" smtClean="0"/>
              <a:t>值的中间</a:t>
            </a:r>
            <a:r>
              <a:rPr lang="en-US" altLang="zh-CN" dirty="0" smtClean="0"/>
              <a:t>value</a:t>
            </a:r>
            <a:r>
              <a:rPr lang="zh-CN" altLang="en-US" dirty="0" smtClean="0"/>
              <a:t>值。现实世界中有很多满足上述处理模型的例子， </a:t>
            </a:r>
          </a:p>
          <a:p>
            <a:endParaRPr lang="zh-CN" altLang="en-US" dirty="0" smtClean="0"/>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ADE4E9F9-EA45-49E5-A925-02383E8D51A2}" type="slidenum">
              <a:rPr lang="zh-CN" altLang="en-US" smtClean="0"/>
              <a:pPr eaLnBrk="1" hangingPunct="1"/>
              <a:t>80</a:t>
            </a:fld>
            <a:endParaRPr lang="zh-CN"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R</a:t>
            </a:r>
            <a:r>
              <a:rPr lang="zh-CN" altLang="en-US" smtClean="0"/>
              <a:t>是</a:t>
            </a:r>
            <a:r>
              <a:rPr lang="en-US" altLang="zh-CN" smtClean="0"/>
              <a:t>S</a:t>
            </a:r>
            <a:r>
              <a:rPr lang="zh-CN" altLang="en-US" smtClean="0"/>
              <a:t>语言的一种实现。而</a:t>
            </a:r>
            <a:r>
              <a:rPr lang="en-US" altLang="zh-CN" smtClean="0"/>
              <a:t>S</a:t>
            </a:r>
            <a:r>
              <a:rPr lang="zh-CN" altLang="en-US" smtClean="0"/>
              <a:t>语言是由</a:t>
            </a:r>
            <a:r>
              <a:rPr lang="en-US" altLang="zh-CN" smtClean="0"/>
              <a:t>AT&amp;T</a:t>
            </a:r>
            <a:r>
              <a:rPr lang="zh-CN" altLang="en-US" smtClean="0"/>
              <a:t>贝尔实验室开发的一种用来进行数据探索、统计分析和作图的解释型语言。</a:t>
            </a:r>
            <a:r>
              <a:rPr lang="en-US" altLang="zh-CN" smtClean="0"/>
              <a:t>R</a:t>
            </a:r>
            <a:r>
              <a:rPr lang="zh-CN" altLang="en-US" smtClean="0"/>
              <a:t>是一个免费的自由</a:t>
            </a:r>
            <a:r>
              <a:rPr lang="zh-CN" altLang="en-US" smtClean="0">
                <a:hlinkClick r:id="rId3" action="ppaction://hlinkfile"/>
              </a:rPr>
              <a:t>软件</a:t>
            </a:r>
            <a:r>
              <a:rPr lang="zh-CN" altLang="en-US" smtClean="0"/>
              <a:t>，它有</a:t>
            </a:r>
            <a:r>
              <a:rPr lang="en-US" altLang="zh-CN" smtClean="0"/>
              <a:t>UNIX</a:t>
            </a:r>
            <a:r>
              <a:rPr lang="zh-CN" altLang="en-US" smtClean="0"/>
              <a:t>、</a:t>
            </a:r>
            <a:r>
              <a:rPr lang="en-US" altLang="zh-CN" smtClean="0"/>
              <a:t>LINUX</a:t>
            </a:r>
            <a:r>
              <a:rPr lang="zh-CN" altLang="en-US" smtClean="0"/>
              <a:t>、</a:t>
            </a:r>
            <a:r>
              <a:rPr lang="en-US" altLang="zh-CN" smtClean="0"/>
              <a:t>MacOS</a:t>
            </a:r>
            <a:r>
              <a:rPr lang="zh-CN" altLang="en-US" smtClean="0"/>
              <a:t>和</a:t>
            </a:r>
            <a:r>
              <a:rPr lang="en-US" altLang="zh-CN" smtClean="0"/>
              <a:t>WINDOWS</a:t>
            </a:r>
            <a:r>
              <a:rPr lang="zh-CN" altLang="en-US" smtClean="0"/>
              <a:t>版本，都是可以免费下载和使用的。</a:t>
            </a:r>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AE4FECE2-4753-436A-B59F-CBBDEA234DBD}" type="slidenum">
              <a:rPr lang="zh-CN" altLang="en-US" smtClean="0"/>
              <a:pPr eaLnBrk="1" hangingPunct="1"/>
              <a:t>82</a:t>
            </a:fld>
            <a:endParaRPr lang="zh-CN"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901E9C45-A147-47DE-8A53-513857AF88EA}" type="slidenum">
              <a:rPr lang="zh-CN" altLang="en-US" smtClean="0"/>
              <a:pPr eaLnBrk="1" hangingPunct="1"/>
              <a:t>83</a:t>
            </a:fld>
            <a:endParaRPr lang="zh-CN"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 </a:t>
            </a:r>
          </a:p>
          <a:p>
            <a:endParaRPr lang="zh-CN" altLang="en-US" smtClean="0"/>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B333A487-8675-4E26-ABAD-2A3093DA8BAE}" type="slidenum">
              <a:rPr lang="zh-CN" altLang="en-US" smtClean="0"/>
              <a:pPr eaLnBrk="1" hangingPunct="1"/>
              <a:t>84</a:t>
            </a:fld>
            <a:endParaRPr lang="zh-CN"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 </a:t>
            </a:r>
          </a:p>
          <a:p>
            <a:endParaRPr lang="zh-CN" altLang="en-US" smtClean="0"/>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206CD9F1-8445-4F70-8583-FCD79BAE22F7}" type="slidenum">
              <a:rPr lang="zh-CN" altLang="en-US" smtClean="0"/>
              <a:pPr eaLnBrk="1" hangingPunct="1"/>
              <a:t>85</a:t>
            </a:fld>
            <a:endParaRPr lang="zh-CN"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 该图显示了</a:t>
            </a:r>
            <a:r>
              <a:rPr lang="en-US" altLang="zh-CN" smtClean="0"/>
              <a:t>NY</a:t>
            </a:r>
            <a:r>
              <a:rPr lang="zh-CN" altLang="en-US" smtClean="0"/>
              <a:t>和世界各个城市之间的</a:t>
            </a:r>
            <a:r>
              <a:rPr lang="en-US" altLang="zh-CN" smtClean="0"/>
              <a:t>IP</a:t>
            </a:r>
            <a:r>
              <a:rPr lang="zh-CN" altLang="en-US" smtClean="0"/>
              <a:t>数据流量，光斑越大，说明流量越大。</a:t>
            </a:r>
          </a:p>
        </p:txBody>
      </p:sp>
      <p:sp>
        <p:nvSpPr>
          <p:cNvPr id="1310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815AC5DA-6045-4882-B1A6-45207980C264}" type="slidenum">
              <a:rPr lang="zh-CN" altLang="en-US" smtClean="0"/>
              <a:pPr eaLnBrk="1" hangingPunct="1"/>
              <a:t>86</a:t>
            </a:fld>
            <a:endParaRPr lang="zh-CN"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用户地区分布热图</a:t>
            </a:r>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fld id="{342B5E9F-3C60-4073-89BE-64265AB4D8D6}" type="slidenum">
              <a:rPr lang="zh-CN" altLang="en-US" smtClean="0"/>
              <a:pPr eaLnBrk="1" hangingPunct="1"/>
              <a:t>87</a:t>
            </a:fld>
            <a:endParaRPr lang="zh-CN"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xfrm>
            <a:off x="1" y="8685864"/>
            <a:ext cx="2971592" cy="456575"/>
          </a:xfrm>
          <a:prstGeom prst="rect">
            <a:avLst/>
          </a:prstGeom>
          <a:ln/>
        </p:spPr>
        <p:txBody>
          <a:bodyPr lIns="95006" tIns="47503" rIns="95006" bIns="47503"/>
          <a:lstStyle/>
          <a:p>
            <a:r>
              <a:rPr lang="zh-CN" altLang="en-US"/>
              <a:t>IBM Confidential</a:t>
            </a:r>
            <a:endParaRPr lang="en-US" altLang="zh-CN"/>
          </a:p>
        </p:txBody>
      </p:sp>
      <p:sp>
        <p:nvSpPr>
          <p:cNvPr id="1171458" name="Rectangle 2"/>
          <p:cNvSpPr>
            <a:spLocks noGrp="1" noRot="1" noChangeAspect="1" noChangeArrowheads="1" noTextEdit="1"/>
          </p:cNvSpPr>
          <p:nvPr>
            <p:ph type="sldImg"/>
          </p:nvPr>
        </p:nvSpPr>
        <p:spPr>
          <a:xfrm>
            <a:off x="684213" y="687388"/>
            <a:ext cx="2281237" cy="1711325"/>
          </a:xfrm>
          <a:ln/>
        </p:spPr>
      </p:sp>
      <p:sp>
        <p:nvSpPr>
          <p:cNvPr id="1171459" name="Rectangle 3"/>
          <p:cNvSpPr>
            <a:spLocks noGrp="1" noChangeArrowheads="1"/>
          </p:cNvSpPr>
          <p:nvPr>
            <p:ph type="body" idx="1"/>
          </p:nvPr>
        </p:nvSpPr>
        <p:spPr>
          <a:xfrm>
            <a:off x="687669" y="2667523"/>
            <a:ext cx="5482666" cy="5788489"/>
          </a:xfrm>
          <a:prstGeom prst="rect">
            <a:avLst/>
          </a:prstGeom>
        </p:spPr>
        <p:txBody>
          <a:bodyPr/>
          <a:lstStyle/>
          <a:p>
            <a:r>
              <a:rPr lang="zh-CN" altLang="en-US" dirty="0" smtClean="0"/>
              <a:t>应用：参考实现</a:t>
            </a:r>
            <a:r>
              <a:rPr lang="zh-CN" altLang="en-US" smtClean="0"/>
              <a:t>、缺点、在石油行业的应用</a:t>
            </a:r>
            <a:endParaRPr lang="zh-CN" altLang="en-US" dirty="0"/>
          </a:p>
        </p:txBody>
      </p:sp>
    </p:spTree>
    <p:extLst>
      <p:ext uri="{BB962C8B-B14F-4D97-AF65-F5344CB8AC3E}">
        <p14:creationId xmlns:p14="http://schemas.microsoft.com/office/powerpoint/2010/main" val="247377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16866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2242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84213" y="4868864"/>
            <a:ext cx="2133600" cy="365125"/>
          </a:xfrm>
          <a:prstGeom prst="rect">
            <a:avLst/>
          </a:prstGeom>
        </p:spPr>
        <p:txBody>
          <a:bodyPr/>
          <a:lstStyle>
            <a:lvl1pPr>
              <a:defRPr/>
            </a:lvl1pPr>
          </a:lstStyle>
          <a:p>
            <a:pPr>
              <a:defRPr/>
            </a:pPr>
            <a:fld id="{973D92C2-EC03-4FAD-AFD5-46F33DDA6425}" type="datetimeFigureOut">
              <a:rPr lang="zh-CN" altLang="en-US"/>
              <a:pPr>
                <a:defRPr/>
              </a:pPr>
              <a:t>2017/6/24</a:t>
            </a:fld>
            <a:endParaRPr lang="zh-CN" altLang="en-US" dirty="0"/>
          </a:p>
        </p:txBody>
      </p:sp>
      <p:sp>
        <p:nvSpPr>
          <p:cNvPr id="3" name="页脚占位符 4"/>
          <p:cNvSpPr>
            <a:spLocks noGrp="1"/>
          </p:cNvSpPr>
          <p:nvPr>
            <p:ph type="ftr" sz="quarter" idx="11"/>
          </p:nvPr>
        </p:nvSpPr>
        <p:spPr>
          <a:xfrm>
            <a:off x="3059113" y="4868864"/>
            <a:ext cx="2895600" cy="365125"/>
          </a:xfrm>
          <a:prstGeom prst="rect">
            <a:avLst/>
          </a:prstGeom>
        </p:spPr>
        <p:txBody>
          <a:bodyPr/>
          <a:lstStyle>
            <a:lvl1pPr>
              <a:defRPr/>
            </a:lvl1pPr>
          </a:lstStyle>
          <a:p>
            <a:pPr>
              <a:defRPr/>
            </a:pPr>
            <a:endParaRPr lang="zh-CN" altLang="en-US"/>
          </a:p>
        </p:txBody>
      </p:sp>
    </p:spTree>
    <p:extLst>
      <p:ext uri="{BB962C8B-B14F-4D97-AF65-F5344CB8AC3E}">
        <p14:creationId xmlns:p14="http://schemas.microsoft.com/office/powerpoint/2010/main" val="1754475495"/>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标题</a:t>
            </a:r>
          </a:p>
        </p:txBody>
      </p:sp>
    </p:spTree>
    <p:extLst>
      <p:ext uri="{BB962C8B-B14F-4D97-AF65-F5344CB8AC3E}">
        <p14:creationId xmlns:p14="http://schemas.microsoft.com/office/powerpoint/2010/main" val="392511722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6432" y="1933496"/>
            <a:ext cx="6646233" cy="1334140"/>
          </a:xfrm>
        </p:spPr>
        <p:txBody>
          <a:bodyPr/>
          <a:lstStyle/>
          <a:p>
            <a:r>
              <a:rPr lang="en-US" smtClean="0"/>
              <a:t>Click to edit Master title style</a:t>
            </a:r>
            <a:endParaRPr lang="en-US"/>
          </a:p>
        </p:txBody>
      </p:sp>
      <p:sp>
        <p:nvSpPr>
          <p:cNvPr id="3" name="Subtitle 2"/>
          <p:cNvSpPr>
            <a:spLocks noGrp="1"/>
          </p:cNvSpPr>
          <p:nvPr>
            <p:ph type="subTitle" idx="1"/>
          </p:nvPr>
        </p:nvSpPr>
        <p:spPr>
          <a:xfrm>
            <a:off x="1172865" y="3526971"/>
            <a:ext cx="5473368" cy="1590595"/>
          </a:xfrm>
          <a:prstGeom prst="rect">
            <a:avLst/>
          </a:prstGeom>
        </p:spPr>
        <p:txBody>
          <a:bodyPr lIns="80175" tIns="40087" rIns="80175" bIns="40087"/>
          <a:lstStyle>
            <a:lvl1pPr marL="0" indent="0" algn="ctr">
              <a:buNone/>
              <a:defRPr>
                <a:solidFill>
                  <a:schemeClr val="tx1">
                    <a:tint val="75000"/>
                  </a:schemeClr>
                </a:solidFill>
              </a:defRPr>
            </a:lvl1pPr>
            <a:lvl2pPr marL="400873" indent="0" algn="ctr">
              <a:buNone/>
              <a:defRPr>
                <a:solidFill>
                  <a:schemeClr val="tx1">
                    <a:tint val="75000"/>
                  </a:schemeClr>
                </a:solidFill>
              </a:defRPr>
            </a:lvl2pPr>
            <a:lvl3pPr marL="801746" indent="0" algn="ctr">
              <a:buNone/>
              <a:defRPr>
                <a:solidFill>
                  <a:schemeClr val="tx1">
                    <a:tint val="75000"/>
                  </a:schemeClr>
                </a:solidFill>
              </a:defRPr>
            </a:lvl3pPr>
            <a:lvl4pPr marL="1202619" indent="0" algn="ctr">
              <a:buNone/>
              <a:defRPr>
                <a:solidFill>
                  <a:schemeClr val="tx1">
                    <a:tint val="75000"/>
                  </a:schemeClr>
                </a:solidFill>
              </a:defRPr>
            </a:lvl4pPr>
            <a:lvl5pPr marL="1603492" indent="0" algn="ctr">
              <a:buNone/>
              <a:defRPr>
                <a:solidFill>
                  <a:schemeClr val="tx1">
                    <a:tint val="75000"/>
                  </a:schemeClr>
                </a:solidFill>
              </a:defRPr>
            </a:lvl5pPr>
            <a:lvl6pPr marL="2004365" indent="0" algn="ctr">
              <a:buNone/>
              <a:defRPr>
                <a:solidFill>
                  <a:schemeClr val="tx1">
                    <a:tint val="75000"/>
                  </a:schemeClr>
                </a:solidFill>
              </a:defRPr>
            </a:lvl6pPr>
            <a:lvl7pPr marL="2405238" indent="0" algn="ctr">
              <a:buNone/>
              <a:defRPr>
                <a:solidFill>
                  <a:schemeClr val="tx1">
                    <a:tint val="75000"/>
                  </a:schemeClr>
                </a:solidFill>
              </a:defRPr>
            </a:lvl7pPr>
            <a:lvl8pPr marL="2806111" indent="0" algn="ctr">
              <a:buNone/>
              <a:defRPr>
                <a:solidFill>
                  <a:schemeClr val="tx1">
                    <a:tint val="75000"/>
                  </a:schemeClr>
                </a:solidFill>
              </a:defRPr>
            </a:lvl8pPr>
            <a:lvl9pPr marL="320698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390955" y="5768789"/>
            <a:ext cx="1824456" cy="331374"/>
          </a:xfrm>
          <a:prstGeom prst="rect">
            <a:avLst/>
          </a:prstGeom>
        </p:spPr>
        <p:txBody>
          <a:bodyPr lIns="80175" tIns="40087" rIns="80175" bIns="40087"/>
          <a:lstStyle/>
          <a:p>
            <a:fld id="{1D8BD707-D9CF-40AE-B4C6-C98DA3205C09}" type="datetimeFigureOut">
              <a:rPr lang="en-US" smtClean="0"/>
              <a:pPr/>
              <a:t>6/24/2017</a:t>
            </a:fld>
            <a:endParaRPr lang="en-US"/>
          </a:p>
        </p:txBody>
      </p:sp>
      <p:sp>
        <p:nvSpPr>
          <p:cNvPr id="5" name="Footer Placeholder 4"/>
          <p:cNvSpPr>
            <a:spLocks noGrp="1"/>
          </p:cNvSpPr>
          <p:nvPr>
            <p:ph type="ftr" sz="quarter" idx="11"/>
          </p:nvPr>
        </p:nvSpPr>
        <p:spPr>
          <a:xfrm>
            <a:off x="2671525" y="5768789"/>
            <a:ext cx="2476048" cy="331374"/>
          </a:xfrm>
          <a:prstGeom prst="rect">
            <a:avLst/>
          </a:prstGeom>
        </p:spPr>
        <p:txBody>
          <a:bodyPr lIns="80175" tIns="40087" rIns="80175" bIns="40087"/>
          <a:lstStyle/>
          <a:p>
            <a:endParaRPr lang="en-US"/>
          </a:p>
        </p:txBody>
      </p:sp>
      <p:sp>
        <p:nvSpPr>
          <p:cNvPr id="6" name="Slide Number Placeholder 5"/>
          <p:cNvSpPr>
            <a:spLocks noGrp="1"/>
          </p:cNvSpPr>
          <p:nvPr>
            <p:ph type="sldNum" sz="quarter" idx="12"/>
          </p:nvPr>
        </p:nvSpPr>
        <p:spPr>
          <a:xfrm>
            <a:off x="5603686" y="5768789"/>
            <a:ext cx="1824456" cy="331374"/>
          </a:xfrm>
          <a:prstGeom prst="rect">
            <a:avLst/>
          </a:prstGeom>
        </p:spPr>
        <p:txBody>
          <a:bodyPr lIns="80175" tIns="40087" rIns="80175" bIns="40087"/>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200" y="1600200"/>
            <a:ext cx="8229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18CC61B3-191D-4A6C-A802-4430A15F221C}" type="datetimeFigureOut">
              <a:rPr lang="zh-TW" altLang="en-US"/>
              <a:pPr>
                <a:defRPr/>
              </a:pPr>
              <a:t>2017/6/24</a:t>
            </a:fld>
            <a:endParaRPr lang="zh-TW" altLang="en-US"/>
          </a:p>
        </p:txBody>
      </p:sp>
      <p:sp>
        <p:nvSpPr>
          <p:cNvPr id="5" name="頁尾版面配置區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57DDE0F-3097-4511-A1C6-2115B9DD15A4}" type="slidenum">
              <a:rPr lang="zh-TW" altLang="en-US"/>
              <a:pPr>
                <a:defRPr/>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3"/>
          <p:cNvSpPr>
            <a:spLocks noGrp="1"/>
          </p:cNvSpPr>
          <p:nvPr>
            <p:ph type="dt" sz="half" idx="10"/>
          </p:nvPr>
        </p:nvSpPr>
        <p:spPr>
          <a:xfrm>
            <a:off x="457200" y="6356350"/>
            <a:ext cx="2133600" cy="365125"/>
          </a:xfrm>
          <a:prstGeom prst="rect">
            <a:avLst/>
          </a:prstGeom>
        </p:spPr>
        <p:txBody>
          <a:bodyPr/>
          <a:lstStyle>
            <a:lvl1pPr>
              <a:defRPr/>
            </a:lvl1pPr>
          </a:lstStyle>
          <a:p>
            <a:pPr>
              <a:defRPr/>
            </a:pPr>
            <a:fld id="{57221501-4903-4CB6-BFEA-028BD2C7C472}" type="datetimeFigureOut">
              <a:rPr lang="zh-TW" altLang="en-US"/>
              <a:pPr>
                <a:defRPr/>
              </a:pPr>
              <a:t>2017/6/24</a:t>
            </a:fld>
            <a:endParaRPr lang="zh-TW" altLang="en-US"/>
          </a:p>
        </p:txBody>
      </p:sp>
      <p:sp>
        <p:nvSpPr>
          <p:cNvPr id="4" name="頁尾版面配置區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2001CCF-85B4-4E9D-B0C6-F27229B72B2D}" type="slidenum">
              <a:rPr lang="zh-TW" altLang="en-US"/>
              <a:pPr>
                <a:defRPr/>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5167"/>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0603" y="605094"/>
            <a:ext cx="7544977" cy="673100"/>
          </a:xfrm>
        </p:spPr>
        <p:txBody>
          <a:bodyPr anchor="t">
            <a:normAutofit/>
          </a:bodyPr>
          <a:lstStyle>
            <a:lvl1pPr algn="l">
              <a:defRPr sz="2000" b="1" cap="all">
                <a:solidFill>
                  <a:schemeClr val="tx1">
                    <a:lumMod val="85000"/>
                    <a:lumOff val="15000"/>
                  </a:schemeClr>
                </a:solidFill>
                <a:latin typeface="黑体"/>
                <a:ea typeface="黑体"/>
                <a:cs typeface="黑体"/>
              </a:defRPr>
            </a:lvl1pPr>
          </a:lstStyle>
          <a:p>
            <a:r>
              <a:rPr lang="zh-TW" altLang="en-US" dirty="0" smtClean="0"/>
              <a:t>中文标题位置</a:t>
            </a:r>
            <a:endParaRPr lang="en-US" dirty="0"/>
          </a:p>
        </p:txBody>
      </p:sp>
      <p:sp>
        <p:nvSpPr>
          <p:cNvPr id="9" name="Slide Number Placeholder 5"/>
          <p:cNvSpPr>
            <a:spLocks noGrp="1"/>
          </p:cNvSpPr>
          <p:nvPr>
            <p:ph type="sldNum" sz="quarter" idx="12"/>
          </p:nvPr>
        </p:nvSpPr>
        <p:spPr>
          <a:xfrm>
            <a:off x="8365580" y="6525344"/>
            <a:ext cx="454212" cy="365125"/>
          </a:xfrm>
          <a:prstGeom prst="rect">
            <a:avLst/>
          </a:prstGeom>
        </p:spPr>
        <p:txBody>
          <a:bodyPr/>
          <a:lstStyle>
            <a:lvl1pPr>
              <a:defRPr>
                <a:solidFill>
                  <a:schemeClr val="bg1"/>
                </a:solidFill>
              </a:defRPr>
            </a:lvl1pPr>
          </a:lstStyle>
          <a:p>
            <a:fld id="{EFB30654-5188-CD46-A185-958418294383}" type="slidenum">
              <a:rPr lang="en-US" smtClean="0"/>
              <a:pPr/>
              <a:t>‹#›</a:t>
            </a:fld>
            <a:endParaRPr lang="en-US" dirty="0"/>
          </a:p>
        </p:txBody>
      </p:sp>
      <p:sp>
        <p:nvSpPr>
          <p:cNvPr id="7" name="Content Placeholder 2"/>
          <p:cNvSpPr>
            <a:spLocks noGrp="1"/>
          </p:cNvSpPr>
          <p:nvPr>
            <p:ph sz="half" idx="1" hasCustomPrompt="1"/>
          </p:nvPr>
        </p:nvSpPr>
        <p:spPr>
          <a:xfrm>
            <a:off x="820602" y="1586753"/>
            <a:ext cx="7544977" cy="4525963"/>
          </a:xfrm>
          <a:prstGeom prst="rect">
            <a:avLst/>
          </a:prstGeo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600">
                <a:solidFill>
                  <a:srgbClr val="7F7F7F"/>
                </a:solidFill>
                <a:latin typeface="黑体"/>
                <a:ea typeface="黑体"/>
                <a:cs typeface="黑体"/>
              </a:defRPr>
            </a:lvl1pPr>
            <a:lvl2pPr>
              <a:defRPr sz="2000">
                <a:solidFill>
                  <a:srgbClr val="7F7F7F"/>
                </a:solidFill>
              </a:defRPr>
            </a:lvl2pPr>
            <a:lvl3pPr>
              <a:defRPr sz="1800">
                <a:solidFill>
                  <a:srgbClr val="7F7F7F"/>
                </a:solidFill>
              </a:defRPr>
            </a:lvl3pPr>
            <a:lvl4pPr>
              <a:defRPr sz="1600">
                <a:solidFill>
                  <a:srgbClr val="7F7F7F"/>
                </a:solidFill>
              </a:defRPr>
            </a:lvl4pPr>
            <a:lvl5pPr>
              <a:defRPr sz="1600">
                <a:solidFill>
                  <a:srgbClr val="7F7F7F"/>
                </a:solidFill>
              </a:defRPr>
            </a:lvl5pPr>
            <a:lvl6pPr>
              <a:defRPr sz="1800"/>
            </a:lvl6pPr>
            <a:lvl7pPr>
              <a:defRPr sz="1800"/>
            </a:lvl7pPr>
            <a:lvl8pPr>
              <a:defRPr sz="1800"/>
            </a:lvl8pPr>
            <a:lvl9pPr>
              <a:defRPr sz="1800"/>
            </a:lvl9pPr>
          </a:lstStyle>
          <a:p>
            <a:pPr lvl="0"/>
            <a:r>
              <a:rPr lang="zh-CN" altLang="en-US" dirty="0" smtClean="0"/>
              <a:t>内文</a:t>
            </a:r>
            <a:endParaRPr lang="en-US" altLang="zh-CN" dirty="0" smtClean="0"/>
          </a:p>
        </p:txBody>
      </p:sp>
      <p:sp>
        <p:nvSpPr>
          <p:cNvPr id="10" name="Content Placeholder 2"/>
          <p:cNvSpPr>
            <a:spLocks noGrp="1"/>
          </p:cNvSpPr>
          <p:nvPr>
            <p:ph sz="half" idx="13"/>
          </p:nvPr>
        </p:nvSpPr>
        <p:spPr>
          <a:xfrm>
            <a:off x="820602" y="964502"/>
            <a:ext cx="7544976" cy="608718"/>
          </a:xfrm>
          <a:prstGeom prst="rect">
            <a:avLst/>
          </a:prstGeom>
        </p:spPr>
        <p:txBody>
          <a:bodyPr>
            <a:normAutofit/>
          </a:bodyPr>
          <a:lstStyle>
            <a:lvl1pPr marL="0" indent="0">
              <a:buNone/>
              <a:defRPr sz="1600">
                <a:latin typeface="黑体"/>
                <a:ea typeface="黑体"/>
                <a:cs typeface="黑体"/>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副标题</a:t>
            </a:r>
            <a:endParaRPr lang="en-US" dirty="0"/>
          </a:p>
        </p:txBody>
      </p:sp>
    </p:spTree>
    <p:extLst>
      <p:ext uri="{BB962C8B-B14F-4D97-AF65-F5344CB8AC3E}">
        <p14:creationId xmlns:p14="http://schemas.microsoft.com/office/powerpoint/2010/main" val="771656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p:spPr>
        <p:txBody>
          <a:bodyPr/>
          <a:lstStyle>
            <a:lvl1pPr latinLnBrk="0">
              <a:defRPr kumimoji="0">
                <a:latin typeface="Tahoma" pitchFamily="34" charset="0"/>
                <a:ea typeface="宋体" pitchFamily="2" charset="-122"/>
              </a:defRPr>
            </a:lvl1pPr>
          </a:lstStyle>
          <a:p>
            <a:pPr>
              <a:defRPr/>
            </a:pPr>
            <a:endParaRPr lang="en-US" altLang="ko-KR"/>
          </a:p>
        </p:txBody>
      </p:sp>
      <p:sp>
        <p:nvSpPr>
          <p:cNvPr id="3" name="Rectangle 5"/>
          <p:cNvSpPr>
            <a:spLocks noGrp="1" noChangeArrowheads="1"/>
          </p:cNvSpPr>
          <p:nvPr>
            <p:ph type="ftr" sz="quarter" idx="11"/>
          </p:nvPr>
        </p:nvSpPr>
        <p:spPr>
          <a:xfrm>
            <a:off x="3124200" y="6245225"/>
            <a:ext cx="2895600" cy="476250"/>
          </a:xfrm>
          <a:prstGeom prst="rect">
            <a:avLst/>
          </a:prstGeom>
        </p:spPr>
        <p:txBody>
          <a:bodyPr/>
          <a:lstStyle>
            <a:lvl1pPr latinLnBrk="0">
              <a:defRPr kumimoji="0">
                <a:latin typeface="Tahoma" pitchFamily="34" charset="0"/>
                <a:ea typeface="宋体" pitchFamily="2" charset="-122"/>
              </a:defRPr>
            </a:lvl1pPr>
          </a:lstStyle>
          <a:p>
            <a:pPr>
              <a:defRPr/>
            </a:pPr>
            <a:endParaRPr lang="en-US" altLang="ko-KR"/>
          </a:p>
        </p:txBody>
      </p:sp>
      <p:sp>
        <p:nvSpPr>
          <p:cNvPr id="4" name="Rectangle 6"/>
          <p:cNvSpPr>
            <a:spLocks noGrp="1" noChangeArrowheads="1"/>
          </p:cNvSpPr>
          <p:nvPr>
            <p:ph type="sldNum" sz="quarter" idx="12"/>
          </p:nvPr>
        </p:nvSpPr>
        <p:spPr>
          <a:xfrm>
            <a:off x="6553200" y="6245225"/>
            <a:ext cx="2133600" cy="476250"/>
          </a:xfrm>
          <a:prstGeom prst="rect">
            <a:avLst/>
          </a:prstGeom>
        </p:spPr>
        <p:txBody>
          <a:bodyPr/>
          <a:lstStyle>
            <a:lvl1pPr latinLnBrk="0">
              <a:defRPr kumimoji="0">
                <a:latin typeface="Tahoma" pitchFamily="34" charset="0"/>
                <a:ea typeface="宋体" pitchFamily="2" charset="-122"/>
              </a:defRPr>
            </a:lvl1pPr>
          </a:lstStyle>
          <a:p>
            <a:pPr>
              <a:defRPr/>
            </a:pPr>
            <a:fld id="{3A15DBF9-0A58-49B4-96ED-C4CD29160CB9}" type="slidenum">
              <a:rPr lang="en-US" altLang="ko-KR"/>
              <a:pPr>
                <a:defRPr/>
              </a:pPr>
              <a:t>‹#›</a:t>
            </a:fld>
            <a:endParaRPr lang="en-US" altLang="ko-KR"/>
          </a:p>
        </p:txBody>
      </p:sp>
    </p:spTree>
    <p:extLst>
      <p:ext uri="{BB962C8B-B14F-4D97-AF65-F5344CB8AC3E}">
        <p14:creationId xmlns:p14="http://schemas.microsoft.com/office/powerpoint/2010/main" val="4038180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3600" b="1"/>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982960"/>
          </a:xfrm>
        </p:spPr>
        <p:txBody>
          <a:bodyPr/>
          <a:lstStyle>
            <a:lvl1pPr marL="0" indent="0" algn="ctr">
              <a:buNone/>
              <a:defRPr sz="2400" b="1"/>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6" name="Rectangle 6"/>
          <p:cNvSpPr>
            <a:spLocks noGrp="1" noChangeArrowheads="1"/>
          </p:cNvSpPr>
          <p:nvPr>
            <p:ph type="sldNum" sz="quarter" idx="12"/>
          </p:nvPr>
        </p:nvSpPr>
        <p:spPr>
          <a:ln/>
        </p:spPr>
        <p:txBody>
          <a:bodyPr/>
          <a:lstStyle>
            <a:lvl1pPr>
              <a:defRPr/>
            </a:lvl1pPr>
          </a:lstStyle>
          <a:p>
            <a:pPr>
              <a:defRPr/>
            </a:pPr>
            <a:fld id="{1BCA2513-E347-46B6-B34C-B53E0D05BE0F}" type="slidenum">
              <a:rPr lang="en-US" altLang="zh-CN"/>
              <a:pPr>
                <a:defRPr/>
              </a:pPr>
              <a:t>‹#›</a:t>
            </a:fld>
            <a:endParaRPr lang="en-US" altLang="zh-CN"/>
          </a:p>
        </p:txBody>
      </p:sp>
    </p:spTree>
    <p:extLst>
      <p:ext uri="{BB962C8B-B14F-4D97-AF65-F5344CB8AC3E}">
        <p14:creationId xmlns:p14="http://schemas.microsoft.com/office/powerpoint/2010/main" val="9540455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extBox 9"/>
          <p:cNvSpPr txBox="1">
            <a:spLocks noChangeArrowheads="1"/>
          </p:cNvSpPr>
          <p:nvPr userDrawn="1"/>
        </p:nvSpPr>
        <p:spPr bwMode="auto">
          <a:xfrm>
            <a:off x="6443663" y="333375"/>
            <a:ext cx="2232025" cy="368300"/>
          </a:xfrm>
          <a:prstGeom prst="rect">
            <a:avLst/>
          </a:prstGeom>
          <a:noFill/>
          <a:ln>
            <a:noFill/>
          </a:ln>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mtClean="0"/>
              <a:t>     </a:t>
            </a:r>
            <a:endParaRPr lang="zh-CN" altLang="en-US" smtClean="0"/>
          </a:p>
        </p:txBody>
      </p:sp>
      <p:pic>
        <p:nvPicPr>
          <p:cNvPr id="1027" name="Picture 7" descr="7"/>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0" y="6381750"/>
            <a:ext cx="914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9"/>
          <p:cNvSpPr>
            <a:spLocks noChangeArrowheads="1"/>
          </p:cNvSpPr>
          <p:nvPr userDrawn="1"/>
        </p:nvSpPr>
        <p:spPr bwMode="auto">
          <a:xfrm>
            <a:off x="7164388" y="6462713"/>
            <a:ext cx="1979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pPr algn="ctr">
              <a:spcBef>
                <a:spcPct val="50000"/>
              </a:spcBef>
            </a:pPr>
            <a:r>
              <a:rPr lang="de-DE" altLang="zh-CN" sz="1600" b="1" dirty="0" smtClean="0">
                <a:solidFill>
                  <a:srgbClr val="404040"/>
                </a:solidFill>
                <a:ea typeface="微软雅黑" pitchFamily="34" charset="-122"/>
              </a:rPr>
              <a:t> </a:t>
            </a:r>
            <a:fld id="{02E64ED1-E061-415D-9D31-6D04BB3903A0}" type="slidenum">
              <a:rPr lang="de-DE" altLang="zh-CN" sz="1600" b="1">
                <a:solidFill>
                  <a:srgbClr val="404040"/>
                </a:solidFill>
                <a:ea typeface="微软雅黑" pitchFamily="34" charset="-122"/>
              </a:rPr>
              <a:pPr algn="ctr">
                <a:spcBef>
                  <a:spcPct val="50000"/>
                </a:spcBef>
              </a:pPr>
              <a:t>‹#›</a:t>
            </a:fld>
            <a:endParaRPr lang="zh-CN" altLang="en-GB" sz="1600" b="1" dirty="0">
              <a:solidFill>
                <a:srgbClr val="404040"/>
              </a:solidFill>
              <a:ea typeface="微软雅黑" pitchFamily="34" charset="-122"/>
            </a:endParaRPr>
          </a:p>
        </p:txBody>
      </p:sp>
      <p:sp>
        <p:nvSpPr>
          <p:cNvPr id="1030" name="Rectangle 12"/>
          <p:cNvSpPr>
            <a:spLocks noChangeArrowheads="1"/>
          </p:cNvSpPr>
          <p:nvPr userDrawn="1"/>
        </p:nvSpPr>
        <p:spPr bwMode="auto">
          <a:xfrm>
            <a:off x="285750" y="764704"/>
            <a:ext cx="8820000" cy="54694"/>
          </a:xfrm>
          <a:prstGeom prst="rect">
            <a:avLst/>
          </a:prstGeom>
          <a:gradFill rotWithShape="1">
            <a:gsLst>
              <a:gs pos="0">
                <a:srgbClr val="DE35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2" name="Rectangle 2"/>
          <p:cNvSpPr>
            <a:spLocks noGrp="1" noChangeArrowheads="1"/>
          </p:cNvSpPr>
          <p:nvPr>
            <p:ph type="title"/>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标题</a:t>
            </a:r>
          </a:p>
        </p:txBody>
      </p:sp>
      <p:pic>
        <p:nvPicPr>
          <p:cNvPr id="9" name="Picture 4" descr="http://www.itongji.cn/uploads/allimg/130628/1-13062P94956341.jpg"/>
          <p:cNvPicPr>
            <a:picLocks noChangeAspect="1" noChangeArrowheads="1"/>
          </p:cNvPicPr>
          <p:nvPr userDrawn="1"/>
        </p:nvPicPr>
        <p:blipFill>
          <a:blip r:embed="rId11" cstate="print"/>
          <a:srcRect/>
          <a:stretch>
            <a:fillRect/>
          </a:stretch>
        </p:blipFill>
        <p:spPr bwMode="auto">
          <a:xfrm>
            <a:off x="127260" y="87722"/>
            <a:ext cx="881111" cy="604974"/>
          </a:xfrm>
          <a:prstGeom prst="rect">
            <a:avLst/>
          </a:prstGeom>
          <a:noFill/>
        </p:spPr>
      </p:pic>
    </p:spTree>
  </p:cSld>
  <p:clrMap bg1="lt1" tx1="dk1" bg2="lt2" tx2="dk2" accent1="accent1" accent2="accent2" accent3="accent3" accent4="accent4" accent5="accent5" accent6="accent6" hlink="hlink" folHlink="folHlink"/>
  <p:sldLayoutIdLst>
    <p:sldLayoutId id="2147483857" r:id="rId1"/>
    <p:sldLayoutId id="2147483863" r:id="rId2"/>
    <p:sldLayoutId id="2147483871" r:id="rId3"/>
    <p:sldLayoutId id="2147483872" r:id="rId4"/>
    <p:sldLayoutId id="2147483873" r:id="rId5"/>
    <p:sldLayoutId id="2147483874" r:id="rId6"/>
    <p:sldLayoutId id="2147483876" r:id="rId7"/>
    <p:sldLayoutId id="2147483877" r:id="rId8"/>
  </p:sldLayoutIdLst>
  <p:timing>
    <p:tnLst>
      <p:par>
        <p:cTn id="1" dur="indefinite" restart="never" nodeType="tmRoot"/>
      </p:par>
    </p:tnLst>
  </p:timing>
  <p:txStyles>
    <p:titleStyle>
      <a:lvl1pPr algn="l" rtl="0" eaLnBrk="0" fontAlgn="base" hangingPunct="0">
        <a:spcBef>
          <a:spcPct val="0"/>
        </a:spcBef>
        <a:spcAft>
          <a:spcPct val="0"/>
        </a:spcAft>
        <a:defRPr sz="2400" b="1">
          <a:solidFill>
            <a:schemeClr val="tx1">
              <a:lumMod val="65000"/>
              <a:lumOff val="35000"/>
            </a:schemeClr>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2"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宋体" pitchFamily="2" charset="-122"/>
              </a:defRPr>
            </a:lvl1pPr>
          </a:lstStyle>
          <a:p>
            <a:pPr>
              <a:defRPr/>
            </a:pPr>
            <a:fld id="{DB1D7936-C8FB-4BE3-B3FA-89F7A713D05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62" r:id="rId1"/>
    <p:sldLayoutId id="2147483870" r:id="rId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1" fontAlgn="base" hangingPunct="1">
        <a:spcBef>
          <a:spcPct val="0"/>
        </a:spcBef>
        <a:spcAft>
          <a:spcPct val="0"/>
        </a:spcAft>
        <a:defRPr sz="4400">
          <a:solidFill>
            <a:schemeClr val="tx2"/>
          </a:solidFill>
          <a:latin typeface="Arial" charset="0"/>
          <a:ea typeface="宋体" pitchFamily="2" charset="-122"/>
        </a:defRPr>
      </a:lvl6pPr>
      <a:lvl7pPr marL="914400" algn="ctr" rtl="0" eaLnBrk="1" fontAlgn="base" hangingPunct="1">
        <a:spcBef>
          <a:spcPct val="0"/>
        </a:spcBef>
        <a:spcAft>
          <a:spcPct val="0"/>
        </a:spcAft>
        <a:defRPr sz="4400">
          <a:solidFill>
            <a:schemeClr val="tx2"/>
          </a:solidFill>
          <a:latin typeface="Arial" charset="0"/>
          <a:ea typeface="宋体" pitchFamily="2" charset="-122"/>
        </a:defRPr>
      </a:lvl7pPr>
      <a:lvl8pPr marL="1371600" algn="ctr" rtl="0" eaLnBrk="1" fontAlgn="base" hangingPunct="1">
        <a:spcBef>
          <a:spcPct val="0"/>
        </a:spcBef>
        <a:spcAft>
          <a:spcPct val="0"/>
        </a:spcAft>
        <a:defRPr sz="4400">
          <a:solidFill>
            <a:schemeClr val="tx2"/>
          </a:solidFill>
          <a:latin typeface="Arial" charset="0"/>
          <a:ea typeface="宋体" pitchFamily="2" charset="-122"/>
        </a:defRPr>
      </a:lvl8pPr>
      <a:lvl9pPr marL="1828800" algn="ctr" rtl="0" eaLnBrk="1" fontAlgn="base" hangingPunct="1">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png"/><Relationship Id="rId1" Type="http://schemas.openxmlformats.org/officeDocument/2006/relationships/slideLayout" Target="../slideLayouts/slideLayout8.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2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3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eg"/><Relationship Id="rId3" Type="http://schemas.openxmlformats.org/officeDocument/2006/relationships/image" Target="../media/image53.jpeg"/><Relationship Id="rId7" Type="http://schemas.openxmlformats.org/officeDocument/2006/relationships/image" Target="../media/image57.jpeg"/><Relationship Id="rId12" Type="http://schemas.openxmlformats.org/officeDocument/2006/relationships/image" Target="../media/image62.jpeg"/><Relationship Id="rId2" Type="http://schemas.openxmlformats.org/officeDocument/2006/relationships/image" Target="../media/image52.jpeg"/><Relationship Id="rId16" Type="http://schemas.openxmlformats.org/officeDocument/2006/relationships/image" Target="../media/image66.jpeg"/><Relationship Id="rId1" Type="http://schemas.openxmlformats.org/officeDocument/2006/relationships/slideLayout" Target="../slideLayouts/slideLayout4.xml"/><Relationship Id="rId6" Type="http://schemas.openxmlformats.org/officeDocument/2006/relationships/image" Target="../media/image56.gif"/><Relationship Id="rId11" Type="http://schemas.openxmlformats.org/officeDocument/2006/relationships/image" Target="../media/image61.jpeg"/><Relationship Id="rId5" Type="http://schemas.openxmlformats.org/officeDocument/2006/relationships/image" Target="../media/image55.jpeg"/><Relationship Id="rId15" Type="http://schemas.openxmlformats.org/officeDocument/2006/relationships/image" Target="../media/image65.jpe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jpeg"/><Relationship Id="rId14" Type="http://schemas.openxmlformats.org/officeDocument/2006/relationships/image" Target="../media/image6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baike.baidu.com/view/8079.htm" TargetMode="External"/><Relationship Id="rId5" Type="http://schemas.openxmlformats.org/officeDocument/2006/relationships/notesSlide" Target="../notesSlides/notesSlide7.xml"/><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8.xml"/><Relationship Id="rId4"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9.xml"/><Relationship Id="rId4"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6.png"/><Relationship Id="rId5" Type="http://schemas.openxmlformats.org/officeDocument/2006/relationships/notesSlide" Target="../notesSlides/notesSlide15.xml"/><Relationship Id="rId4"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92.jpe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99.jpeg"/></Relationships>
</file>

<file path=ppt/slides/_rels/slide4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01.jpeg"/></Relationships>
</file>

<file path=ppt/slides/_rels/slide49.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4.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emf"/></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03.jpeg"/></Relationships>
</file>

<file path=ppt/slides/_rels/slide5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06.jpeg"/></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08.jpeg"/></Relationships>
</file>

<file path=ppt/slides/_rels/slide5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5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121.jpeg"/></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6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png"/><Relationship Id="rId7" Type="http://schemas.openxmlformats.org/officeDocument/2006/relationships/image" Target="../media/image128.jpeg"/><Relationship Id="rId12" Type="http://schemas.openxmlformats.org/officeDocument/2006/relationships/image" Target="../media/image133.jpe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127.jpeg"/><Relationship Id="rId11" Type="http://schemas.openxmlformats.org/officeDocument/2006/relationships/image" Target="../media/image132.jpeg"/><Relationship Id="rId5" Type="http://schemas.openxmlformats.org/officeDocument/2006/relationships/image" Target="../media/image126.jpeg"/><Relationship Id="rId10" Type="http://schemas.openxmlformats.org/officeDocument/2006/relationships/image" Target="../media/image131.jpeg"/><Relationship Id="rId4" Type="http://schemas.openxmlformats.org/officeDocument/2006/relationships/image" Target="../media/image125.jpeg"/><Relationship Id="rId9" Type="http://schemas.openxmlformats.org/officeDocument/2006/relationships/image" Target="../media/image130.jpeg"/></Relationships>
</file>

<file path=ppt/slides/_rels/slide7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photo.blog.sina.com.cn/showpic.html#blogid=6d04fca50100r66z&amp;url=http://s15.sinaimg.cn/orignal/6d04fca5ta03a7aa11a7e" TargetMode="External"/><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140.jpeg"/><Relationship Id="rId4" Type="http://schemas.openxmlformats.org/officeDocument/2006/relationships/image" Target="../media/image139.jpeg"/></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jpeg"/><Relationship Id="rId2" Type="http://schemas.openxmlformats.org/officeDocument/2006/relationships/image" Target="../media/image141.jpeg"/><Relationship Id="rId1" Type="http://schemas.openxmlformats.org/officeDocument/2006/relationships/slideLayout" Target="../slideLayouts/slideLayout8.xml"/><Relationship Id="rId6" Type="http://schemas.openxmlformats.org/officeDocument/2006/relationships/image" Target="../media/image145.jpeg"/><Relationship Id="rId5" Type="http://schemas.openxmlformats.org/officeDocument/2006/relationships/image" Target="../media/image144.png"/><Relationship Id="rId4" Type="http://schemas.openxmlformats.org/officeDocument/2006/relationships/image" Target="../media/image143.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1.jpe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8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153.jpeg"/></Relationships>
</file>

<file path=ppt/slides/_rels/slide8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image" Target="../media/image157.png"/><Relationship Id="rId4" Type="http://schemas.openxmlformats.org/officeDocument/2006/relationships/image" Target="../media/image15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1.jpeg"/><Relationship Id="rId1" Type="http://schemas.openxmlformats.org/officeDocument/2006/relationships/slideLayout" Target="../slideLayouts/slideLayout4.xml"/><Relationship Id="rId5" Type="http://schemas.openxmlformats.org/officeDocument/2006/relationships/image" Target="../media/image45.jpeg"/><Relationship Id="rId4" Type="http://schemas.openxmlformats.org/officeDocument/2006/relationships/image" Target="../media/image4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3.xml"/><Relationship Id="rId4" Type="http://schemas.openxmlformats.org/officeDocument/2006/relationships/image" Target="../media/image162.png"/></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jpeg"/><Relationship Id="rId2" Type="http://schemas.openxmlformats.org/officeDocument/2006/relationships/image" Target="../media/image167.png"/><Relationship Id="rId1" Type="http://schemas.openxmlformats.org/officeDocument/2006/relationships/slideLayout" Target="../slideLayouts/slideLayout8.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对象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499" name="think-cell Slide" r:id="rId5" imgW="360" imgH="360" progId="">
                  <p:embed/>
                </p:oleObj>
              </mc:Choice>
              <mc:Fallback>
                <p:oleObj name="think-cell Slide" r:id="rId5" imgW="360" imgH="360" progId="">
                  <p:embed/>
                  <p:pic>
                    <p:nvPicPr>
                      <p:cNvPr id="0" name="Picture 10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a:xfrm>
            <a:off x="827584" y="2204864"/>
            <a:ext cx="7488832" cy="1344151"/>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25000"/>
              </a:lnSpc>
              <a:defRPr/>
            </a:pPr>
            <a:r>
              <a:rPr lang="zh-CN" altLang="en-US" sz="3600" b="1" kern="0" dirty="0" smtClean="0">
                <a:ln w="11430"/>
                <a:solidFill>
                  <a:srgbClr val="C00000"/>
                </a:solidFill>
                <a:latin typeface="微软雅黑" pitchFamily="34" charset="-122"/>
                <a:ea typeface="微软雅黑" pitchFamily="34" charset="-122"/>
              </a:rPr>
              <a:t>大</a:t>
            </a:r>
            <a:r>
              <a:rPr lang="zh-CN" altLang="en-US" sz="3600" b="1" kern="0" dirty="0" smtClean="0">
                <a:ln w="11430"/>
                <a:solidFill>
                  <a:srgbClr val="C00000"/>
                </a:solidFill>
                <a:latin typeface="微软雅黑" pitchFamily="34" charset="-122"/>
                <a:ea typeface="微软雅黑" pitchFamily="34" charset="-122"/>
              </a:rPr>
              <a:t>数据</a:t>
            </a:r>
            <a:r>
              <a:rPr lang="en-US" altLang="zh-CN" sz="3600" b="1" kern="0" dirty="0" smtClean="0">
                <a:ln w="11430"/>
                <a:solidFill>
                  <a:srgbClr val="C00000"/>
                </a:solidFill>
                <a:latin typeface="微软雅黑" pitchFamily="34" charset="-122"/>
                <a:ea typeface="微软雅黑" pitchFamily="34" charset="-122"/>
              </a:rPr>
              <a:t>Overview</a:t>
            </a:r>
          </a:p>
          <a:p>
            <a:pPr algn="ctr">
              <a:lnSpc>
                <a:spcPct val="125000"/>
              </a:lnSpc>
              <a:defRPr/>
            </a:pPr>
            <a:r>
              <a:rPr lang="zh-CN" altLang="en-US" sz="2800" b="1" kern="0" dirty="0" smtClean="0">
                <a:ln w="11430"/>
                <a:solidFill>
                  <a:srgbClr val="C00000"/>
                </a:solidFill>
                <a:latin typeface="微软雅黑" pitchFamily="34" charset="-122"/>
                <a:ea typeface="微软雅黑" pitchFamily="34" charset="-122"/>
              </a:rPr>
              <a:t>技术</a:t>
            </a:r>
            <a:r>
              <a:rPr lang="zh-CN" altLang="en-US" sz="2800" b="1" kern="0" dirty="0" smtClean="0">
                <a:ln w="11430"/>
                <a:solidFill>
                  <a:srgbClr val="C00000"/>
                </a:solidFill>
                <a:latin typeface="微软雅黑" pitchFamily="34" charset="-122"/>
                <a:ea typeface="微软雅黑" pitchFamily="34" charset="-122"/>
              </a:rPr>
              <a:t>与应用</a:t>
            </a:r>
            <a:endParaRPr lang="en-US" altLang="zh-CN" sz="2800" b="1" kern="0" dirty="0" smtClean="0">
              <a:ln w="1143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63103383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18"/>
          <p:cNvGrpSpPr/>
          <p:nvPr/>
        </p:nvGrpSpPr>
        <p:grpSpPr>
          <a:xfrm>
            <a:off x="323528" y="939980"/>
            <a:ext cx="6627224" cy="5080873"/>
            <a:chOff x="1158244" y="1066796"/>
            <a:chExt cx="6627224" cy="5080873"/>
          </a:xfrm>
          <a:solidFill>
            <a:srgbClr val="CCECFF"/>
          </a:solidFill>
        </p:grpSpPr>
        <p:sp>
          <p:nvSpPr>
            <p:cNvPr id="10" name="矩形 9"/>
            <p:cNvSpPr/>
            <p:nvPr/>
          </p:nvSpPr>
          <p:spPr bwMode="auto">
            <a:xfrm>
              <a:off x="1158244" y="1066796"/>
              <a:ext cx="6627224" cy="508087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1" name="文字方塊 10"/>
            <p:cNvSpPr txBox="1"/>
            <p:nvPr/>
          </p:nvSpPr>
          <p:spPr>
            <a:xfrm>
              <a:off x="1799455" y="4313640"/>
              <a:ext cx="4454441" cy="1631216"/>
            </a:xfrm>
            <a:prstGeom prst="rect">
              <a:avLst/>
            </a:prstGeom>
            <a:grpFill/>
          </p:spPr>
          <p:txBody>
            <a:bodyPr wrap="square" rtlCol="0">
              <a:spAutoFit/>
            </a:bodyPr>
            <a:lstStyle/>
            <a:p>
              <a:pPr algn="ctr"/>
              <a:r>
                <a:rPr lang="en-US" altLang="zh-TW" sz="2000" dirty="0">
                  <a:latin typeface="微軟正黑體" pitchFamily="34" charset="-120"/>
                  <a:ea typeface="微軟正黑體" pitchFamily="34" charset="-120"/>
                </a:rPr>
                <a:t>85</a:t>
              </a:r>
              <a:r>
                <a:rPr lang="en-US" altLang="zh-TW" sz="2000" dirty="0" smtClean="0">
                  <a:latin typeface="微軟正黑體" pitchFamily="34" charset="-120"/>
                  <a:ea typeface="微軟正黑體" pitchFamily="34" charset="-120"/>
                </a:rPr>
                <a:t>%</a:t>
              </a:r>
            </a:p>
            <a:p>
              <a:pPr algn="ctr"/>
              <a:r>
                <a:rPr lang="zh-TW" altLang="en-US" sz="2000" dirty="0" smtClean="0">
                  <a:latin typeface="微軟正黑體" pitchFamily="34" charset="-120"/>
                  <a:ea typeface="微軟正黑體" pitchFamily="34" charset="-120"/>
                </a:rPr>
                <a:t>半</a:t>
              </a:r>
              <a:r>
                <a:rPr lang="en-US" altLang="zh-TW" sz="2000" dirty="0" smtClean="0">
                  <a:latin typeface="微軟正黑體" pitchFamily="34" charset="-120"/>
                  <a:ea typeface="微軟正黑體" pitchFamily="34" charset="-120"/>
                </a:rPr>
                <a:t>/</a:t>
              </a:r>
              <a:r>
                <a:rPr lang="zh-TW" altLang="en-US" sz="2000" dirty="0" smtClean="0">
                  <a:latin typeface="微軟正黑體" pitchFamily="34" charset="-120"/>
                  <a:ea typeface="微軟正黑體" pitchFamily="34" charset="-120"/>
                </a:rPr>
                <a:t>非结构化的</a:t>
              </a:r>
              <a:endParaRPr lang="en-US" altLang="zh-TW" sz="2000" dirty="0" smtClean="0">
                <a:latin typeface="微軟正黑體" pitchFamily="34" charset="-120"/>
                <a:ea typeface="微軟正黑體" pitchFamily="34" charset="-120"/>
              </a:endParaRPr>
            </a:p>
            <a:p>
              <a:pPr algn="ctr"/>
              <a:r>
                <a:rPr lang="en-US" altLang="zh-TW" sz="2000" dirty="0">
                  <a:latin typeface="微軟正黑體" pitchFamily="34" charset="-120"/>
                  <a:ea typeface="微軟正黑體" pitchFamily="34" charset="-120"/>
                </a:rPr>
                <a:t>Log / Web page / Email / PDF / Image / </a:t>
              </a:r>
              <a:r>
                <a:rPr lang="en-US" altLang="zh-TW" sz="2000" dirty="0" err="1" smtClean="0">
                  <a:latin typeface="微軟正黑體" pitchFamily="34" charset="-120"/>
                  <a:ea typeface="微軟正黑體" pitchFamily="34" charset="-120"/>
                </a:rPr>
                <a:t>Vedio</a:t>
              </a:r>
              <a:r>
                <a:rPr lang="en-US" altLang="zh-TW" sz="2000" dirty="0" smtClean="0">
                  <a:latin typeface="微軟正黑體" pitchFamily="34" charset="-120"/>
                  <a:ea typeface="微軟正黑體" pitchFamily="34" charset="-120"/>
                </a:rPr>
                <a:t> / Full-text </a:t>
              </a:r>
              <a:r>
                <a:rPr lang="en-US" altLang="zh-TW" sz="2000" dirty="0">
                  <a:latin typeface="微軟正黑體" pitchFamily="34" charset="-120"/>
                  <a:ea typeface="微軟正黑體" pitchFamily="34" charset="-120"/>
                </a:rPr>
                <a:t>/ MS-Office file</a:t>
              </a:r>
              <a:r>
                <a:rPr lang="zh-TW" altLang="en-US" sz="2000" dirty="0" smtClean="0">
                  <a:latin typeface="微軟正黑體" pitchFamily="34" charset="-120"/>
                  <a:ea typeface="微軟正黑體" pitchFamily="34" charset="-120"/>
                </a:rPr>
                <a:t> </a:t>
              </a:r>
              <a:endParaRPr lang="en-US" altLang="zh-TW" sz="2000" dirty="0" smtClean="0">
                <a:latin typeface="微軟正黑體" pitchFamily="34" charset="-120"/>
                <a:ea typeface="微軟正黑體" pitchFamily="34" charset="-120"/>
              </a:endParaRPr>
            </a:p>
          </p:txBody>
        </p:sp>
      </p:grpSp>
      <p:sp>
        <p:nvSpPr>
          <p:cNvPr id="2" name="投影片編號版面配置區 1"/>
          <p:cNvSpPr>
            <a:spLocks noGrp="1"/>
          </p:cNvSpPr>
          <p:nvPr>
            <p:ph type="sldNum" sz="quarter" idx="4294967295"/>
          </p:nvPr>
        </p:nvSpPr>
        <p:spPr>
          <a:xfrm>
            <a:off x="457200" y="6356350"/>
            <a:ext cx="2133600" cy="365125"/>
          </a:xfrm>
          <a:prstGeom prst="rect">
            <a:avLst/>
          </a:prstGeom>
        </p:spPr>
        <p:txBody>
          <a:bodyPr/>
          <a:lstStyle/>
          <a:p>
            <a:pPr>
              <a:defRPr/>
            </a:pPr>
            <a:fld id="{6FE597CF-52FE-4598-B255-E4A5E1C28B8A}" type="slidenum">
              <a:rPr lang="zh-TW" altLang="en-US" smtClean="0"/>
              <a:pPr>
                <a:defRPr/>
              </a:pPr>
              <a:t>9</a:t>
            </a:fld>
            <a:endParaRPr lang="en-US" altLang="zh-TW" dirty="0">
              <a:ea typeface="新細明體" pitchFamily="18" charset="-120"/>
            </a:endParaRPr>
          </a:p>
        </p:txBody>
      </p:sp>
      <p:sp>
        <p:nvSpPr>
          <p:cNvPr id="3" name="Text Box 2"/>
          <p:cNvSpPr txBox="1">
            <a:spLocks noChangeArrowheads="1"/>
          </p:cNvSpPr>
          <p:nvPr/>
        </p:nvSpPr>
        <p:spPr bwMode="auto">
          <a:xfrm>
            <a:off x="1043608" y="0"/>
            <a:ext cx="770567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1pPr>
            <a:lvl2pPr marL="742950" indent="-28575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2pPr>
            <a:lvl3pPr marL="11430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3pPr>
            <a:lvl4pPr marL="16002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4pPr>
            <a:lvl5pPr marL="2057400" indent="-2286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charset="0"/>
                <a:ea typeface="MS PGothic" pitchFamily="34" charset="-128"/>
              </a:defRPr>
            </a:lvl9pPr>
          </a:lstStyle>
          <a:p>
            <a:pPr eaLnBrk="0" hangingPunct="0">
              <a:tabLst/>
            </a:pPr>
            <a:r>
              <a:rPr lang="zh-CN" altLang="en-US" b="1" kern="0" dirty="0" smtClean="0">
                <a:solidFill>
                  <a:schemeClr val="tx1">
                    <a:lumMod val="65000"/>
                    <a:lumOff val="35000"/>
                  </a:schemeClr>
                </a:solidFill>
                <a:latin typeface="黑体" pitchFamily="49" charset="-122"/>
                <a:ea typeface="黑体" pitchFamily="49" charset="-122"/>
                <a:cs typeface="+mj-cs"/>
              </a:rPr>
              <a:t>需要</a:t>
            </a:r>
            <a:r>
              <a:rPr lang="zh-TW" altLang="en-US" b="1" kern="0" dirty="0" smtClean="0">
                <a:solidFill>
                  <a:schemeClr val="tx1">
                    <a:lumMod val="65000"/>
                    <a:lumOff val="35000"/>
                  </a:schemeClr>
                </a:solidFill>
                <a:latin typeface="黑体" pitchFamily="49" charset="-122"/>
                <a:ea typeface="黑体" pitchFamily="49" charset="-122"/>
                <a:cs typeface="+mj-cs"/>
              </a:rPr>
              <a:t>不同的数据管理策略</a:t>
            </a:r>
            <a:endParaRPr lang="zh-CN" altLang="zh-TW" b="1" kern="0" dirty="0">
              <a:solidFill>
                <a:schemeClr val="tx1">
                  <a:lumMod val="65000"/>
                  <a:lumOff val="35000"/>
                </a:schemeClr>
              </a:solidFill>
              <a:latin typeface="黑体" pitchFamily="49" charset="-122"/>
              <a:ea typeface="黑体" pitchFamily="49" charset="-122"/>
              <a:cs typeface="+mj-cs"/>
            </a:endParaRPr>
          </a:p>
        </p:txBody>
      </p:sp>
      <p:grpSp>
        <p:nvGrpSpPr>
          <p:cNvPr id="7" name="群組 8"/>
          <p:cNvGrpSpPr/>
          <p:nvPr/>
        </p:nvGrpSpPr>
        <p:grpSpPr>
          <a:xfrm>
            <a:off x="323529" y="926918"/>
            <a:ext cx="3831773" cy="3087192"/>
            <a:chOff x="674914" y="1158238"/>
            <a:chExt cx="3831773" cy="3087192"/>
          </a:xfrm>
        </p:grpSpPr>
        <p:sp>
          <p:nvSpPr>
            <p:cNvPr id="6" name="矩形 5"/>
            <p:cNvSpPr/>
            <p:nvPr/>
          </p:nvSpPr>
          <p:spPr bwMode="auto">
            <a:xfrm>
              <a:off x="674914" y="1158238"/>
              <a:ext cx="3831773" cy="308719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dirty="0" smtClean="0">
                <a:ln>
                  <a:noFill/>
                </a:ln>
                <a:solidFill>
                  <a:schemeClr val="tx1"/>
                </a:solidFill>
                <a:effectLst/>
                <a:latin typeface="Arial" charset="0"/>
                <a:ea typeface="MS PGothic" pitchFamily="34" charset="-128"/>
              </a:endParaRPr>
            </a:p>
          </p:txBody>
        </p:sp>
        <p:cxnSp>
          <p:nvCxnSpPr>
            <p:cNvPr id="8" name="直線單箭頭接點 7"/>
            <p:cNvCxnSpPr/>
            <p:nvPr/>
          </p:nvCxnSpPr>
          <p:spPr bwMode="auto">
            <a:xfrm>
              <a:off x="3303200" y="3174275"/>
              <a:ext cx="1203487" cy="1071155"/>
            </a:xfrm>
            <a:prstGeom prst="straightConnector1">
              <a:avLst/>
            </a:prstGeom>
            <a:solidFill>
              <a:schemeClr val="accent1"/>
            </a:solidFill>
            <a:ln w="28575" cap="flat" cmpd="sng" algn="ctr">
              <a:solidFill>
                <a:srgbClr val="FF0066">
                  <a:alpha val="87451"/>
                </a:srgbClr>
              </a:solidFill>
              <a:prstDash val="solid"/>
              <a:round/>
              <a:headEnd type="none" w="med" len="med"/>
              <a:tailEnd type="arrow"/>
            </a:ln>
            <a:effectLst/>
          </p:spPr>
        </p:cxnSp>
      </p:grpSp>
      <p:sp>
        <p:nvSpPr>
          <p:cNvPr id="14" name="文字方塊 13"/>
          <p:cNvSpPr txBox="1"/>
          <p:nvPr/>
        </p:nvSpPr>
        <p:spPr>
          <a:xfrm>
            <a:off x="4181060" y="908720"/>
            <a:ext cx="2769692" cy="3477875"/>
          </a:xfrm>
          <a:prstGeom prst="rect">
            <a:avLst/>
          </a:prstGeom>
          <a:noFill/>
        </p:spPr>
        <p:txBody>
          <a:bodyPr wrap="square" rtlCol="0">
            <a:spAutoFit/>
          </a:bodyPr>
          <a:lstStyle/>
          <a:p>
            <a:pPr>
              <a:spcAft>
                <a:spcPts val="600"/>
              </a:spcAft>
            </a:pPr>
            <a:r>
              <a:rPr lang="zh-TW" altLang="en-US" sz="2000" dirty="0" smtClean="0">
                <a:solidFill>
                  <a:srgbClr val="FF0000"/>
                </a:solidFill>
                <a:latin typeface="微軟正黑體" pitchFamily="34" charset="-120"/>
                <a:ea typeface="微軟正黑體" pitchFamily="34" charset="-120"/>
              </a:rPr>
              <a:t>当我们想要扩充时，</a:t>
            </a:r>
            <a:endParaRPr lang="en-US" altLang="zh-TW" sz="2000" dirty="0" smtClean="0">
              <a:solidFill>
                <a:srgbClr val="FF0000"/>
              </a:solidFill>
              <a:latin typeface="微軟正黑體" pitchFamily="34" charset="-120"/>
              <a:ea typeface="微軟正黑體" pitchFamily="34" charset="-120"/>
            </a:endParaRPr>
          </a:p>
          <a:p>
            <a:pPr>
              <a:spcAft>
                <a:spcPts val="600"/>
              </a:spcAft>
            </a:pPr>
            <a:r>
              <a:rPr lang="zh-TW" altLang="en-US" sz="2000" dirty="0" smtClean="0">
                <a:solidFill>
                  <a:srgbClr val="FF0000"/>
                </a:solidFill>
                <a:latin typeface="微軟正黑體" pitchFamily="34" charset="-120"/>
                <a:ea typeface="微軟正黑體" pitchFamily="34" charset="-120"/>
              </a:rPr>
              <a:t>才发觉：</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架构只能 </a:t>
            </a:r>
            <a:r>
              <a:rPr lang="en-US" altLang="zh-TW" sz="2000" dirty="0" smtClean="0">
                <a:solidFill>
                  <a:srgbClr val="FF0000"/>
                </a:solidFill>
                <a:latin typeface="微軟正黑體" pitchFamily="34" charset="-120"/>
                <a:ea typeface="微軟正黑體" pitchFamily="34" charset="-120"/>
              </a:rPr>
              <a:t>scale-up(</a:t>
            </a:r>
            <a:r>
              <a:rPr lang="zh-CN" altLang="en-US" sz="2000" dirty="0" smtClean="0">
                <a:solidFill>
                  <a:srgbClr val="FF0000"/>
                </a:solidFill>
                <a:latin typeface="微軟正黑體" pitchFamily="34" charset="-120"/>
                <a:ea typeface="微軟正黑體" pitchFamily="34" charset="-120"/>
              </a:rPr>
              <a:t>纵向扩展</a:t>
            </a:r>
            <a:r>
              <a:rPr lang="en-US" altLang="zh-TW" sz="2000" dirty="0" smtClean="0">
                <a:solidFill>
                  <a:srgbClr val="FF0000"/>
                </a:solidFill>
                <a:latin typeface="微軟正黑體" pitchFamily="34" charset="-120"/>
                <a:ea typeface="微軟正黑體" pitchFamily="34" charset="-120"/>
              </a:rPr>
              <a:t>)</a:t>
            </a:r>
            <a:r>
              <a:rPr lang="zh-TW" altLang="en-US" sz="2000" dirty="0" smtClean="0">
                <a:solidFill>
                  <a:srgbClr val="FF0000"/>
                </a:solidFill>
                <a:latin typeface="微軟正黑體" pitchFamily="34" charset="-120"/>
                <a:ea typeface="微軟正黑體" pitchFamily="34" charset="-120"/>
              </a:rPr>
              <a:t>，</a:t>
            </a:r>
            <a:r>
              <a:rPr lang="en-US" altLang="zh-TW" sz="2000" dirty="0" smtClean="0">
                <a:solidFill>
                  <a:srgbClr val="FF0000"/>
                </a:solidFill>
                <a:latin typeface="微軟正黑體" pitchFamily="34" charset="-120"/>
                <a:ea typeface="微軟正黑體" pitchFamily="34" charset="-120"/>
              </a:rPr>
              <a:t>scale-out(</a:t>
            </a:r>
            <a:r>
              <a:rPr lang="zh-CN" altLang="en-US" sz="2000" dirty="0" smtClean="0">
                <a:solidFill>
                  <a:srgbClr val="FF0000"/>
                </a:solidFill>
                <a:latin typeface="微軟正黑體" pitchFamily="34" charset="-120"/>
                <a:ea typeface="微軟正黑體" pitchFamily="34" charset="-120"/>
              </a:rPr>
              <a:t>横向扩展</a:t>
            </a:r>
            <a:r>
              <a:rPr lang="en-US" altLang="zh-TW" sz="2000" dirty="0" smtClean="0">
                <a:solidFill>
                  <a:srgbClr val="FF0000"/>
                </a:solidFill>
                <a:latin typeface="微軟正黑體" pitchFamily="34" charset="-120"/>
                <a:ea typeface="微軟正黑體" pitchFamily="34" charset="-120"/>
              </a:rPr>
              <a:t>) </a:t>
            </a:r>
            <a:r>
              <a:rPr lang="zh-TW" altLang="en-US" sz="2000" dirty="0" smtClean="0">
                <a:solidFill>
                  <a:srgbClr val="FF0000"/>
                </a:solidFill>
                <a:latin typeface="微軟正黑體" pitchFamily="34" charset="-120"/>
                <a:ea typeface="微軟正黑體" pitchFamily="34" charset="-120"/>
              </a:rPr>
              <a:t>不易</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处理时间过长，</a:t>
            </a:r>
            <a:r>
              <a:rPr lang="en-US" altLang="zh-TW" sz="2000" dirty="0" smtClean="0">
                <a:solidFill>
                  <a:srgbClr val="FF0000"/>
                </a:solidFill>
                <a:latin typeface="微軟正黑體" pitchFamily="34" charset="-120"/>
                <a:ea typeface="微軟正黑體" pitchFamily="34" charset="-120"/>
              </a:rPr>
              <a:t>time-to-value </a:t>
            </a:r>
            <a:r>
              <a:rPr lang="zh-TW" altLang="en-US" sz="2000" dirty="0" smtClean="0">
                <a:solidFill>
                  <a:srgbClr val="FF0000"/>
                </a:solidFill>
                <a:latin typeface="微軟正黑體" pitchFamily="34" charset="-120"/>
                <a:ea typeface="微軟正黑體" pitchFamily="34" charset="-120"/>
              </a:rPr>
              <a:t>受限</a:t>
            </a:r>
            <a:endParaRPr lang="en-US" altLang="zh-TW" sz="2000" dirty="0" smtClean="0">
              <a:solidFill>
                <a:srgbClr val="FF0000"/>
              </a:solidFill>
              <a:latin typeface="微軟正黑體" pitchFamily="34" charset="-120"/>
              <a:ea typeface="微軟正黑體" pitchFamily="34" charset="-120"/>
            </a:endParaRPr>
          </a:p>
          <a:p>
            <a:pPr marL="285750" indent="-285750">
              <a:spcAft>
                <a:spcPts val="600"/>
              </a:spcAft>
              <a:buFont typeface="Arial" pitchFamily="34" charset="0"/>
              <a:buChar char="•"/>
            </a:pPr>
            <a:r>
              <a:rPr lang="zh-TW" altLang="en-US" sz="2000" dirty="0" smtClean="0">
                <a:solidFill>
                  <a:srgbClr val="FF0000"/>
                </a:solidFill>
                <a:latin typeface="微軟正黑體" pitchFamily="34" charset="-120"/>
                <a:ea typeface="微軟正黑體" pitchFamily="34" charset="-120"/>
              </a:rPr>
              <a:t>成本过高，</a:t>
            </a:r>
            <a:r>
              <a:rPr lang="en-US" altLang="zh-TW" sz="2000" dirty="0" smtClean="0">
                <a:solidFill>
                  <a:srgbClr val="FF0000"/>
                </a:solidFill>
                <a:latin typeface="微軟正黑體" pitchFamily="34" charset="-120"/>
                <a:ea typeface="微軟正黑體" pitchFamily="34" charset="-120"/>
              </a:rPr>
              <a:t>cost-efficiency </a:t>
            </a:r>
            <a:r>
              <a:rPr lang="zh-TW" altLang="en-US" sz="2000" dirty="0" smtClean="0">
                <a:solidFill>
                  <a:srgbClr val="FF0000"/>
                </a:solidFill>
                <a:latin typeface="微軟正黑體" pitchFamily="34" charset="-120"/>
                <a:ea typeface="微軟正黑體" pitchFamily="34" charset="-120"/>
              </a:rPr>
              <a:t>受</a:t>
            </a:r>
            <a:r>
              <a:rPr lang="zh-TW" altLang="en-US" sz="2000" dirty="0">
                <a:solidFill>
                  <a:srgbClr val="FF0000"/>
                </a:solidFill>
                <a:latin typeface="微軟正黑體" pitchFamily="34" charset="-120"/>
                <a:ea typeface="微軟正黑體" pitchFamily="34" charset="-120"/>
              </a:rPr>
              <a:t>限</a:t>
            </a:r>
          </a:p>
        </p:txBody>
      </p:sp>
      <p:sp>
        <p:nvSpPr>
          <p:cNvPr id="5" name="矩形 4"/>
          <p:cNvSpPr/>
          <p:nvPr/>
        </p:nvSpPr>
        <p:spPr bwMode="auto">
          <a:xfrm>
            <a:off x="327884" y="931274"/>
            <a:ext cx="2623931" cy="2011681"/>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endParaRPr>
          </a:p>
          <a:p>
            <a:pPr marL="0" marR="0" indent="0" algn="ctr" defTabSz="914400" rtl="0" eaLnBrk="0" fontAlgn="base" latinLnBrk="0" hangingPunct="0">
              <a:lnSpc>
                <a:spcPct val="100000"/>
              </a:lnSpc>
              <a:spcBef>
                <a:spcPct val="0"/>
              </a:spcBef>
              <a:spcAft>
                <a:spcPts val="1200"/>
              </a:spcAft>
              <a:buClrTx/>
              <a:buSzTx/>
              <a:buFontTx/>
              <a:buNone/>
              <a:tabLst/>
            </a:pPr>
            <a:r>
              <a:rPr kumimoji="0" lang="en-US" altLang="zh-TW" sz="2000" b="0" i="0" u="none" strike="noStrike" cap="none" normalizeH="0" baseline="0" dirty="0" smtClean="0">
                <a:ln>
                  <a:noFill/>
                </a:ln>
                <a:solidFill>
                  <a:schemeClr val="bg1"/>
                </a:solidFill>
                <a:effectLst/>
                <a:latin typeface="微軟正黑體" pitchFamily="34" charset="-120"/>
                <a:ea typeface="微軟正黑體" pitchFamily="34" charset="-120"/>
              </a:rPr>
              <a:t>15% </a:t>
            </a:r>
          </a:p>
          <a:p>
            <a:pPr marL="0" marR="0" indent="0" algn="ctr" defTabSz="914400" rtl="0" eaLnBrk="0" fontAlgn="base" latinLnBrk="0" hangingPunct="0">
              <a:lnSpc>
                <a:spcPct val="100000"/>
              </a:lnSpc>
              <a:spcBef>
                <a:spcPct val="0"/>
              </a:spcBef>
              <a:spcAft>
                <a:spcPts val="1200"/>
              </a:spcAft>
              <a:buClrTx/>
              <a:buSzTx/>
              <a:buFontTx/>
              <a:buNone/>
              <a:tabLst/>
            </a:pPr>
            <a:r>
              <a:rPr lang="zh-TW" altLang="en-US" sz="2000" dirty="0" smtClean="0">
                <a:solidFill>
                  <a:schemeClr val="bg1"/>
                </a:solidFill>
                <a:latin typeface="微軟正黑體" pitchFamily="34" charset="-120"/>
                <a:ea typeface="微軟正黑體" pitchFamily="34" charset="-120"/>
              </a:rPr>
              <a:t>结构化的 </a:t>
            </a:r>
            <a:r>
              <a:rPr lang="en-US" altLang="zh-TW" sz="2000" dirty="0" smtClean="0">
                <a:solidFill>
                  <a:schemeClr val="bg1"/>
                </a:solidFill>
                <a:latin typeface="微軟正黑體" pitchFamily="34" charset="-120"/>
                <a:ea typeface="微軟正黑體" pitchFamily="34" charset="-120"/>
              </a:rPr>
              <a:t>DB/DW</a:t>
            </a:r>
            <a:endParaRPr kumimoji="0" lang="zh-TW" altLang="en-US" sz="2000" b="0" i="0" u="none" strike="noStrike" cap="none" normalizeH="0" baseline="0" dirty="0" smtClean="0">
              <a:ln>
                <a:noFill/>
              </a:ln>
              <a:solidFill>
                <a:schemeClr val="bg1"/>
              </a:solidFill>
              <a:effectLst/>
              <a:latin typeface="微軟正黑體" pitchFamily="34" charset="-120"/>
              <a:ea typeface="微軟正黑體" pitchFamily="34" charset="-120"/>
            </a:endParaRPr>
          </a:p>
        </p:txBody>
      </p:sp>
      <p:sp>
        <p:nvSpPr>
          <p:cNvPr id="13" name="矩形 12"/>
          <p:cNvSpPr/>
          <p:nvPr/>
        </p:nvSpPr>
        <p:spPr bwMode="auto">
          <a:xfrm>
            <a:off x="327884" y="926917"/>
            <a:ext cx="6622868" cy="508144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altLang="zh-TW" sz="4800" dirty="0" smtClean="0">
              <a:latin typeface="+mn-ea"/>
              <a:ea typeface="+mn-ea"/>
            </a:endParaRPr>
          </a:p>
        </p:txBody>
      </p:sp>
      <p:sp>
        <p:nvSpPr>
          <p:cNvPr id="17" name="文字方塊 16"/>
          <p:cNvSpPr txBox="1"/>
          <p:nvPr/>
        </p:nvSpPr>
        <p:spPr>
          <a:xfrm>
            <a:off x="1048997" y="2376899"/>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遗憾</a:t>
            </a:r>
            <a:endParaRPr lang="zh-TW" altLang="en-US" dirty="0">
              <a:latin typeface="+mn-ea"/>
              <a:ea typeface="+mn-ea"/>
            </a:endParaRPr>
          </a:p>
        </p:txBody>
      </p:sp>
      <p:sp>
        <p:nvSpPr>
          <p:cNvPr id="18" name="文字方塊 17"/>
          <p:cNvSpPr txBox="1"/>
          <p:nvPr/>
        </p:nvSpPr>
        <p:spPr>
          <a:xfrm>
            <a:off x="5594784" y="5063986"/>
            <a:ext cx="1188720" cy="461665"/>
          </a:xfrm>
          <a:prstGeom prst="rect">
            <a:avLst/>
          </a:prstGeom>
          <a:solidFill>
            <a:srgbClr val="FFCCCC"/>
          </a:solidFill>
        </p:spPr>
        <p:txBody>
          <a:bodyPr wrap="square" rtlCol="0">
            <a:spAutoFit/>
          </a:bodyPr>
          <a:lstStyle/>
          <a:p>
            <a:pPr algn="ctr"/>
            <a:r>
              <a:rPr lang="zh-TW" altLang="en-US" dirty="0" smtClean="0">
                <a:latin typeface="+mn-ea"/>
                <a:ea typeface="+mn-ea"/>
              </a:rPr>
              <a:t>残缺</a:t>
            </a:r>
            <a:endParaRPr lang="zh-TW" altLang="en-US" dirty="0">
              <a:latin typeface="+mn-ea"/>
              <a:ea typeface="+mn-ea"/>
            </a:endParaRPr>
          </a:p>
        </p:txBody>
      </p:sp>
      <p:pic>
        <p:nvPicPr>
          <p:cNvPr id="105474" name="Picture 2" descr="“scale-up scale-out”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3910461"/>
            <a:ext cx="1944216" cy="2084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35422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032647" y="188640"/>
            <a:ext cx="8145506" cy="527032"/>
          </a:xfrm>
          <a:prstGeom prst="rect">
            <a:avLst/>
          </a:prstGeom>
        </p:spPr>
        <p:txBody>
          <a:bodyPr/>
          <a:lstStyle>
            <a:lvl1pPr algn="l" rtl="0" eaLnBrk="0" fontAlgn="base" hangingPunct="0">
              <a:spcBef>
                <a:spcPct val="0"/>
              </a:spcBef>
              <a:spcAft>
                <a:spcPct val="0"/>
              </a:spcAft>
              <a:defRPr sz="2400" b="1">
                <a:solidFill>
                  <a:schemeClr val="tx1">
                    <a:lumMod val="65000"/>
                    <a:lumOff val="35000"/>
                  </a:schemeClr>
                </a:solidFill>
                <a:latin typeface="微软雅黑" pitchFamily="34" charset="-122"/>
                <a:ea typeface="微软雅黑" pitchFamily="34" charset="-122"/>
                <a:cs typeface="+mj-cs"/>
              </a:defRPr>
            </a:lvl1pPr>
            <a:lvl2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2pPr>
            <a:lvl3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3pPr>
            <a:lvl4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4pPr>
            <a:lvl5pPr algn="l" rtl="0" eaLnBrk="0" fontAlgn="base" hangingPunct="0">
              <a:spcBef>
                <a:spcPct val="0"/>
              </a:spcBef>
              <a:spcAft>
                <a:spcPct val="0"/>
              </a:spcAft>
              <a:defRPr sz="3600" b="1">
                <a:solidFill>
                  <a:schemeClr val="tx2"/>
                </a:solidFill>
                <a:latin typeface="微软雅黑" pitchFamily="34" charset="-122"/>
                <a:ea typeface="微软雅黑" pitchFamily="34"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r>
              <a:rPr lang="zh-CN" altLang="en-US" b="0" kern="0" dirty="0" smtClean="0">
                <a:latin typeface="+mj-ea"/>
                <a:ea typeface="+mj-ea"/>
              </a:rPr>
              <a:t>互联网环境技术配置架构</a:t>
            </a:r>
            <a:endParaRPr lang="zh-CN" altLang="en-US" b="0" kern="0" dirty="0">
              <a:latin typeface="+mj-ea"/>
              <a:ea typeface="+mj-ea"/>
            </a:endParaRPr>
          </a:p>
        </p:txBody>
      </p:sp>
      <p:sp>
        <p:nvSpPr>
          <p:cNvPr id="3" name="Rectangle 2"/>
          <p:cNvSpPr>
            <a:spLocks noChangeArrowheads="1"/>
          </p:cNvSpPr>
          <p:nvPr/>
        </p:nvSpPr>
        <p:spPr bwMode="auto">
          <a:xfrm>
            <a:off x="206240" y="1082039"/>
            <a:ext cx="919709" cy="291944"/>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小型网站</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135857" y="1277507"/>
            <a:ext cx="2835000" cy="1928533"/>
            <a:chOff x="0" y="4517706"/>
            <a:chExt cx="4804475" cy="2277144"/>
          </a:xfrm>
        </p:grpSpPr>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349" y="4594904"/>
              <a:ext cx="4460740" cy="21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0" y="4517706"/>
              <a:ext cx="4804475" cy="2277144"/>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Rectangle 2"/>
          <p:cNvSpPr>
            <a:spLocks noChangeArrowheads="1"/>
          </p:cNvSpPr>
          <p:nvPr/>
        </p:nvSpPr>
        <p:spPr bwMode="auto">
          <a:xfrm>
            <a:off x="3393059" y="1082040"/>
            <a:ext cx="919709" cy="293995"/>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中型网站</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8"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584" y="1457586"/>
            <a:ext cx="1234572" cy="791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2"/>
          <p:cNvPicPr>
            <a:picLocks noChangeArrowheads="1"/>
          </p:cNvPicPr>
          <p:nvPr/>
        </p:nvPicPr>
        <p:blipFill rotWithShape="1">
          <a:blip r:embed="rId4">
            <a:extLst>
              <a:ext uri="{28A0092B-C50C-407E-A947-70E740481C1C}">
                <a14:useLocalDpi xmlns:a14="http://schemas.microsoft.com/office/drawing/2010/main" val="0"/>
              </a:ext>
            </a:extLst>
          </a:blip>
          <a:srcRect t="1" b="7979"/>
          <a:stretch/>
        </p:blipFill>
        <p:spPr bwMode="auto">
          <a:xfrm>
            <a:off x="7778892" y="2319147"/>
            <a:ext cx="1234572" cy="791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897" y="2319147"/>
            <a:ext cx="1234572" cy="791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圆角矩形 10"/>
          <p:cNvSpPr/>
          <p:nvPr/>
        </p:nvSpPr>
        <p:spPr>
          <a:xfrm>
            <a:off x="6259289" y="1257529"/>
            <a:ext cx="2835000" cy="1948511"/>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2"/>
          <p:cNvSpPr>
            <a:spLocks noChangeArrowheads="1"/>
          </p:cNvSpPr>
          <p:nvPr/>
        </p:nvSpPr>
        <p:spPr bwMode="auto">
          <a:xfrm>
            <a:off x="6759584" y="1082040"/>
            <a:ext cx="1578601" cy="282479"/>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OEM</a:t>
            </a:r>
            <a:r>
              <a:rPr lang="zh-CN" altLang="en-US" sz="1400" b="1" dirty="0">
                <a:solidFill>
                  <a:schemeClr val="bg1"/>
                </a:solidFill>
                <a:latin typeface="微软雅黑" panose="020B0503020204020204" pitchFamily="34" charset="-122"/>
                <a:ea typeface="微软雅黑" panose="020B0503020204020204" pitchFamily="34" charset="-122"/>
              </a:rPr>
              <a:t>定制化资源</a:t>
            </a:r>
          </a:p>
        </p:txBody>
      </p:sp>
      <p:grpSp>
        <p:nvGrpSpPr>
          <p:cNvPr id="13" name="组合 12"/>
          <p:cNvGrpSpPr/>
          <p:nvPr/>
        </p:nvGrpSpPr>
        <p:grpSpPr>
          <a:xfrm>
            <a:off x="2881081" y="3624471"/>
            <a:ext cx="3521855" cy="3193197"/>
            <a:chOff x="2396277" y="2185262"/>
            <a:chExt cx="5709337" cy="3945538"/>
          </a:xfrm>
        </p:grpSpPr>
        <p:pic>
          <p:nvPicPr>
            <p:cNvPr id="1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96261" y="2388304"/>
              <a:ext cx="5359046" cy="3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圆角矩形 14"/>
            <p:cNvSpPr/>
            <p:nvPr/>
          </p:nvSpPr>
          <p:spPr>
            <a:xfrm>
              <a:off x="2396277" y="2185262"/>
              <a:ext cx="5709337" cy="3945538"/>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Rectangle 2"/>
          <p:cNvSpPr>
            <a:spLocks noChangeArrowheads="1"/>
          </p:cNvSpPr>
          <p:nvPr/>
        </p:nvSpPr>
        <p:spPr bwMode="auto">
          <a:xfrm>
            <a:off x="3383875" y="3458988"/>
            <a:ext cx="928893" cy="280946"/>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大型网站</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17"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r="56239" b="11701"/>
          <a:stretch/>
        </p:blipFill>
        <p:spPr bwMode="auto">
          <a:xfrm>
            <a:off x="6791317" y="3110604"/>
            <a:ext cx="2198093" cy="3856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圆角矩形 17"/>
          <p:cNvSpPr/>
          <p:nvPr/>
        </p:nvSpPr>
        <p:spPr>
          <a:xfrm>
            <a:off x="6595154" y="3612369"/>
            <a:ext cx="2516193" cy="3179491"/>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2"/>
          <p:cNvSpPr>
            <a:spLocks noChangeArrowheads="1"/>
          </p:cNvSpPr>
          <p:nvPr/>
        </p:nvSpPr>
        <p:spPr bwMode="auto">
          <a:xfrm>
            <a:off x="6781008" y="3482022"/>
            <a:ext cx="1368033" cy="306775"/>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高效容</a:t>
            </a:r>
            <a:r>
              <a:rPr lang="zh-CN" altLang="en-US" sz="1400" b="1" dirty="0">
                <a:solidFill>
                  <a:schemeClr val="bg1"/>
                </a:solidFill>
                <a:latin typeface="微软雅黑" panose="020B0503020204020204" pitchFamily="34" charset="-122"/>
                <a:ea typeface="微软雅黑" panose="020B0503020204020204" pitchFamily="34" charset="-122"/>
              </a:rPr>
              <a:t>灾备份</a:t>
            </a:r>
          </a:p>
        </p:txBody>
      </p:sp>
      <p:pic>
        <p:nvPicPr>
          <p:cNvPr id="20"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73" y="3732983"/>
            <a:ext cx="2557877" cy="1473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
          <p:cNvSpPr>
            <a:spLocks noChangeArrowheads="1"/>
          </p:cNvSpPr>
          <p:nvPr/>
        </p:nvSpPr>
        <p:spPr bwMode="auto">
          <a:xfrm>
            <a:off x="206240" y="3418687"/>
            <a:ext cx="995872" cy="278118"/>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视频场景</a:t>
            </a:r>
          </a:p>
        </p:txBody>
      </p:sp>
      <p:sp>
        <p:nvSpPr>
          <p:cNvPr id="22" name="圆角矩形 21"/>
          <p:cNvSpPr/>
          <p:nvPr/>
        </p:nvSpPr>
        <p:spPr>
          <a:xfrm>
            <a:off x="23398" y="5610476"/>
            <a:ext cx="2605503" cy="1207191"/>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ctangle 2"/>
          <p:cNvSpPr>
            <a:spLocks noChangeArrowheads="1"/>
          </p:cNvSpPr>
          <p:nvPr/>
        </p:nvSpPr>
        <p:spPr bwMode="auto">
          <a:xfrm>
            <a:off x="206239" y="5392652"/>
            <a:ext cx="976586" cy="278118"/>
          </a:xfrm>
          <a:prstGeom prst="rect">
            <a:avLst/>
          </a:prstGeom>
          <a:solidFill>
            <a:srgbClr val="EE5439"/>
          </a:solidFill>
          <a:ln w="9525">
            <a:solidFill>
              <a:schemeClr val="bg1"/>
            </a:solidFill>
            <a:miter lim="800000"/>
            <a:headEnd/>
            <a:tailEnd/>
          </a:ln>
          <a:effectLst>
            <a:outerShdw blurRad="76200" dist="101600" dir="2700000" algn="tl" rotWithShape="0">
              <a:srgbClr val="C0C0C0"/>
            </a:outerShdw>
          </a:effectLst>
        </p:spPr>
        <p:txBody>
          <a:bodyPr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行业电商</a:t>
            </a:r>
          </a:p>
        </p:txBody>
      </p:sp>
      <p:grpSp>
        <p:nvGrpSpPr>
          <p:cNvPr id="24" name="组合 23"/>
          <p:cNvGrpSpPr/>
          <p:nvPr/>
        </p:nvGrpSpPr>
        <p:grpSpPr>
          <a:xfrm>
            <a:off x="42080" y="5705182"/>
            <a:ext cx="2540119" cy="399676"/>
            <a:chOff x="94698" y="5638123"/>
            <a:chExt cx="3453711" cy="420919"/>
          </a:xfrm>
        </p:grpSpPr>
        <p:sp>
          <p:nvSpPr>
            <p:cNvPr id="25" name="矩形 805"/>
            <p:cNvSpPr>
              <a:spLocks noChangeArrowheads="1"/>
            </p:cNvSpPr>
            <p:nvPr/>
          </p:nvSpPr>
          <p:spPr bwMode="auto">
            <a:xfrm>
              <a:off x="94698" y="5638123"/>
              <a:ext cx="1081987"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b="1" dirty="0">
                  <a:solidFill>
                    <a:schemeClr val="lt1"/>
                  </a:solidFill>
                  <a:latin typeface="微软雅黑"/>
                  <a:ea typeface="微软雅黑"/>
                  <a:cs typeface="微软雅黑"/>
                </a:rPr>
                <a:t>跨境电商</a:t>
              </a:r>
            </a:p>
          </p:txBody>
        </p:sp>
        <p:sp>
          <p:nvSpPr>
            <p:cNvPr id="26" name="矩形 805"/>
            <p:cNvSpPr>
              <a:spLocks noChangeArrowheads="1"/>
            </p:cNvSpPr>
            <p:nvPr/>
          </p:nvSpPr>
          <p:spPr bwMode="auto">
            <a:xfrm>
              <a:off x="1280559" y="5638125"/>
              <a:ext cx="1081988"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b="1" dirty="0">
                  <a:solidFill>
                    <a:schemeClr val="lt1"/>
                  </a:solidFill>
                  <a:latin typeface="微软雅黑"/>
                  <a:ea typeface="微软雅黑"/>
                  <a:cs typeface="微软雅黑"/>
                </a:rPr>
                <a:t>教育电商</a:t>
              </a:r>
            </a:p>
          </p:txBody>
        </p:sp>
        <p:sp>
          <p:nvSpPr>
            <p:cNvPr id="27" name="矩形 805"/>
            <p:cNvSpPr>
              <a:spLocks noChangeArrowheads="1"/>
            </p:cNvSpPr>
            <p:nvPr/>
          </p:nvSpPr>
          <p:spPr bwMode="auto">
            <a:xfrm>
              <a:off x="2466421" y="5638125"/>
              <a:ext cx="1081988"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b="1" dirty="0">
                  <a:solidFill>
                    <a:schemeClr val="lt1"/>
                  </a:solidFill>
                  <a:latin typeface="微软雅黑"/>
                  <a:ea typeface="微软雅黑"/>
                  <a:cs typeface="微软雅黑"/>
                </a:rPr>
                <a:t>企业服务</a:t>
              </a:r>
            </a:p>
          </p:txBody>
        </p:sp>
      </p:grpSp>
      <p:grpSp>
        <p:nvGrpSpPr>
          <p:cNvPr id="28" name="组合 27"/>
          <p:cNvGrpSpPr/>
          <p:nvPr/>
        </p:nvGrpSpPr>
        <p:grpSpPr>
          <a:xfrm>
            <a:off x="42080" y="6249565"/>
            <a:ext cx="2540119" cy="399674"/>
            <a:chOff x="94698" y="6211442"/>
            <a:chExt cx="3453711" cy="420917"/>
          </a:xfrm>
        </p:grpSpPr>
        <p:sp>
          <p:nvSpPr>
            <p:cNvPr id="29" name="矩形 805"/>
            <p:cNvSpPr>
              <a:spLocks noChangeArrowheads="1"/>
            </p:cNvSpPr>
            <p:nvPr/>
          </p:nvSpPr>
          <p:spPr bwMode="auto">
            <a:xfrm>
              <a:off x="94698" y="6211442"/>
              <a:ext cx="1081988"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b="1" dirty="0">
                  <a:solidFill>
                    <a:schemeClr val="lt1"/>
                  </a:solidFill>
                  <a:latin typeface="微软雅黑"/>
                  <a:ea typeface="微软雅黑"/>
                  <a:cs typeface="微软雅黑"/>
                </a:rPr>
                <a:t>医药电商</a:t>
              </a:r>
            </a:p>
          </p:txBody>
        </p:sp>
        <p:sp>
          <p:nvSpPr>
            <p:cNvPr id="30" name="矩形 805"/>
            <p:cNvSpPr>
              <a:spLocks noChangeArrowheads="1"/>
            </p:cNvSpPr>
            <p:nvPr/>
          </p:nvSpPr>
          <p:spPr bwMode="auto">
            <a:xfrm>
              <a:off x="1280559" y="6211442"/>
              <a:ext cx="1081988"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b="1" dirty="0">
                  <a:solidFill>
                    <a:schemeClr val="lt1"/>
                  </a:solidFill>
                  <a:latin typeface="微软雅黑"/>
                  <a:ea typeface="微软雅黑"/>
                  <a:cs typeface="微软雅黑"/>
                </a:rPr>
                <a:t>虚拟交易</a:t>
              </a:r>
            </a:p>
          </p:txBody>
        </p:sp>
        <p:sp>
          <p:nvSpPr>
            <p:cNvPr id="31" name="矩形 805"/>
            <p:cNvSpPr>
              <a:spLocks noChangeArrowheads="1"/>
            </p:cNvSpPr>
            <p:nvPr/>
          </p:nvSpPr>
          <p:spPr bwMode="auto">
            <a:xfrm>
              <a:off x="2466421" y="6211442"/>
              <a:ext cx="1081988" cy="420917"/>
            </a:xfrm>
            <a:prstGeom prst="rect">
              <a:avLst/>
            </a:prstGeom>
            <a:solidFill>
              <a:srgbClr val="3399FF">
                <a:alpha val="4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600" b="1" dirty="0">
                  <a:solidFill>
                    <a:schemeClr val="lt1"/>
                  </a:solidFill>
                  <a:latin typeface="微软雅黑"/>
                  <a:ea typeface="微软雅黑"/>
                  <a:cs typeface="微软雅黑"/>
                </a:rPr>
                <a:t>……</a:t>
              </a:r>
              <a:endParaRPr kumimoji="1" lang="zh-CN" altLang="en-US" sz="1600" b="1" dirty="0">
                <a:solidFill>
                  <a:schemeClr val="lt1"/>
                </a:solidFill>
                <a:latin typeface="微软雅黑"/>
                <a:ea typeface="微软雅黑"/>
                <a:cs typeface="微软雅黑"/>
              </a:endParaRPr>
            </a:p>
          </p:txBody>
        </p:sp>
      </p:grpSp>
      <p:sp>
        <p:nvSpPr>
          <p:cNvPr id="32" name="加号 31"/>
          <p:cNvSpPr/>
          <p:nvPr/>
        </p:nvSpPr>
        <p:spPr>
          <a:xfrm>
            <a:off x="2654812" y="4436541"/>
            <a:ext cx="208189" cy="245137"/>
          </a:xfrm>
          <a:prstGeom prst="mathPlus">
            <a:avLst/>
          </a:prstGeom>
          <a:solidFill>
            <a:srgbClr val="D81D2D"/>
          </a:solidFill>
          <a:ln w="9525">
            <a:solidFill>
              <a:schemeClr val="bg1"/>
            </a:solidFill>
            <a:miter lim="800000"/>
            <a:headEnd/>
            <a:tailEnd/>
          </a:ln>
          <a:effectLst>
            <a:outerShdw blurRad="76200" dist="101600" dir="2700000" algn="tl" rotWithShape="0">
              <a:srgbClr val="C0C0C0"/>
            </a:outerShdw>
          </a:effectLst>
        </p:spPr>
      </p:sp>
      <p:sp>
        <p:nvSpPr>
          <p:cNvPr id="33" name="加号 32"/>
          <p:cNvSpPr/>
          <p:nvPr/>
        </p:nvSpPr>
        <p:spPr>
          <a:xfrm>
            <a:off x="6381972" y="5098500"/>
            <a:ext cx="208189" cy="245137"/>
          </a:xfrm>
          <a:prstGeom prst="mathPlus">
            <a:avLst/>
          </a:prstGeom>
          <a:solidFill>
            <a:srgbClr val="D81D2D"/>
          </a:solidFill>
          <a:ln w="9525">
            <a:solidFill>
              <a:schemeClr val="bg1"/>
            </a:solidFill>
            <a:miter lim="800000"/>
            <a:headEnd/>
            <a:tailEnd/>
          </a:ln>
          <a:effectLst>
            <a:outerShdw blurRad="76200" dist="101600" dir="2700000" algn="tl" rotWithShape="0">
              <a:srgbClr val="C0C0C0"/>
            </a:outerShdw>
          </a:effectLst>
        </p:spPr>
      </p:sp>
      <p:sp>
        <p:nvSpPr>
          <p:cNvPr id="34" name="加号 33"/>
          <p:cNvSpPr/>
          <p:nvPr/>
        </p:nvSpPr>
        <p:spPr>
          <a:xfrm>
            <a:off x="2654812" y="6015385"/>
            <a:ext cx="208189" cy="245137"/>
          </a:xfrm>
          <a:prstGeom prst="mathPlus">
            <a:avLst/>
          </a:prstGeom>
          <a:solidFill>
            <a:srgbClr val="D81D2D"/>
          </a:solidFill>
          <a:ln w="9525">
            <a:solidFill>
              <a:schemeClr val="bg1"/>
            </a:solidFill>
            <a:miter lim="800000"/>
            <a:headEnd/>
            <a:tailEnd/>
          </a:ln>
          <a:effectLst>
            <a:outerShdw blurRad="76200" dist="101600" dir="2700000" algn="tl" rotWithShape="0">
              <a:srgbClr val="C0C0C0"/>
            </a:outerShdw>
          </a:effectLst>
        </p:spPr>
      </p:sp>
      <p:sp>
        <p:nvSpPr>
          <p:cNvPr id="35" name="Striped Right Arrow 91"/>
          <p:cNvSpPr/>
          <p:nvPr/>
        </p:nvSpPr>
        <p:spPr bwMode="auto">
          <a:xfrm>
            <a:off x="2908663" y="1951769"/>
            <a:ext cx="153533" cy="384543"/>
          </a:xfrm>
          <a:prstGeom prst="stripedRightArrow">
            <a:avLst/>
          </a:prstGeom>
          <a:solidFill>
            <a:srgbClr val="C00000"/>
          </a:solidFill>
          <a:ln w="9525" algn="ctr">
            <a:solidFill>
              <a:srgbClr val="C0C0C0"/>
            </a:solidFill>
            <a:miter lim="800000"/>
            <a:headEnd/>
            <a:tailEnd/>
          </a:ln>
        </p:spPr>
        <p:txBody>
          <a:bodyPr wrap="none" anchor="ctr"/>
          <a:lstStyle/>
          <a:p>
            <a:pPr eaLnBrk="0" hangingPunct="0">
              <a:defRPr/>
            </a:pPr>
            <a:endParaRPr lang="en-US" altLang="en-US" sz="1000" b="1" dirty="0">
              <a:solidFill>
                <a:srgbClr val="C00000"/>
              </a:solidFill>
              <a:latin typeface="微软雅黑" pitchFamily="34" charset="-122"/>
              <a:ea typeface="微软雅黑" pitchFamily="34" charset="-122"/>
            </a:endParaRPr>
          </a:p>
        </p:txBody>
      </p:sp>
      <p:sp>
        <p:nvSpPr>
          <p:cNvPr id="36" name="Striped Right Arrow 91"/>
          <p:cNvSpPr/>
          <p:nvPr/>
        </p:nvSpPr>
        <p:spPr bwMode="auto">
          <a:xfrm flipH="1">
            <a:off x="6026944" y="1951769"/>
            <a:ext cx="158685" cy="384543"/>
          </a:xfrm>
          <a:prstGeom prst="stripedRightArrow">
            <a:avLst/>
          </a:prstGeom>
          <a:solidFill>
            <a:srgbClr val="C00000"/>
          </a:solidFill>
          <a:ln w="9525" algn="ctr">
            <a:solidFill>
              <a:srgbClr val="C0C0C0"/>
            </a:solidFill>
            <a:miter lim="800000"/>
            <a:headEnd/>
            <a:tailEnd/>
          </a:ln>
        </p:spPr>
        <p:txBody>
          <a:bodyPr wrap="none" anchor="ctr"/>
          <a:lstStyle/>
          <a:p>
            <a:pPr eaLnBrk="0" hangingPunct="0">
              <a:defRPr/>
            </a:pPr>
            <a:endParaRPr lang="en-US" altLang="en-US" sz="1000" b="1" dirty="0">
              <a:solidFill>
                <a:srgbClr val="C00000"/>
              </a:solidFill>
              <a:latin typeface="微软雅黑" pitchFamily="34" charset="-122"/>
              <a:ea typeface="微软雅黑" pitchFamily="34" charset="-122"/>
            </a:endParaRPr>
          </a:p>
        </p:txBody>
      </p:sp>
      <p:sp>
        <p:nvSpPr>
          <p:cNvPr id="37" name="Striped Right Arrow 91"/>
          <p:cNvSpPr/>
          <p:nvPr/>
        </p:nvSpPr>
        <p:spPr bwMode="auto">
          <a:xfrm rot="16200000" flipH="1">
            <a:off x="4430119" y="3250812"/>
            <a:ext cx="246474" cy="288407"/>
          </a:xfrm>
          <a:prstGeom prst="stripedRightArrow">
            <a:avLst/>
          </a:prstGeom>
          <a:solidFill>
            <a:srgbClr val="C00000"/>
          </a:solidFill>
          <a:ln w="9525" algn="ctr">
            <a:solidFill>
              <a:srgbClr val="C0C0C0"/>
            </a:solidFill>
            <a:miter lim="800000"/>
            <a:headEnd/>
            <a:tailEnd/>
          </a:ln>
        </p:spPr>
        <p:txBody>
          <a:bodyPr wrap="none" anchor="ctr"/>
          <a:lstStyle/>
          <a:p>
            <a:pPr eaLnBrk="0" hangingPunct="0">
              <a:defRPr/>
            </a:pPr>
            <a:endParaRPr lang="en-US" altLang="en-US" sz="1000" b="1" dirty="0">
              <a:solidFill>
                <a:srgbClr val="C00000"/>
              </a:solidFill>
              <a:latin typeface="微软雅黑" pitchFamily="34" charset="-122"/>
              <a:ea typeface="微软雅黑" pitchFamily="34" charset="-122"/>
            </a:endParaRPr>
          </a:p>
        </p:txBody>
      </p:sp>
      <p:sp>
        <p:nvSpPr>
          <p:cNvPr id="38" name="TextBox 37"/>
          <p:cNvSpPr txBox="1"/>
          <p:nvPr/>
        </p:nvSpPr>
        <p:spPr>
          <a:xfrm>
            <a:off x="2870563" y="1587500"/>
            <a:ext cx="153533" cy="400110"/>
          </a:xfrm>
          <a:prstGeom prst="rect">
            <a:avLst/>
          </a:prstGeom>
          <a:noFill/>
        </p:spPr>
        <p:txBody>
          <a:bodyPr wrap="square" rtlCol="0">
            <a:spAutoFit/>
          </a:bodyPr>
          <a:lstStyle/>
          <a:p>
            <a:r>
              <a:rPr lang="zh-CN" altLang="en-US" sz="1000" b="1" dirty="0">
                <a:solidFill>
                  <a:srgbClr val="C00000"/>
                </a:solidFill>
                <a:latin typeface="微软雅黑" panose="020B0503020204020204" pitchFamily="34" charset="-122"/>
                <a:ea typeface="微软雅黑" panose="020B0503020204020204" pitchFamily="34" charset="-122"/>
              </a:rPr>
              <a:t>升级</a:t>
            </a:r>
          </a:p>
        </p:txBody>
      </p:sp>
      <p:sp>
        <p:nvSpPr>
          <p:cNvPr id="39" name="TextBox 38"/>
          <p:cNvSpPr txBox="1"/>
          <p:nvPr/>
        </p:nvSpPr>
        <p:spPr>
          <a:xfrm>
            <a:off x="6003521" y="1603345"/>
            <a:ext cx="153533" cy="400110"/>
          </a:xfrm>
          <a:prstGeom prst="rect">
            <a:avLst/>
          </a:prstGeom>
          <a:noFill/>
        </p:spPr>
        <p:txBody>
          <a:bodyPr wrap="square" rtlCol="0">
            <a:spAutoFit/>
          </a:bodyPr>
          <a:lstStyle/>
          <a:p>
            <a:r>
              <a:rPr lang="zh-CN" altLang="en-US" sz="1000" b="1" dirty="0">
                <a:solidFill>
                  <a:srgbClr val="C00000"/>
                </a:solidFill>
                <a:latin typeface="微软雅黑" panose="020B0503020204020204" pitchFamily="34" charset="-122"/>
                <a:ea typeface="微软雅黑" panose="020B0503020204020204" pitchFamily="34" charset="-122"/>
              </a:rPr>
              <a:t>定制</a:t>
            </a:r>
          </a:p>
        </p:txBody>
      </p:sp>
      <p:sp>
        <p:nvSpPr>
          <p:cNvPr id="40" name="TextBox 39"/>
          <p:cNvSpPr txBox="1"/>
          <p:nvPr/>
        </p:nvSpPr>
        <p:spPr>
          <a:xfrm>
            <a:off x="2645467" y="4110369"/>
            <a:ext cx="153533" cy="400110"/>
          </a:xfrm>
          <a:prstGeom prst="rect">
            <a:avLst/>
          </a:prstGeom>
          <a:noFill/>
        </p:spPr>
        <p:txBody>
          <a:bodyPr wrap="square" rtlCol="0">
            <a:spAutoFit/>
          </a:bodyPr>
          <a:lstStyle/>
          <a:p>
            <a:r>
              <a:rPr lang="zh-CN" altLang="en-US" sz="1000" b="1" dirty="0">
                <a:solidFill>
                  <a:srgbClr val="C00000"/>
                </a:solidFill>
                <a:latin typeface="微软雅黑" panose="020B0503020204020204" pitchFamily="34" charset="-122"/>
                <a:ea typeface="微软雅黑" panose="020B0503020204020204" pitchFamily="34" charset="-122"/>
              </a:rPr>
              <a:t>拼装</a:t>
            </a:r>
          </a:p>
        </p:txBody>
      </p:sp>
      <p:sp>
        <p:nvSpPr>
          <p:cNvPr id="41" name="TextBox 40"/>
          <p:cNvSpPr txBox="1"/>
          <p:nvPr/>
        </p:nvSpPr>
        <p:spPr>
          <a:xfrm>
            <a:off x="2645467" y="5539074"/>
            <a:ext cx="153533" cy="553998"/>
          </a:xfrm>
          <a:prstGeom prst="rect">
            <a:avLst/>
          </a:prstGeom>
          <a:noFill/>
        </p:spPr>
        <p:txBody>
          <a:bodyPr wrap="square" rtlCol="0">
            <a:spAutoFit/>
          </a:bodyPr>
          <a:lstStyle/>
          <a:p>
            <a:r>
              <a:rPr lang="zh-CN" altLang="en-US" sz="1000" b="1" dirty="0">
                <a:solidFill>
                  <a:srgbClr val="C00000"/>
                </a:solidFill>
                <a:latin typeface="微软雅黑" panose="020B0503020204020204" pitchFamily="34" charset="-122"/>
                <a:ea typeface="微软雅黑" panose="020B0503020204020204" pitchFamily="34" charset="-122"/>
              </a:rPr>
              <a:t>个性化</a:t>
            </a:r>
          </a:p>
        </p:txBody>
      </p:sp>
      <p:sp>
        <p:nvSpPr>
          <p:cNvPr id="42" name="TextBox 41"/>
          <p:cNvSpPr txBox="1"/>
          <p:nvPr/>
        </p:nvSpPr>
        <p:spPr>
          <a:xfrm>
            <a:off x="6383886" y="4719777"/>
            <a:ext cx="153533" cy="400110"/>
          </a:xfrm>
          <a:prstGeom prst="rect">
            <a:avLst/>
          </a:prstGeom>
          <a:noFill/>
        </p:spPr>
        <p:txBody>
          <a:bodyPr wrap="square" rtlCol="0">
            <a:spAutoFit/>
          </a:bodyPr>
          <a:lstStyle/>
          <a:p>
            <a:r>
              <a:rPr lang="zh-CN" altLang="en-US" sz="1000" b="1" dirty="0">
                <a:solidFill>
                  <a:srgbClr val="C00000"/>
                </a:solidFill>
                <a:latin typeface="微软雅黑" panose="020B0503020204020204" pitchFamily="34" charset="-122"/>
                <a:ea typeface="微软雅黑" panose="020B0503020204020204" pitchFamily="34" charset="-122"/>
              </a:rPr>
              <a:t>增强</a:t>
            </a:r>
          </a:p>
        </p:txBody>
      </p:sp>
      <p:sp>
        <p:nvSpPr>
          <p:cNvPr id="43" name="TextBox 42"/>
          <p:cNvSpPr txBox="1"/>
          <p:nvPr/>
        </p:nvSpPr>
        <p:spPr>
          <a:xfrm>
            <a:off x="4697560" y="3265870"/>
            <a:ext cx="407840" cy="400110"/>
          </a:xfrm>
          <a:prstGeom prst="rect">
            <a:avLst/>
          </a:prstGeom>
          <a:noFill/>
        </p:spPr>
        <p:txBody>
          <a:bodyPr wrap="square" rtlCol="0">
            <a:spAutoFit/>
          </a:bodyPr>
          <a:lstStyle/>
          <a:p>
            <a:r>
              <a:rPr lang="zh-CN" altLang="en-US" sz="1000" b="1" dirty="0">
                <a:solidFill>
                  <a:srgbClr val="C00000"/>
                </a:solidFill>
                <a:latin typeface="微软雅黑" panose="020B0503020204020204" pitchFamily="34" charset="-122"/>
                <a:ea typeface="微软雅黑" panose="020B0503020204020204" pitchFamily="34" charset="-122"/>
              </a:rPr>
              <a:t>升级</a:t>
            </a:r>
          </a:p>
        </p:txBody>
      </p:sp>
      <p:pic>
        <p:nvPicPr>
          <p:cNvPr id="4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3288" y="1457585"/>
            <a:ext cx="1234572" cy="803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5" name="组合 44"/>
          <p:cNvGrpSpPr/>
          <p:nvPr/>
        </p:nvGrpSpPr>
        <p:grpSpPr>
          <a:xfrm>
            <a:off x="1" y="1290869"/>
            <a:ext cx="2835000" cy="1915171"/>
            <a:chOff x="221349" y="1302619"/>
            <a:chExt cx="3358759" cy="2022923"/>
          </a:xfrm>
        </p:grpSpPr>
        <p:pic>
          <p:nvPicPr>
            <p:cNvPr id="4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0323" y="1454724"/>
              <a:ext cx="3127896" cy="1774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圆角矩形 46"/>
            <p:cNvSpPr/>
            <p:nvPr/>
          </p:nvSpPr>
          <p:spPr>
            <a:xfrm>
              <a:off x="221349" y="1302619"/>
              <a:ext cx="3358759" cy="2022923"/>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685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9284" y="2718379"/>
            <a:ext cx="233363" cy="33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6799450"/>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20"/>
          <p:cNvSpPr>
            <a:spLocks noChangeArrowheads="1"/>
          </p:cNvSpPr>
          <p:nvPr/>
        </p:nvSpPr>
        <p:spPr bwMode="gray">
          <a:xfrm>
            <a:off x="1475656" y="4668242"/>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5"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sp>
        <p:nvSpPr>
          <p:cNvPr id="55"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grpSp>
        <p:nvGrpSpPr>
          <p:cNvPr id="3"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grpSp>
        <p:nvGrpSpPr>
          <p:cNvPr id="4"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sp>
        <p:nvSpPr>
          <p:cNvPr id="14" name="Rectangle 23"/>
          <p:cNvSpPr>
            <a:spLocks noChangeArrowheads="1"/>
          </p:cNvSpPr>
          <p:nvPr/>
        </p:nvSpPr>
        <p:spPr bwMode="auto">
          <a:xfrm>
            <a:off x="2482007" y="4727465"/>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188640"/>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商品零售大数据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101</a:t>
            </a:fld>
            <a:endParaRPr lang="en-US" dirty="0"/>
          </a:p>
        </p:txBody>
      </p:sp>
      <p:sp>
        <p:nvSpPr>
          <p:cNvPr id="5" name="Content Placeholder 4"/>
          <p:cNvSpPr>
            <a:spLocks noGrp="1"/>
          </p:cNvSpPr>
          <p:nvPr>
            <p:ph sz="half" idx="1"/>
          </p:nvPr>
        </p:nvSpPr>
        <p:spPr>
          <a:xfrm>
            <a:off x="4808667" y="1192227"/>
            <a:ext cx="3845936" cy="5062207"/>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此事经被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纽约时报</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报道后，塔吉特“大数据”的巨大威力轰动全美</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zh-CN" altLang="en-US" dirty="0" smtClean="0">
                <a:solidFill>
                  <a:schemeClr val="tx1"/>
                </a:solidFill>
                <a:latin typeface="微软雅黑" panose="020B0503020204020204" pitchFamily="34" charset="-122"/>
                <a:ea typeface="微软雅黑" panose="020B0503020204020204" pitchFamily="34" charset="-122"/>
              </a:rPr>
              <a:t>在美国，有一位父亲怒气冲冲地跑到塔吉特卖场，质问为何将带有婴儿用品优惠券的广告邮件，寄送给他正在念高中的女儿</a:t>
            </a:r>
            <a:r>
              <a:rPr lang="en-US" altLang="zh-CN" dirty="0" smtClean="0">
                <a:solidFill>
                  <a:schemeClr val="tx1"/>
                </a:solidFill>
                <a:latin typeface="微软雅黑" panose="020B0503020204020204" pitchFamily="34" charset="-122"/>
                <a:ea typeface="微软雅黑" panose="020B0503020204020204" pitchFamily="34" charset="-122"/>
              </a:rPr>
              <a:t>?</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然而后来证实，他的女儿果真怀孕了。这名女孩搜寻商品的关键词，以及在社交网站所显露的行为轨迹，使沃尔玛捕捉到了她的怀孕信息。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模型发现，许多孕妇在第</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个妊娠期的开始会买许多大包装的无香味护手霜；在怀孕的最初</a:t>
            </a:r>
            <a:r>
              <a:rPr lang="en-US" altLang="zh-CN" dirty="0" smtClean="0">
                <a:solidFill>
                  <a:schemeClr val="tx1"/>
                </a:solidFill>
                <a:latin typeface="微软雅黑" panose="020B0503020204020204" pitchFamily="34" charset="-122"/>
                <a:ea typeface="微软雅黑" panose="020B0503020204020204" pitchFamily="34" charset="-122"/>
              </a:rPr>
              <a:t>20</a:t>
            </a:r>
            <a:r>
              <a:rPr lang="zh-CN" altLang="en-US" dirty="0" smtClean="0">
                <a:solidFill>
                  <a:schemeClr val="tx1"/>
                </a:solidFill>
                <a:latin typeface="微软雅黑" panose="020B0503020204020204" pitchFamily="34" charset="-122"/>
                <a:ea typeface="微软雅黑" panose="020B0503020204020204" pitchFamily="34" charset="-122"/>
              </a:rPr>
              <a:t>周大量购买补充钙、镁、锌的善存片之类的保健品。</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最后塔吉特选出了</a:t>
            </a:r>
            <a:r>
              <a:rPr lang="en-US" altLang="zh-CN" dirty="0" smtClean="0">
                <a:solidFill>
                  <a:schemeClr val="tx1"/>
                </a:solidFill>
                <a:latin typeface="微软雅黑" panose="020B0503020204020204" pitchFamily="34" charset="-122"/>
                <a:ea typeface="微软雅黑" panose="020B0503020204020204" pitchFamily="34" charset="-122"/>
              </a:rPr>
              <a:t>25</a:t>
            </a:r>
            <a:r>
              <a:rPr lang="zh-CN" altLang="en-US" dirty="0" smtClean="0">
                <a:solidFill>
                  <a:schemeClr val="tx1"/>
                </a:solidFill>
                <a:latin typeface="微软雅黑" panose="020B0503020204020204" pitchFamily="34" charset="-122"/>
                <a:ea typeface="微软雅黑" panose="020B0503020204020204" pitchFamily="34" charset="-122"/>
              </a:rPr>
              <a:t>种典型商品的消费数据构建了“怀孕预测指数”，通过这个指数，</a:t>
            </a:r>
            <a:r>
              <a:rPr lang="en-US" altLang="zh-CN" dirty="0" smtClean="0">
                <a:solidFill>
                  <a:schemeClr val="tx1"/>
                </a:solidFill>
                <a:latin typeface="微软雅黑" panose="020B0503020204020204" pitchFamily="34" charset="-122"/>
                <a:ea typeface="微软雅黑" panose="020B0503020204020204" pitchFamily="34" charset="-122"/>
              </a:rPr>
              <a:t>Target</a:t>
            </a:r>
            <a:r>
              <a:rPr lang="zh-CN" altLang="en-US" dirty="0" smtClean="0">
                <a:solidFill>
                  <a:schemeClr val="tx1"/>
                </a:solidFill>
                <a:latin typeface="微软雅黑" panose="020B0503020204020204" pitchFamily="34" charset="-122"/>
                <a:ea typeface="微软雅黑" panose="020B0503020204020204" pitchFamily="34" charset="-122"/>
              </a:rPr>
              <a:t>能够在很小的误差范围内预测到顾客的怀孕情况，因此</a:t>
            </a:r>
            <a:r>
              <a:rPr lang="en-US" altLang="zh-CN" dirty="0" smtClean="0">
                <a:solidFill>
                  <a:schemeClr val="tx1"/>
                </a:solidFill>
                <a:latin typeface="微软雅黑" panose="020B0503020204020204" pitchFamily="34" charset="-122"/>
                <a:ea typeface="微软雅黑" panose="020B0503020204020204" pitchFamily="34" charset="-122"/>
              </a:rPr>
              <a:t>Target</a:t>
            </a:r>
            <a:r>
              <a:rPr lang="zh-CN" altLang="en-US" dirty="0" smtClean="0">
                <a:solidFill>
                  <a:schemeClr val="tx1"/>
                </a:solidFill>
                <a:latin typeface="微软雅黑" panose="020B0503020204020204" pitchFamily="34" charset="-122"/>
                <a:ea typeface="微软雅黑" panose="020B0503020204020204" pitchFamily="34" charset="-122"/>
              </a:rPr>
              <a:t>就能早早地把孕妇优惠广告寄发给顾客。</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40963" name="Picture 3" descr="http://2a.zol-img.com.cn/product/113_500x2000/556/ceR9BLurU7fQ.png"/>
          <p:cNvPicPr>
            <a:picLocks noChangeAspect="1" noChangeArrowheads="1"/>
          </p:cNvPicPr>
          <p:nvPr/>
        </p:nvPicPr>
        <p:blipFill>
          <a:blip r:embed="rId2" cstate="print"/>
          <a:srcRect b="12553"/>
          <a:stretch>
            <a:fillRect/>
          </a:stretch>
        </p:blipFill>
        <p:spPr bwMode="auto">
          <a:xfrm>
            <a:off x="445573" y="1052736"/>
            <a:ext cx="4202430" cy="2712893"/>
          </a:xfrm>
          <a:prstGeom prst="rect">
            <a:avLst/>
          </a:prstGeom>
          <a:noFill/>
        </p:spPr>
      </p:pic>
      <p:pic>
        <p:nvPicPr>
          <p:cNvPr id="40965" name="Picture 5" descr="http://epaper.qingdaonews.com/qdwb/20100704/m_58219.jpg"/>
          <p:cNvPicPr>
            <a:picLocks noChangeAspect="1" noChangeArrowheads="1"/>
          </p:cNvPicPr>
          <p:nvPr/>
        </p:nvPicPr>
        <p:blipFill>
          <a:blip r:embed="rId3" cstate="print"/>
          <a:srcRect/>
          <a:stretch>
            <a:fillRect/>
          </a:stretch>
        </p:blipFill>
        <p:spPr bwMode="auto">
          <a:xfrm>
            <a:off x="445573" y="3965781"/>
            <a:ext cx="4202430" cy="2123405"/>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36525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消费大数据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102</a:t>
            </a:fld>
            <a:endParaRPr lang="en-US" dirty="0"/>
          </a:p>
        </p:txBody>
      </p:sp>
      <p:sp>
        <p:nvSpPr>
          <p:cNvPr id="5" name="Content Placeholder 4"/>
          <p:cNvSpPr>
            <a:spLocks noGrp="1"/>
          </p:cNvSpPr>
          <p:nvPr>
            <p:ph sz="half" idx="1"/>
          </p:nvPr>
        </p:nvSpPr>
        <p:spPr>
          <a:xfrm>
            <a:off x="4815430" y="1226713"/>
            <a:ext cx="3717576" cy="4525963"/>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亚马逊 “预测式发货”的新专利，可以通过对用户数据的分析，在他们还没有下单购物前，提前发出包裹。</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这项技术可以缩短发货时间，从而降低消费者前往实体店的冲动。从下单到收货之间的时间延迟可能会降低人们的购物意愿，导致他们放弃网上购物。</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所以，亚马逊可能会根据之前的订单和其他因素，预测用户的购物习惯，从而在他们实际下单前便将包裹发出。根据该专利文件，虽然包裹会提前从亚马逊发出，但在用户正式下单前，这些包裹仍会暂存在快递公司的转运中心或卡车里。</a:t>
            </a: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亚马逊为了决定要运送哪些货物，亚马逊可能会参考之前的订单、商品搜索记录、愿望清单、购物车，甚至包括用户的鼠标在某件商品上悬停的时间。</a:t>
            </a:r>
          </a:p>
        </p:txBody>
      </p:sp>
      <p:pic>
        <p:nvPicPr>
          <p:cNvPr id="41986" name="Picture 2"/>
          <p:cNvPicPr>
            <a:picLocks noChangeAspect="1" noChangeArrowheads="1"/>
          </p:cNvPicPr>
          <p:nvPr/>
        </p:nvPicPr>
        <p:blipFill>
          <a:blip r:embed="rId2" cstate="print"/>
          <a:srcRect/>
          <a:stretch>
            <a:fillRect/>
          </a:stretch>
        </p:blipFill>
        <p:spPr bwMode="auto">
          <a:xfrm>
            <a:off x="408466" y="1226713"/>
            <a:ext cx="4057650" cy="2081605"/>
          </a:xfrm>
          <a:prstGeom prst="rect">
            <a:avLst/>
          </a:prstGeom>
          <a:noFill/>
          <a:ln w="9525">
            <a:noFill/>
            <a:miter lim="800000"/>
            <a:headEnd/>
            <a:tailEnd/>
          </a:ln>
        </p:spPr>
      </p:pic>
      <p:sp>
        <p:nvSpPr>
          <p:cNvPr id="41988" name="AutoShape 4" descr="http://t3.baidu.com/it/u=1088124526,413555230&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1989" name="Picture 5"/>
          <p:cNvPicPr>
            <a:picLocks noChangeAspect="1" noChangeArrowheads="1"/>
          </p:cNvPicPr>
          <p:nvPr/>
        </p:nvPicPr>
        <p:blipFill>
          <a:blip r:embed="rId3" cstate="print"/>
          <a:srcRect/>
          <a:stretch>
            <a:fillRect/>
          </a:stretch>
        </p:blipFill>
        <p:spPr bwMode="auto">
          <a:xfrm>
            <a:off x="408466" y="3460204"/>
            <a:ext cx="4057650" cy="2705100"/>
          </a:xfrm>
          <a:prstGeom prst="rect">
            <a:avLst/>
          </a:prstGeom>
          <a:noFill/>
          <a:ln w="9525">
            <a:noFill/>
            <a:miter lim="800000"/>
            <a:headEnd/>
            <a:tailEnd/>
          </a:ln>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603" y="35026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大数据</a:t>
            </a:r>
            <a:r>
              <a:rPr lang="en-US" altLang="zh-CN" sz="2400" dirty="0" smtClean="0">
                <a:solidFill>
                  <a:schemeClr val="tx1">
                    <a:lumMod val="65000"/>
                    <a:lumOff val="35000"/>
                  </a:schemeClr>
                </a:solidFill>
                <a:latin typeface="黑体" pitchFamily="49" charset="-122"/>
                <a:ea typeface="黑体" pitchFamily="49" charset="-122"/>
                <a:cs typeface="+mj-cs"/>
              </a:rPr>
              <a:t>+</a:t>
            </a:r>
            <a:r>
              <a:rPr lang="zh-CN" altLang="en-US" sz="2400" dirty="0" smtClean="0">
                <a:solidFill>
                  <a:schemeClr val="tx1">
                    <a:lumMod val="65000"/>
                    <a:lumOff val="35000"/>
                  </a:schemeClr>
                </a:solidFill>
                <a:latin typeface="黑体" pitchFamily="49" charset="-122"/>
                <a:ea typeface="黑体" pitchFamily="49" charset="-122"/>
                <a:cs typeface="+mj-cs"/>
              </a:rPr>
              <a:t>政治</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103</a:t>
            </a:fld>
            <a:endParaRPr lang="en-US" dirty="0"/>
          </a:p>
        </p:txBody>
      </p:sp>
      <p:sp>
        <p:nvSpPr>
          <p:cNvPr id="5" name="Content Placeholder 4"/>
          <p:cNvSpPr>
            <a:spLocks noGrp="1"/>
          </p:cNvSpPr>
          <p:nvPr>
            <p:ph sz="half" idx="1"/>
          </p:nvPr>
        </p:nvSpPr>
        <p:spPr>
          <a:xfrm>
            <a:off x="4648003" y="1361295"/>
            <a:ext cx="3717576" cy="4525963"/>
          </a:xfrm>
        </p:spPr>
        <p:txBody>
          <a:bodyPr/>
          <a:lstStyle/>
          <a:p>
            <a:pPr lvl="0"/>
            <a:r>
              <a:rPr lang="en-US" altLang="zh-CN" b="1" dirty="0" smtClean="0">
                <a:solidFill>
                  <a:schemeClr val="tx1"/>
                </a:solidFill>
                <a:latin typeface="+mn-ea"/>
              </a:rPr>
              <a:t> </a:t>
            </a:r>
            <a:endParaRPr lang="zh-CN" altLang="en-US" b="1" dirty="0" smtClean="0">
              <a:solidFill>
                <a:schemeClr val="tx1"/>
              </a:solidFill>
              <a:latin typeface="+mn-ea"/>
            </a:endParaRPr>
          </a:p>
          <a:p>
            <a:endParaRPr lang="en-US" dirty="0"/>
          </a:p>
        </p:txBody>
      </p:sp>
      <p:pic>
        <p:nvPicPr>
          <p:cNvPr id="96258" name="Picture 2" descr="http://a.cvimg.cn/UploadFile/UserFiles/2012/11-28/accdb911-feef-45e3-8518-103f35ef3a05.jpg"/>
          <p:cNvPicPr>
            <a:picLocks noChangeAspect="1" noChangeArrowheads="1"/>
          </p:cNvPicPr>
          <p:nvPr/>
        </p:nvPicPr>
        <p:blipFill>
          <a:blip r:embed="rId2" cstate="print"/>
          <a:srcRect/>
          <a:stretch>
            <a:fillRect/>
          </a:stretch>
        </p:blipFill>
        <p:spPr bwMode="auto">
          <a:xfrm>
            <a:off x="383323" y="1361295"/>
            <a:ext cx="4056780" cy="2103120"/>
          </a:xfrm>
          <a:prstGeom prst="rect">
            <a:avLst/>
          </a:prstGeom>
          <a:noFill/>
        </p:spPr>
      </p:pic>
      <p:sp>
        <p:nvSpPr>
          <p:cNvPr id="6" name="矩形 5"/>
          <p:cNvSpPr/>
          <p:nvPr/>
        </p:nvSpPr>
        <p:spPr>
          <a:xfrm>
            <a:off x="4720215" y="1052736"/>
            <a:ext cx="3853263" cy="4801314"/>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在筹备过程中，奥巴马背后的数据分析团队一直在收集、存储和分析选民数据。</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在这次的大选中，奥巴马竞选阵营的高级助理们决定将参考这一团队所得出的数据分析结果来制定下一步的竞选方案。利用在竞选中可获得的选民行动、行为、支持偏向方面的大量数据。</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比如，在东海岸找到一位对女性群体具备相同号召力的名人，从而复制“克鲁尼效应”并为奥巴马筹集竞选资金。</a:t>
            </a:r>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Twitter</a:t>
            </a:r>
            <a:r>
              <a:rPr lang="zh-CN" altLang="en-US" dirty="0" smtClean="0">
                <a:latin typeface="微软雅黑" panose="020B0503020204020204" pitchFamily="34" charset="-122"/>
                <a:ea typeface="微软雅黑" panose="020B0503020204020204" pitchFamily="34" charset="-122"/>
              </a:rPr>
              <a:t>的政治指数”提供了一个衡量社会化媒体平台的用户如何评价候选人的方式。奥巴马积极的情绪指数是</a:t>
            </a:r>
            <a:r>
              <a:rPr lang="en-US" altLang="zh-CN" dirty="0" smtClean="0">
                <a:latin typeface="微软雅黑" panose="020B0503020204020204" pitchFamily="34" charset="-122"/>
                <a:ea typeface="微软雅黑" panose="020B0503020204020204" pitchFamily="34" charset="-122"/>
              </a:rPr>
              <a:t>59</a:t>
            </a:r>
            <a:r>
              <a:rPr lang="zh-CN" altLang="en-US" dirty="0" smtClean="0">
                <a:latin typeface="微软雅黑" panose="020B0503020204020204" pitchFamily="34" charset="-122"/>
                <a:ea typeface="微软雅黑" panose="020B0503020204020204" pitchFamily="34" charset="-122"/>
              </a:rPr>
              <a:t>，而罗姆尼的只有</a:t>
            </a:r>
            <a:r>
              <a:rPr lang="en-US" altLang="zh-CN" dirty="0" smtClean="0">
                <a:latin typeface="微软雅黑" panose="020B0503020204020204" pitchFamily="34" charset="-122"/>
                <a:ea typeface="微软雅黑" panose="020B0503020204020204" pitchFamily="34" charset="-122"/>
              </a:rPr>
              <a:t>53</a:t>
            </a:r>
            <a:endParaRPr lang="zh-CN" altLang="en-US" dirty="0">
              <a:latin typeface="微软雅黑" panose="020B0503020204020204" pitchFamily="34" charset="-122"/>
              <a:ea typeface="微软雅黑" panose="020B0503020204020204" pitchFamily="34" charset="-122"/>
            </a:endParaRPr>
          </a:p>
        </p:txBody>
      </p:sp>
      <p:pic>
        <p:nvPicPr>
          <p:cNvPr id="27650" name="Picture 2" descr="http://cms.csdnimg.cn/articlev1/uploads/allimg/121106/145_121106162923_1.jpg"/>
          <p:cNvPicPr>
            <a:picLocks noChangeAspect="1" noChangeArrowheads="1"/>
          </p:cNvPicPr>
          <p:nvPr/>
        </p:nvPicPr>
        <p:blipFill>
          <a:blip r:embed="rId3" cstate="print"/>
          <a:srcRect/>
          <a:stretch>
            <a:fillRect/>
          </a:stretch>
        </p:blipFill>
        <p:spPr bwMode="auto">
          <a:xfrm>
            <a:off x="519389" y="3776987"/>
            <a:ext cx="3920714" cy="2243241"/>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27584" y="71414"/>
            <a:ext cx="7920880" cy="620688"/>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证监会大数据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104</a:t>
            </a:fld>
            <a:endParaRPr lang="en-US" dirty="0"/>
          </a:p>
        </p:txBody>
      </p:sp>
      <p:sp>
        <p:nvSpPr>
          <p:cNvPr id="5" name="Content Placeholder 4"/>
          <p:cNvSpPr>
            <a:spLocks noGrp="1"/>
          </p:cNvSpPr>
          <p:nvPr>
            <p:ph sz="half" idx="1"/>
          </p:nvPr>
        </p:nvSpPr>
        <p:spPr>
          <a:xfrm>
            <a:off x="4905583" y="1188041"/>
            <a:ext cx="3717576" cy="4525963"/>
          </a:xfrm>
        </p:spPr>
        <p:txBody>
          <a:bodyPr>
            <a:noAutofit/>
          </a:bodyPr>
          <a:lstStyle/>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回顾“老鼠仓”的查处过程，在马乐一案中，“大数据”首次介入。深交所此前通过“大数据”查出的可疑账户高达</a:t>
            </a:r>
            <a:r>
              <a:rPr lang="en-US" altLang="zh-CN" sz="1800" dirty="0" smtClean="0">
                <a:solidFill>
                  <a:schemeClr val="tx1"/>
                </a:solidFill>
                <a:latin typeface="微软雅黑" panose="020B0503020204020204" pitchFamily="34" charset="-122"/>
                <a:ea typeface="微软雅黑" panose="020B0503020204020204" pitchFamily="34" charset="-122"/>
              </a:rPr>
              <a:t>300</a:t>
            </a:r>
            <a:r>
              <a:rPr lang="zh-CN" altLang="en-US" sz="1800" dirty="0" smtClean="0">
                <a:solidFill>
                  <a:schemeClr val="tx1"/>
                </a:solidFill>
                <a:latin typeface="微软雅黑" panose="020B0503020204020204" pitchFamily="34" charset="-122"/>
                <a:ea typeface="微软雅黑" panose="020B0503020204020204" pitchFamily="34" charset="-122"/>
              </a:rPr>
              <a:t>个。</a:t>
            </a:r>
          </a:p>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实际上，早在</a:t>
            </a:r>
            <a:r>
              <a:rPr lang="en-US" altLang="zh-CN" sz="1800" dirty="0" smtClean="0">
                <a:solidFill>
                  <a:schemeClr val="tx1"/>
                </a:solidFill>
                <a:latin typeface="微软雅黑" panose="020B0503020204020204" pitchFamily="34" charset="-122"/>
                <a:ea typeface="微软雅黑" panose="020B0503020204020204" pitchFamily="34" charset="-122"/>
              </a:rPr>
              <a:t>2009</a:t>
            </a:r>
            <a:r>
              <a:rPr lang="zh-CN" altLang="en-US" sz="1800" dirty="0" smtClean="0">
                <a:solidFill>
                  <a:schemeClr val="tx1"/>
                </a:solidFill>
                <a:latin typeface="微软雅黑" panose="020B0503020204020204" pitchFamily="34" charset="-122"/>
                <a:ea typeface="微软雅黑" panose="020B0503020204020204" pitchFamily="34" charset="-122"/>
              </a:rPr>
              <a:t>年，上交所曾经有过利用“大数据”设置“捕鼠器”的设想。通过建立相关的模型，设定一定的指标预警，即相关指标达到某个预警点时监控系统会自动报警。</a:t>
            </a:r>
          </a:p>
          <a:p>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而此次在马乐案中亮相的深交所的“大数据” 监测系统，更是引起了广泛关注。深交所有几十人的监控室，设置了</a:t>
            </a:r>
            <a:r>
              <a:rPr lang="en-US" altLang="zh-CN" sz="1800" dirty="0" smtClean="0">
                <a:solidFill>
                  <a:schemeClr val="tx1"/>
                </a:solidFill>
                <a:latin typeface="微软雅黑" panose="020B0503020204020204" pitchFamily="34" charset="-122"/>
                <a:ea typeface="微软雅黑" panose="020B0503020204020204" pitchFamily="34" charset="-122"/>
              </a:rPr>
              <a:t>200</a:t>
            </a:r>
            <a:r>
              <a:rPr lang="zh-CN" altLang="en-US" sz="1800" dirty="0" smtClean="0">
                <a:solidFill>
                  <a:schemeClr val="tx1"/>
                </a:solidFill>
                <a:latin typeface="微软雅黑" panose="020B0503020204020204" pitchFamily="34" charset="-122"/>
                <a:ea typeface="微软雅黑" panose="020B0503020204020204" pitchFamily="34" charset="-122"/>
              </a:rPr>
              <a:t>多个指标用于监测估计，一旦出现股价偏离大盘走势，深交所利用大数据查探异动背后是哪些人或机构在参与。</a:t>
            </a:r>
          </a:p>
          <a:p>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83970" name="Picture 2" descr="http://jb.sznews.com/res/1/1161/2014-01/28/A14/res01_attpic_brief.jpg"/>
          <p:cNvPicPr>
            <a:picLocks noChangeAspect="1" noChangeArrowheads="1"/>
          </p:cNvPicPr>
          <p:nvPr/>
        </p:nvPicPr>
        <p:blipFill>
          <a:blip r:embed="rId2" cstate="print"/>
          <a:srcRect/>
          <a:stretch>
            <a:fillRect/>
          </a:stretch>
        </p:blipFill>
        <p:spPr bwMode="auto">
          <a:xfrm>
            <a:off x="155575" y="1278194"/>
            <a:ext cx="4356624" cy="365956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899592" y="71414"/>
            <a:ext cx="7848872" cy="620688"/>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金融大数据</a:t>
            </a:r>
            <a:endParaRPr lang="zh-CN"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105</a:t>
            </a:fld>
            <a:endParaRPr lang="en-US" dirty="0"/>
          </a:p>
        </p:txBody>
      </p:sp>
      <p:sp>
        <p:nvSpPr>
          <p:cNvPr id="5" name="Content Placeholder 4"/>
          <p:cNvSpPr>
            <a:spLocks noGrp="1"/>
          </p:cNvSpPr>
          <p:nvPr>
            <p:ph sz="half" idx="1"/>
          </p:nvPr>
        </p:nvSpPr>
        <p:spPr>
          <a:xfrm>
            <a:off x="4932040" y="1196752"/>
            <a:ext cx="3890685" cy="4525963"/>
          </a:xfrm>
        </p:spPr>
        <p:txBody>
          <a:bodyPr>
            <a:noAutofit/>
          </a:bodyPr>
          <a:lstStyle/>
          <a:p>
            <a:pPr>
              <a:lnSpc>
                <a:spcPct val="20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阿里“水文模型”是按小微企业类目、级别等分别统计一个阿里系商户的相关“水文数据”库。</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20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如过往每到某个时点，该店铺销售会进入旺季，销售额就会增长，同时每在这个时段，该客户对外投放的额度就会上升，结合这些水文数据，系统可以判断出该店铺的融资需求；结合该店铺以往资金支用数据及同类店铺资金支用数据，可以判断出该店铺的资金需求额度。</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82946" name="Picture 2" descr="http://jxwdyf.com/UpLoadFiles/image/Product/%E9%98%B2%E6%B1%9B%E6%8C%87%E6%8C%A511.png"/>
          <p:cNvPicPr>
            <a:picLocks noChangeAspect="1" noChangeArrowheads="1"/>
          </p:cNvPicPr>
          <p:nvPr/>
        </p:nvPicPr>
        <p:blipFill>
          <a:blip r:embed="rId2" cstate="print"/>
          <a:srcRect/>
          <a:stretch>
            <a:fillRect/>
          </a:stretch>
        </p:blipFill>
        <p:spPr bwMode="auto">
          <a:xfrm>
            <a:off x="584552" y="1290537"/>
            <a:ext cx="4105648" cy="4389885"/>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金融交易大数据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106</a:t>
            </a:fld>
            <a:endParaRPr lang="en-US" dirty="0"/>
          </a:p>
        </p:txBody>
      </p:sp>
      <p:sp>
        <p:nvSpPr>
          <p:cNvPr id="5" name="Content Placeholder 4"/>
          <p:cNvSpPr>
            <a:spLocks noGrp="1"/>
          </p:cNvSpPr>
          <p:nvPr>
            <p:ph sz="half" idx="1"/>
          </p:nvPr>
        </p:nvSpPr>
        <p:spPr>
          <a:xfrm>
            <a:off x="4944218" y="1084484"/>
            <a:ext cx="4109630" cy="4667632"/>
          </a:xfrm>
        </p:spPr>
        <p:txBody>
          <a:bodyPr>
            <a:noAutofit/>
          </a:bodyPr>
          <a:lstStyle/>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量化交易，程序化交易，高频交易是大数据应用比较多的领域。</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全球</a:t>
            </a:r>
            <a:r>
              <a:rPr lang="en-US" altLang="zh-CN" dirty="0" smtClean="0">
                <a:solidFill>
                  <a:schemeClr val="tx1"/>
                </a:solidFill>
                <a:latin typeface="微软雅黑" panose="020B0503020204020204" pitchFamily="34" charset="-122"/>
                <a:ea typeface="微软雅黑" panose="020B0503020204020204" pitchFamily="34" charset="-122"/>
              </a:rPr>
              <a:t>2/3</a:t>
            </a:r>
            <a:r>
              <a:rPr lang="zh-CN" altLang="en-US" dirty="0" smtClean="0">
                <a:solidFill>
                  <a:schemeClr val="tx1"/>
                </a:solidFill>
                <a:latin typeface="微软雅黑" panose="020B0503020204020204" pitchFamily="34" charset="-122"/>
                <a:ea typeface="微软雅黑" panose="020B0503020204020204" pitchFamily="34" charset="-122"/>
              </a:rPr>
              <a:t>的股票交易量是由高频交易所创造的，参与者总收益每年高达</a:t>
            </a:r>
            <a:r>
              <a:rPr lang="en-US" altLang="zh-CN" dirty="0" smtClean="0">
                <a:solidFill>
                  <a:schemeClr val="tx1"/>
                </a:solidFill>
                <a:latin typeface="微软雅黑" panose="020B0503020204020204" pitchFamily="34" charset="-122"/>
                <a:ea typeface="微软雅黑" panose="020B0503020204020204" pitchFamily="34" charset="-122"/>
              </a:rPr>
              <a:t>80</a:t>
            </a:r>
            <a:r>
              <a:rPr lang="zh-CN" altLang="en-US" dirty="0" smtClean="0">
                <a:solidFill>
                  <a:schemeClr val="tx1"/>
                </a:solidFill>
                <a:latin typeface="微软雅黑" panose="020B0503020204020204" pitchFamily="34" charset="-122"/>
                <a:ea typeface="微软雅黑" panose="020B0503020204020204" pitchFamily="34" charset="-122"/>
              </a:rPr>
              <a:t>亿美元。</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其中，大数据算法被用来作出交易决定。现在，大多数股权交易都是通过大数据算法进行，这些算法越来越多地开始考虑社交媒体网络和新闻网站的信息来在几秒内做出买入和卖出的决定。</a:t>
            </a:r>
            <a:endParaRPr lang="en-US" altLang="zh-CN"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当一个产品可以在多个交易所交易时，会形成不同的定价，在这当中，谁能够最快地捕捉到同一个产品在不同交易所之间的显著价差，谁就能捕捉到瞬间套利机会，技术成为了重要因素</a:t>
            </a:r>
            <a:endParaRPr lang="en-US" dirty="0">
              <a:solidFill>
                <a:schemeClr val="tx1"/>
              </a:solidFill>
              <a:latin typeface="微软雅黑" panose="020B0503020204020204" pitchFamily="34" charset="-122"/>
              <a:ea typeface="微软雅黑" panose="020B0503020204020204" pitchFamily="34" charset="-122"/>
            </a:endParaRPr>
          </a:p>
        </p:txBody>
      </p:sp>
      <p:sp>
        <p:nvSpPr>
          <p:cNvPr id="81922" name="AutoShape 2" descr="http://t10.baidu.com/it/u=3497650260,552172803&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81923" name="Picture 3"/>
          <p:cNvPicPr>
            <a:picLocks noChangeAspect="1" noChangeArrowheads="1"/>
          </p:cNvPicPr>
          <p:nvPr/>
        </p:nvPicPr>
        <p:blipFill>
          <a:blip r:embed="rId2" cstate="print"/>
          <a:srcRect b="17741"/>
          <a:stretch>
            <a:fillRect/>
          </a:stretch>
        </p:blipFill>
        <p:spPr bwMode="auto">
          <a:xfrm>
            <a:off x="426033" y="1290541"/>
            <a:ext cx="4276725" cy="2350546"/>
          </a:xfrm>
          <a:prstGeom prst="rect">
            <a:avLst/>
          </a:prstGeom>
          <a:noFill/>
          <a:ln w="9525">
            <a:noFill/>
            <a:miter lim="800000"/>
            <a:headEnd/>
            <a:tailEnd/>
          </a:ln>
        </p:spPr>
      </p:pic>
      <p:pic>
        <p:nvPicPr>
          <p:cNvPr id="81925" name="Picture 5" descr="http://www.zdqh.cn/upfiles/201301251359103233.bmp"/>
          <p:cNvPicPr>
            <a:picLocks noChangeAspect="1" noChangeArrowheads="1"/>
          </p:cNvPicPr>
          <p:nvPr/>
        </p:nvPicPr>
        <p:blipFill>
          <a:blip r:embed="rId3" cstate="print"/>
          <a:srcRect/>
          <a:stretch>
            <a:fillRect/>
          </a:stretch>
        </p:blipFill>
        <p:spPr bwMode="auto">
          <a:xfrm>
            <a:off x="426033" y="3783233"/>
            <a:ext cx="4276725" cy="185737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制造业大数据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107</a:t>
            </a:fld>
            <a:endParaRPr lang="en-US" dirty="0"/>
          </a:p>
        </p:txBody>
      </p:sp>
      <p:sp>
        <p:nvSpPr>
          <p:cNvPr id="5" name="Content Placeholder 4"/>
          <p:cNvSpPr>
            <a:spLocks noGrp="1"/>
          </p:cNvSpPr>
          <p:nvPr>
            <p:ph sz="half" idx="1"/>
          </p:nvPr>
        </p:nvSpPr>
        <p:spPr>
          <a:xfrm>
            <a:off x="4875110" y="1185776"/>
            <a:ext cx="3717576" cy="4525963"/>
          </a:xfrm>
        </p:spPr>
        <p:txBody>
          <a:bodyPr>
            <a:no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在摩托车生产厂商哈雷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公司位于宾尼法尼亚州约克市新翻新的摩托车制造厂，软件不停的在记录着微小的制造数据，如喷漆室风扇的速度等等。当软件察觉风扇速度、温度、湿度或其它变量脱离规定数值，它就会自动调节机械。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戴维森同时还使用软件，还寻找制约公司每</a:t>
            </a:r>
            <a:r>
              <a:rPr lang="en-US" altLang="zh-CN" dirty="0" smtClean="0">
                <a:solidFill>
                  <a:schemeClr val="tx1"/>
                </a:solidFill>
                <a:latin typeface="微软雅黑" panose="020B0503020204020204" pitchFamily="34" charset="-122"/>
                <a:ea typeface="微软雅黑" panose="020B0503020204020204" pitchFamily="34" charset="-122"/>
              </a:rPr>
              <a:t>86</a:t>
            </a:r>
            <a:r>
              <a:rPr lang="zh-CN" altLang="en-US" dirty="0" smtClean="0">
                <a:solidFill>
                  <a:schemeClr val="tx1"/>
                </a:solidFill>
                <a:latin typeface="微软雅黑" panose="020B0503020204020204" pitchFamily="34" charset="-122"/>
                <a:ea typeface="微软雅黑" panose="020B0503020204020204" pitchFamily="34" charset="-122"/>
              </a:rPr>
              <a:t>秒完成一台摩托车制造工作的瓶颈。最近，这家公司的管理者通过研究数据，认为安装后挡泥板的时间过长。通过调整工厂配置，哈雷</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戴维森提高了安装该配件的速度。</a:t>
            </a:r>
            <a:endParaRPr lang="en-US" altLang="zh-CN" dirty="0" smtClean="0">
              <a:solidFill>
                <a:schemeClr val="tx1"/>
              </a:solidFill>
              <a:latin typeface="微软雅黑" panose="020B0503020204020204" pitchFamily="34" charset="-122"/>
              <a:ea typeface="微软雅黑" panose="020B0503020204020204" pitchFamily="34" charset="-122"/>
            </a:endParaRPr>
          </a:p>
          <a:p>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美国一些纺织及化工生产商，根据从不同的百货公司</a:t>
            </a:r>
            <a:r>
              <a:rPr lang="en-US" altLang="zh-CN" dirty="0" smtClean="0">
                <a:solidFill>
                  <a:schemeClr val="tx1"/>
                </a:solidFill>
                <a:latin typeface="微软雅黑" panose="020B0503020204020204" pitchFamily="34" charset="-122"/>
                <a:ea typeface="微软雅黑" panose="020B0503020204020204" pitchFamily="34" charset="-122"/>
              </a:rPr>
              <a:t>POS</a:t>
            </a:r>
            <a:r>
              <a:rPr lang="zh-CN" altLang="en-US" dirty="0" smtClean="0">
                <a:solidFill>
                  <a:schemeClr val="tx1"/>
                </a:solidFill>
                <a:latin typeface="微软雅黑" panose="020B0503020204020204" pitchFamily="34" charset="-122"/>
                <a:ea typeface="微软雅黑" panose="020B0503020204020204" pitchFamily="34" charset="-122"/>
              </a:rPr>
              <a:t>机上收集的产品销售速度信息，将原来的</a:t>
            </a:r>
            <a:r>
              <a:rPr lang="en-US" altLang="zh-CN" dirty="0" smtClean="0">
                <a:solidFill>
                  <a:schemeClr val="tx1"/>
                </a:solidFill>
                <a:latin typeface="微软雅黑" panose="020B0503020204020204" pitchFamily="34" charset="-122"/>
                <a:ea typeface="微软雅黑" panose="020B0503020204020204" pitchFamily="34" charset="-122"/>
              </a:rPr>
              <a:t>18</a:t>
            </a:r>
            <a:r>
              <a:rPr lang="zh-CN" altLang="en-US" dirty="0" smtClean="0">
                <a:solidFill>
                  <a:schemeClr val="tx1"/>
                </a:solidFill>
                <a:latin typeface="微软雅黑" panose="020B0503020204020204" pitchFamily="34" charset="-122"/>
                <a:ea typeface="微软雅黑" panose="020B0503020204020204" pitchFamily="34" charset="-122"/>
              </a:rPr>
              <a:t>周送货速度减少到</a:t>
            </a:r>
            <a:r>
              <a:rPr lang="en-US" altLang="zh-CN" dirty="0" smtClean="0">
                <a:solidFill>
                  <a:schemeClr val="tx1"/>
                </a:solidFill>
                <a:latin typeface="微软雅黑" panose="020B0503020204020204" pitchFamily="34" charset="-122"/>
                <a:ea typeface="微软雅黑" panose="020B0503020204020204" pitchFamily="34" charset="-122"/>
              </a:rPr>
              <a:t>3</a:t>
            </a:r>
            <a:r>
              <a:rPr lang="zh-CN" altLang="en-US" dirty="0" smtClean="0">
                <a:solidFill>
                  <a:schemeClr val="tx1"/>
                </a:solidFill>
                <a:latin typeface="微软雅黑" panose="020B0503020204020204" pitchFamily="34" charset="-122"/>
                <a:ea typeface="微软雅黑" panose="020B0503020204020204" pitchFamily="34" charset="-122"/>
              </a:rPr>
              <a:t>周，这对百货公司分销商来说，能以更快的速度拿到货物，减少仓储。对生产商来说，积攒的材料仓储也能减少很多。</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39938" name="Picture 2" descr="http://image.tianjimedia.com/uploadImages/2013/136/7398GJ5MG66W.jpg"/>
          <p:cNvPicPr>
            <a:picLocks noChangeAspect="1" noChangeArrowheads="1"/>
          </p:cNvPicPr>
          <p:nvPr/>
        </p:nvPicPr>
        <p:blipFill>
          <a:blip r:embed="rId2" cstate="print"/>
          <a:srcRect b="13666"/>
          <a:stretch>
            <a:fillRect/>
          </a:stretch>
        </p:blipFill>
        <p:spPr bwMode="auto">
          <a:xfrm>
            <a:off x="656627" y="1342052"/>
            <a:ext cx="3656965" cy="2106706"/>
          </a:xfrm>
          <a:prstGeom prst="rect">
            <a:avLst/>
          </a:prstGeom>
          <a:noFill/>
        </p:spPr>
      </p:pic>
      <p:pic>
        <p:nvPicPr>
          <p:cNvPr id="39940" name="Picture 4" descr="http://photocdn.sohu.com/20131015/Img388198280.jpg"/>
          <p:cNvPicPr>
            <a:picLocks noChangeAspect="1" noChangeArrowheads="1"/>
          </p:cNvPicPr>
          <p:nvPr/>
        </p:nvPicPr>
        <p:blipFill>
          <a:blip r:embed="rId3" cstate="print"/>
          <a:srcRect/>
          <a:stretch>
            <a:fillRect/>
          </a:stretch>
        </p:blipFill>
        <p:spPr bwMode="auto">
          <a:xfrm>
            <a:off x="656626" y="3701712"/>
            <a:ext cx="3656965" cy="2371008"/>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B30654-5188-CD46-A185-958418294383}" type="slidenum">
              <a:rPr lang="en-US" smtClean="0"/>
              <a:pPr/>
              <a:t>108</a:t>
            </a:fld>
            <a:endParaRPr lang="en-US" dirty="0"/>
          </a:p>
        </p:txBody>
      </p:sp>
      <p:sp>
        <p:nvSpPr>
          <p:cNvPr id="5" name="Content Placeholder 4"/>
          <p:cNvSpPr>
            <a:spLocks noGrp="1"/>
          </p:cNvSpPr>
          <p:nvPr>
            <p:ph sz="half" idx="1"/>
          </p:nvPr>
        </p:nvSpPr>
        <p:spPr>
          <a:xfrm>
            <a:off x="4648003" y="1239022"/>
            <a:ext cx="3717576" cy="4525963"/>
          </a:xfrm>
        </p:spPr>
        <p:txBody>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谷歌基于每天来自全球的</a:t>
            </a:r>
            <a:r>
              <a:rPr lang="en-US" altLang="zh-CN" dirty="0" smtClean="0">
                <a:solidFill>
                  <a:schemeClr val="tx1"/>
                </a:solidFill>
                <a:latin typeface="微软雅黑" panose="020B0503020204020204" pitchFamily="34" charset="-122"/>
                <a:ea typeface="微软雅黑" panose="020B0503020204020204" pitchFamily="34" charset="-122"/>
              </a:rPr>
              <a:t>30 </a:t>
            </a:r>
            <a:r>
              <a:rPr lang="zh-CN" altLang="en-US" dirty="0" smtClean="0">
                <a:solidFill>
                  <a:schemeClr val="tx1"/>
                </a:solidFill>
                <a:latin typeface="微软雅黑" panose="020B0503020204020204" pitchFamily="34" charset="-122"/>
                <a:ea typeface="微软雅黑" panose="020B0503020204020204" pitchFamily="34" charset="-122"/>
              </a:rPr>
              <a:t>多亿条搜索指令设立了一个系统，这个系统在</a:t>
            </a:r>
            <a:r>
              <a:rPr lang="en-US" altLang="zh-CN" dirty="0" smtClean="0">
                <a:solidFill>
                  <a:schemeClr val="tx1"/>
                </a:solidFill>
                <a:latin typeface="微软雅黑" panose="020B0503020204020204" pitchFamily="34" charset="-122"/>
                <a:ea typeface="微软雅黑" panose="020B0503020204020204" pitchFamily="34" charset="-122"/>
              </a:rPr>
              <a:t>2009 </a:t>
            </a:r>
            <a:r>
              <a:rPr lang="zh-CN" altLang="en-US" dirty="0" smtClean="0">
                <a:solidFill>
                  <a:schemeClr val="tx1"/>
                </a:solidFill>
                <a:latin typeface="微软雅黑" panose="020B0503020204020204" pitchFamily="34" charset="-122"/>
                <a:ea typeface="微软雅黑" panose="020B0503020204020204" pitchFamily="34" charset="-122"/>
              </a:rPr>
              <a:t>年甲流爆发之前就开始对美国各地区进行“流感预报”，并推出了“谷歌流感趋势”服务。</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谷歌在这项服务的产品介绍中写道：搜索流感相关主题的人数与实际患有流感症状的人数之间存在着密切的关系。虽然并非每个搜索“流感”的人都患有流感，但谷歌发现了一些检索词条的组合并用特定的数学模型对其进行分析后发现，这些分析结果与传统流感监测系统监测结果的相关性高达</a:t>
            </a:r>
            <a:r>
              <a:rPr lang="en-US" altLang="zh-CN" dirty="0" smtClean="0">
                <a:solidFill>
                  <a:schemeClr val="tx1"/>
                </a:solidFill>
                <a:latin typeface="微软雅黑" panose="020B0503020204020204" pitchFamily="34" charset="-122"/>
                <a:ea typeface="微软雅黑" panose="020B0503020204020204" pitchFamily="34" charset="-122"/>
              </a:rPr>
              <a:t>97%</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这也就表示，谷歌公司能做出与疾控部门同样准确的传染源位置判断，并且在时间上提前了一到两周。”</a:t>
            </a:r>
            <a:endParaRPr lang="en-US" dirty="0">
              <a:solidFill>
                <a:schemeClr val="tx1"/>
              </a:solidFill>
              <a:latin typeface="微软雅黑" panose="020B0503020204020204" pitchFamily="34" charset="-122"/>
              <a:ea typeface="微软雅黑" panose="020B0503020204020204" pitchFamily="34" charset="-122"/>
            </a:endParaRPr>
          </a:p>
        </p:txBody>
      </p:sp>
      <p:sp>
        <p:nvSpPr>
          <p:cNvPr id="37890" name="AutoShape 2" descr="http://t11.baidu.com/it/u=387125758,2343873354&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7891" name="Picture 3"/>
          <p:cNvPicPr>
            <a:picLocks noChangeAspect="1" noChangeArrowheads="1"/>
          </p:cNvPicPr>
          <p:nvPr/>
        </p:nvPicPr>
        <p:blipFill>
          <a:blip r:embed="rId2" cstate="print"/>
          <a:srcRect/>
          <a:stretch>
            <a:fillRect/>
          </a:stretch>
        </p:blipFill>
        <p:spPr bwMode="auto">
          <a:xfrm>
            <a:off x="605450" y="1187506"/>
            <a:ext cx="3827400" cy="2523560"/>
          </a:xfrm>
          <a:prstGeom prst="rect">
            <a:avLst/>
          </a:prstGeom>
          <a:noFill/>
          <a:ln w="9525">
            <a:noFill/>
            <a:miter lim="800000"/>
            <a:headEnd/>
            <a:tailEnd/>
          </a:ln>
        </p:spPr>
      </p:pic>
      <p:pic>
        <p:nvPicPr>
          <p:cNvPr id="37893" name="Picture 5" descr="http://c.hiphotos.bdimg.com/album/w%3D2048/sign=fb31bf27838ba61edfeecf2f750c960a/0ff41bd5ad6eddc41bde0d1638dbb6fd52663325.jpg"/>
          <p:cNvPicPr>
            <a:picLocks noChangeAspect="1" noChangeArrowheads="1"/>
          </p:cNvPicPr>
          <p:nvPr/>
        </p:nvPicPr>
        <p:blipFill>
          <a:blip r:embed="rId3" cstate="print"/>
          <a:srcRect/>
          <a:stretch>
            <a:fillRect/>
          </a:stretch>
        </p:blipFill>
        <p:spPr bwMode="auto">
          <a:xfrm>
            <a:off x="622850" y="3926219"/>
            <a:ext cx="3810000" cy="1591240"/>
          </a:xfrm>
          <a:prstGeom prst="rect">
            <a:avLst/>
          </a:prstGeom>
          <a:noFill/>
        </p:spPr>
      </p:pic>
      <p:sp>
        <p:nvSpPr>
          <p:cNvPr id="9" name="Title 1"/>
          <p:cNvSpPr txBox="1">
            <a:spLocks/>
          </p:cNvSpPr>
          <p:nvPr/>
        </p:nvSpPr>
        <p:spPr>
          <a:xfrm>
            <a:off x="872119" y="38424"/>
            <a:ext cx="7544977" cy="6731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2000" b="1" kern="1200" cap="all">
                <a:solidFill>
                  <a:schemeClr val="tx1">
                    <a:lumMod val="85000"/>
                    <a:lumOff val="15000"/>
                  </a:schemeClr>
                </a:solidFill>
                <a:latin typeface="黑体"/>
                <a:ea typeface="黑体"/>
                <a:cs typeface="黑体"/>
              </a:defRPr>
            </a:lvl1pPr>
          </a:lstStyle>
          <a:p>
            <a:r>
              <a:rPr lang="zh-CN" altLang="en-US" sz="2400" kern="0" dirty="0">
                <a:solidFill>
                  <a:schemeClr val="tx1">
                    <a:lumMod val="65000"/>
                    <a:lumOff val="35000"/>
                  </a:schemeClr>
                </a:solidFill>
                <a:latin typeface="黑体" pitchFamily="49" charset="-122"/>
                <a:ea typeface="黑体" pitchFamily="49" charset="-122"/>
                <a:cs typeface="+mj-cs"/>
              </a:rPr>
              <a:t>医疗</a:t>
            </a:r>
            <a:r>
              <a:rPr lang="zh-CN" altLang="en-US" sz="2400" kern="0" dirty="0" smtClean="0">
                <a:solidFill>
                  <a:schemeClr val="tx1">
                    <a:lumMod val="65000"/>
                    <a:lumOff val="35000"/>
                  </a:schemeClr>
                </a:solidFill>
                <a:latin typeface="黑体" pitchFamily="49" charset="-122"/>
                <a:ea typeface="黑体" pitchFamily="49" charset="-122"/>
                <a:cs typeface="+mj-cs"/>
              </a:rPr>
              <a:t>大数据</a:t>
            </a:r>
            <a:endParaRPr lang="en-US" altLang="en-US" sz="2400" kern="0" dirty="0" smtClean="0">
              <a:solidFill>
                <a:schemeClr val="tx1">
                  <a:lumMod val="65000"/>
                  <a:lumOff val="35000"/>
                </a:schemeClr>
              </a:solidFill>
              <a:latin typeface="黑体" pitchFamily="49" charset="-122"/>
              <a:ea typeface="黑体" pitchFamily="49" charset="-122"/>
              <a:cs typeface="+mj-cs"/>
            </a:endParaRPr>
          </a:p>
        </p:txBody>
      </p:sp>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sosceles Triangle 5"/>
          <p:cNvSpPr/>
          <p:nvPr/>
        </p:nvSpPr>
        <p:spPr>
          <a:xfrm rot="10800000">
            <a:off x="4552378" y="2309468"/>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3" name="Isosceles Triangle 162"/>
          <p:cNvSpPr/>
          <p:nvPr/>
        </p:nvSpPr>
        <p:spPr>
          <a:xfrm rot="10800000">
            <a:off x="4566649" y="3546811"/>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164" name="Isosceles Triangle 163"/>
          <p:cNvSpPr/>
          <p:nvPr/>
        </p:nvSpPr>
        <p:spPr>
          <a:xfrm rot="10800000">
            <a:off x="4566649" y="4796929"/>
            <a:ext cx="485206" cy="271109"/>
          </a:xfrm>
          <a:prstGeom prst="triangl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latin typeface="微軟正黑體" pitchFamily="34" charset="-120"/>
              <a:ea typeface="微軟正黑體" pitchFamily="34" charset="-120"/>
              <a:cs typeface="Calibri" pitchFamily="34" charset="0"/>
            </a:endParaRPr>
          </a:p>
        </p:txBody>
      </p:sp>
      <p:sp>
        <p:nvSpPr>
          <p:cNvPr id="5" name="Rounded Rectangle 4"/>
          <p:cNvSpPr/>
          <p:nvPr/>
        </p:nvSpPr>
        <p:spPr>
          <a:xfrm>
            <a:off x="1826655" y="1439135"/>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每天几百 </a:t>
            </a:r>
            <a:r>
              <a:rPr lang="en-US" altLang="zh-TW" sz="1800" dirty="0" smtClean="0">
                <a:solidFill>
                  <a:schemeClr val="tx1"/>
                </a:solidFill>
                <a:latin typeface="微軟正黑體" pitchFamily="34" charset="-120"/>
                <a:ea typeface="微軟正黑體" pitchFamily="34" charset="-120"/>
                <a:cs typeface="Calibri" pitchFamily="34" charset="0"/>
              </a:rPr>
              <a:t>GB</a:t>
            </a:r>
            <a:r>
              <a:rPr lang="zh-TW" altLang="en-US" sz="1800" dirty="0" smtClean="0">
                <a:solidFill>
                  <a:schemeClr val="tx1"/>
                </a:solidFill>
                <a:latin typeface="微軟正黑體" pitchFamily="34" charset="-120"/>
                <a:ea typeface="微軟正黑體" pitchFamily="34" charset="-120"/>
                <a:cs typeface="Calibri" pitchFamily="34" charset="0"/>
              </a:rPr>
              <a:t>、 几 </a:t>
            </a:r>
            <a:r>
              <a:rPr lang="en-US" altLang="zh-TW" sz="1800" dirty="0" smtClean="0">
                <a:solidFill>
                  <a:schemeClr val="tx1"/>
                </a:solidFill>
                <a:latin typeface="微軟正黑體" pitchFamily="34" charset="-120"/>
                <a:ea typeface="微軟正黑體" pitchFamily="34" charset="-120"/>
                <a:cs typeface="Calibri" pitchFamily="34" charset="0"/>
              </a:rPr>
              <a:t>TB </a:t>
            </a:r>
            <a:r>
              <a:rPr lang="zh-TW" altLang="en-US" sz="1800" dirty="0" smtClean="0">
                <a:solidFill>
                  <a:schemeClr val="tx1"/>
                </a:solidFill>
                <a:latin typeface="微軟正黑體" pitchFamily="34" charset="-120"/>
                <a:ea typeface="微軟正黑體" pitchFamily="34" charset="-120"/>
                <a:cs typeface="Calibri" pitchFamily="34" charset="0"/>
              </a:rPr>
              <a:t>的资料，且持续成长中</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12" name="Oval 111"/>
          <p:cNvSpPr>
            <a:spLocks noChangeAspect="1" noChangeArrowheads="1"/>
          </p:cNvSpPr>
          <p:nvPr/>
        </p:nvSpPr>
        <p:spPr bwMode="auto">
          <a:xfrm>
            <a:off x="1028566" y="1268760"/>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4" name="Rectangle 3"/>
          <p:cNvSpPr/>
          <p:nvPr/>
        </p:nvSpPr>
        <p:spPr>
          <a:xfrm>
            <a:off x="1001631" y="1420076"/>
            <a:ext cx="1210340"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储存</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Storing</a:t>
            </a:r>
          </a:p>
        </p:txBody>
      </p:sp>
      <p:sp>
        <p:nvSpPr>
          <p:cNvPr id="154" name="Rounded Rectangle 153"/>
          <p:cNvSpPr/>
          <p:nvPr/>
        </p:nvSpPr>
        <p:spPr>
          <a:xfrm>
            <a:off x="1822074" y="2676478"/>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a:solidFill>
                  <a:schemeClr val="tx1"/>
                </a:solidFill>
                <a:latin typeface="微軟正黑體" pitchFamily="34" charset="-120"/>
                <a:ea typeface="微軟正黑體" pitchFamily="34" charset="-120"/>
                <a:cs typeface="Calibri" pitchFamily="34" charset="0"/>
              </a:rPr>
              <a:t> </a:t>
            </a:r>
            <a:r>
              <a:rPr lang="zh-TW" altLang="en-US" sz="1800" dirty="0" smtClean="0">
                <a:solidFill>
                  <a:schemeClr val="tx1"/>
                </a:solidFill>
                <a:latin typeface="微軟正黑體" pitchFamily="34" charset="-120"/>
                <a:ea typeface="微軟正黑體" pitchFamily="34" charset="-120"/>
                <a:cs typeface="Calibri" pitchFamily="34" charset="0"/>
              </a:rPr>
              <a:t> 在收数据的同时做必要的前置处理 </a:t>
            </a:r>
            <a:r>
              <a:rPr lang="en-US" altLang="zh-TW" sz="1800" dirty="0" smtClean="0">
                <a:solidFill>
                  <a:schemeClr val="tx1"/>
                </a:solidFill>
                <a:latin typeface="微軟正黑體" pitchFamily="34" charset="-120"/>
                <a:ea typeface="微軟正黑體" pitchFamily="34" charset="-120"/>
                <a:cs typeface="Calibri" pitchFamily="34" charset="0"/>
              </a:rPr>
              <a:t>(pre-processing)</a:t>
            </a:r>
          </a:p>
          <a:p>
            <a:pPr algn="ctr"/>
            <a:r>
              <a:rPr lang="zh-TW" altLang="en-US" sz="1800" dirty="0" smtClean="0">
                <a:solidFill>
                  <a:schemeClr val="tx1"/>
                </a:solidFill>
                <a:latin typeface="微軟正黑體" pitchFamily="34" charset="-120"/>
                <a:ea typeface="微軟正黑體" pitchFamily="34" charset="-120"/>
                <a:cs typeface="Calibri" pitchFamily="34" charset="0"/>
              </a:rPr>
              <a:t>，并区分数据处理的优先等级 </a:t>
            </a:r>
            <a:r>
              <a:rPr lang="en-US" altLang="zh-TW" sz="1800" dirty="0" smtClean="0">
                <a:solidFill>
                  <a:schemeClr val="tx1"/>
                </a:solidFill>
                <a:latin typeface="微軟正黑體" pitchFamily="34" charset="-120"/>
                <a:ea typeface="微軟正黑體" pitchFamily="34" charset="-120"/>
                <a:cs typeface="Calibri" pitchFamily="34" charset="0"/>
              </a:rPr>
              <a:t>(prioritizing)</a:t>
            </a:r>
            <a:endParaRPr lang="en-US" sz="1800" dirty="0">
              <a:solidFill>
                <a:schemeClr val="tx1"/>
              </a:solidFill>
              <a:latin typeface="微軟正黑體" pitchFamily="34" charset="-120"/>
              <a:ea typeface="微軟正黑體" pitchFamily="34" charset="-120"/>
              <a:cs typeface="Calibri" pitchFamily="34" charset="0"/>
            </a:endParaRPr>
          </a:p>
        </p:txBody>
      </p:sp>
      <p:sp>
        <p:nvSpPr>
          <p:cNvPr id="155" name="Oval 154"/>
          <p:cNvSpPr>
            <a:spLocks noChangeAspect="1" noChangeArrowheads="1"/>
          </p:cNvSpPr>
          <p:nvPr/>
        </p:nvSpPr>
        <p:spPr bwMode="auto">
          <a:xfrm>
            <a:off x="1023985" y="2506103"/>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6" name="Rectangle 155"/>
          <p:cNvSpPr/>
          <p:nvPr/>
        </p:nvSpPr>
        <p:spPr>
          <a:xfrm>
            <a:off x="925694" y="2671688"/>
            <a:ext cx="1329087"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计算</a:t>
            </a:r>
            <a:endPar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Processing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157" name="Rounded Rectangle 156"/>
          <p:cNvSpPr/>
          <p:nvPr/>
        </p:nvSpPr>
        <p:spPr>
          <a:xfrm>
            <a:off x="1815358" y="3931221"/>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如何</a:t>
            </a:r>
            <a:r>
              <a:rPr lang="zh-TW" altLang="en-US" sz="1800" dirty="0">
                <a:solidFill>
                  <a:schemeClr val="tx1"/>
                </a:solidFill>
                <a:latin typeface="微軟正黑體" pitchFamily="34" charset="-120"/>
                <a:ea typeface="微軟正黑體" pitchFamily="34" charset="-120"/>
                <a:cs typeface="Calibri" pitchFamily="34" charset="0"/>
              </a:rPr>
              <a:t>有效的避免</a:t>
            </a:r>
            <a:r>
              <a:rPr lang="zh-TW" altLang="en-US" sz="1800" dirty="0" smtClean="0">
                <a:solidFill>
                  <a:schemeClr val="tx1"/>
                </a:solidFill>
                <a:latin typeface="微軟正黑體" pitchFamily="34" charset="-120"/>
                <a:ea typeface="微軟正黑體" pitchFamily="34" charset="-120"/>
                <a:cs typeface="Calibri" pitchFamily="34" charset="0"/>
              </a:rPr>
              <a:t>因硬件毁坏所导致的资料损毁</a:t>
            </a:r>
            <a:endParaRPr lang="en-US" altLang="zh-TW" sz="1800" dirty="0">
              <a:solidFill>
                <a:schemeClr val="tx1"/>
              </a:solidFill>
              <a:latin typeface="微軟正黑體" pitchFamily="34" charset="-120"/>
              <a:ea typeface="微軟正黑體" pitchFamily="34" charset="-120"/>
              <a:cs typeface="Calibri" pitchFamily="34" charset="0"/>
            </a:endParaRPr>
          </a:p>
        </p:txBody>
      </p:sp>
      <p:sp>
        <p:nvSpPr>
          <p:cNvPr id="158" name="Oval 157"/>
          <p:cNvSpPr>
            <a:spLocks noChangeAspect="1" noChangeArrowheads="1"/>
          </p:cNvSpPr>
          <p:nvPr/>
        </p:nvSpPr>
        <p:spPr bwMode="auto">
          <a:xfrm>
            <a:off x="1017269" y="3760846"/>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59" name="Rectangle 158"/>
          <p:cNvSpPr/>
          <p:nvPr/>
        </p:nvSpPr>
        <p:spPr>
          <a:xfrm>
            <a:off x="911422" y="3940700"/>
            <a:ext cx="1329087" cy="707886"/>
          </a:xfrm>
          <a:prstGeom prst="rect">
            <a:avLst/>
          </a:prstGeom>
        </p:spPr>
        <p:txBody>
          <a:bodyPr wrap="square">
            <a:spAutoFit/>
          </a:bodyPr>
          <a:lstStyle/>
          <a:p>
            <a:pPr lvl="0" algn="ctr" defTabSz="914400">
              <a:defRPr/>
            </a:pPr>
            <a:r>
              <a:rPr lang="zh-TW" altLang="en-US"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管理</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a:p>
            <a:pPr lvl="0" algn="ctr" defTabSz="914400">
              <a:defRPr/>
            </a:pPr>
            <a:r>
              <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Managing</a:t>
            </a:r>
          </a:p>
        </p:txBody>
      </p:sp>
      <p:sp>
        <p:nvSpPr>
          <p:cNvPr id="160" name="Rounded Rectangle 159"/>
          <p:cNvSpPr/>
          <p:nvPr/>
        </p:nvSpPr>
        <p:spPr>
          <a:xfrm>
            <a:off x="1810777" y="5182334"/>
            <a:ext cx="6147735" cy="870333"/>
          </a:xfrm>
          <a:prstGeom prst="roundRect">
            <a:avLst/>
          </a:prstGeom>
          <a:solidFill>
            <a:srgbClr val="FFCCFF">
              <a:alpha val="52000"/>
            </a:srgbClr>
          </a:solidFill>
          <a:ln>
            <a:noFill/>
          </a:ln>
          <a:effectLst/>
          <a:scene3d>
            <a:camera prst="orthographicFront">
              <a:rot lat="0" lon="0" rev="0"/>
            </a:camera>
            <a:lightRig rig="twoPt" dir="r">
              <a:rot lat="0" lon="0" rev="6000000"/>
            </a:lightRig>
          </a:scene3d>
          <a:sp3d prstMaterial="matte"/>
        </p:spPr>
        <p:style>
          <a:lnRef idx="1">
            <a:schemeClr val="accent1"/>
          </a:lnRef>
          <a:fillRef idx="3">
            <a:schemeClr val="accent1"/>
          </a:fillRef>
          <a:effectRef idx="2">
            <a:schemeClr val="accent1"/>
          </a:effectRef>
          <a:fontRef idx="minor">
            <a:schemeClr val="lt1"/>
          </a:fontRef>
        </p:style>
        <p:txBody>
          <a:bodyPr rtlCol="0" anchor="ctr"/>
          <a:lstStyle/>
          <a:p>
            <a:pPr algn="ctr"/>
            <a:r>
              <a:rPr lang="zh-TW" altLang="en-US" sz="1800" dirty="0" smtClean="0">
                <a:solidFill>
                  <a:schemeClr val="tx1"/>
                </a:solidFill>
                <a:latin typeface="微軟正黑體" pitchFamily="34" charset="-120"/>
                <a:ea typeface="微軟正黑體" pitchFamily="34" charset="-120"/>
                <a:cs typeface="Calibri" pitchFamily="34" charset="0"/>
              </a:rPr>
              <a:t>如何从中挖掘出所关注事件的 </a:t>
            </a:r>
            <a:r>
              <a:rPr lang="en-US" altLang="zh-TW" sz="1800" dirty="0" smtClean="0">
                <a:solidFill>
                  <a:schemeClr val="tx1"/>
                </a:solidFill>
                <a:latin typeface="微軟正黑體" pitchFamily="34" charset="-120"/>
                <a:ea typeface="微軟正黑體" pitchFamily="34" charset="-120"/>
                <a:cs typeface="Calibri" pitchFamily="34" charset="0"/>
              </a:rPr>
              <a:t>pattern </a:t>
            </a:r>
            <a:r>
              <a:rPr lang="zh-TW" altLang="en-US" sz="1800" dirty="0">
                <a:solidFill>
                  <a:schemeClr val="tx1"/>
                </a:solidFill>
                <a:latin typeface="微軟正黑體" pitchFamily="34" charset="-120"/>
                <a:ea typeface="微軟正黑體" pitchFamily="34" charset="-120"/>
                <a:cs typeface="Calibri" pitchFamily="34" charset="0"/>
              </a:rPr>
              <a:t>或 </a:t>
            </a:r>
            <a:r>
              <a:rPr lang="en-US" altLang="zh-TW" sz="1800" dirty="0" smtClean="0">
                <a:solidFill>
                  <a:schemeClr val="tx1"/>
                </a:solidFill>
                <a:latin typeface="微軟正黑體" pitchFamily="34" charset="-120"/>
                <a:ea typeface="微軟正黑體" pitchFamily="34" charset="-120"/>
                <a:cs typeface="Calibri" pitchFamily="34" charset="0"/>
              </a:rPr>
              <a:t>behavior</a:t>
            </a:r>
            <a:endParaRPr lang="en-US" altLang="zh-TW" sz="1800" dirty="0">
              <a:solidFill>
                <a:schemeClr val="tx1"/>
              </a:solidFill>
              <a:latin typeface="微軟正黑體" pitchFamily="34" charset="-120"/>
              <a:ea typeface="微軟正黑體" pitchFamily="34" charset="-120"/>
              <a:cs typeface="Calibri" pitchFamily="34" charset="0"/>
            </a:endParaRPr>
          </a:p>
        </p:txBody>
      </p:sp>
      <p:sp>
        <p:nvSpPr>
          <p:cNvPr id="161" name="Oval 160"/>
          <p:cNvSpPr>
            <a:spLocks noChangeAspect="1" noChangeArrowheads="1"/>
          </p:cNvSpPr>
          <p:nvPr/>
        </p:nvSpPr>
        <p:spPr bwMode="auto">
          <a:xfrm>
            <a:off x="1012688" y="5011959"/>
            <a:ext cx="1140592" cy="1140591"/>
          </a:xfrm>
          <a:prstGeom prst="ellipse">
            <a:avLst/>
          </a:prstGeom>
          <a:solidFill>
            <a:srgbClr val="CC0000"/>
          </a:solidFill>
          <a:ln w="1905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lIns="0" rIns="0" anchor="ctr"/>
          <a:lstStyle/>
          <a:p>
            <a:pPr lvl="0" algn="ctr" defTabSz="914400">
              <a:defRPr/>
            </a:pPr>
            <a:endParaRPr lang="en-US" altLang="zh-TW" sz="2000" b="1" kern="0" dirty="0">
              <a:solidFill>
                <a:schemeClr val="bg1"/>
              </a:solidFill>
              <a:effectLst>
                <a:outerShdw blurRad="38100" dist="38100" dir="2700000" algn="tl">
                  <a:srgbClr val="000000">
                    <a:alpha val="43137"/>
                  </a:srgbClr>
                </a:outerShdw>
              </a:effectLst>
              <a:latin typeface="微軟正黑體" pitchFamily="34" charset="-120"/>
              <a:ea typeface="微軟正黑體" pitchFamily="34" charset="-120"/>
              <a:cs typeface="Calibri" pitchFamily="34" charset="0"/>
            </a:endParaRPr>
          </a:p>
        </p:txBody>
      </p:sp>
      <p:sp>
        <p:nvSpPr>
          <p:cNvPr id="162" name="Rectangle 161"/>
          <p:cNvSpPr/>
          <p:nvPr/>
        </p:nvSpPr>
        <p:spPr>
          <a:xfrm>
            <a:off x="985753" y="5163275"/>
            <a:ext cx="1210340" cy="707886"/>
          </a:xfrm>
          <a:prstGeom prst="rect">
            <a:avLst/>
          </a:prstGeom>
        </p:spPr>
        <p:txBody>
          <a:bodyPr wrap="square">
            <a:spAutoFit/>
          </a:bodyPr>
          <a:lstStyle/>
          <a:p>
            <a:pPr lvl="0" algn="ctr" defTabSz="914400">
              <a:defRPr/>
            </a:pPr>
            <a:r>
              <a:rPr lang="zh-TW" altLang="en-US"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分析</a:t>
            </a:r>
          </a:p>
          <a:p>
            <a:pPr lvl="0" algn="ctr" defTabSz="914400">
              <a:defRPr/>
            </a:pPr>
            <a:r>
              <a:rPr lang="en-US" altLang="zh-TW" sz="2000" b="1" kern="0" dirty="0" smtClean="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rPr>
              <a:t>Analyzing</a:t>
            </a:r>
            <a:endParaRPr lang="en-US" altLang="zh-TW" sz="2000" b="1" kern="0" dirty="0">
              <a:solidFill>
                <a:schemeClr val="bg1"/>
              </a:solidFill>
              <a:effectLst>
                <a:outerShdw blurRad="38100" dist="38100" dir="2700000" algn="tl">
                  <a:srgbClr val="000000">
                    <a:alpha val="43137"/>
                  </a:srgbClr>
                </a:outerShdw>
              </a:effectLst>
              <a:latin typeface="Arial Narrow" pitchFamily="34" charset="0"/>
              <a:ea typeface="微軟正黑體" pitchFamily="34" charset="-120"/>
              <a:cs typeface="Calibri" pitchFamily="34" charset="0"/>
            </a:endParaRPr>
          </a:p>
        </p:txBody>
      </p:sp>
      <p:sp>
        <p:nvSpPr>
          <p:cNvPr id="19" name="Title 1"/>
          <p:cNvSpPr>
            <a:spLocks noGrp="1"/>
          </p:cNvSpPr>
          <p:nvPr>
            <p:ph type="title"/>
          </p:nvPr>
        </p:nvSpPr>
        <p:spPr>
          <a:xfrm>
            <a:off x="827584" y="0"/>
            <a:ext cx="8003233" cy="764704"/>
          </a:xfrm>
        </p:spPr>
        <p:txBody>
          <a:bodyPr>
            <a:normAutofit/>
          </a:bodyPr>
          <a:lstStyle/>
          <a:p>
            <a:r>
              <a:rPr lang="zh-TW" altLang="en-US" dirty="0" smtClean="0">
                <a:latin typeface="黑体" pitchFamily="49" charset="-122"/>
                <a:ea typeface="黑体" pitchFamily="49" charset="-122"/>
              </a:rPr>
              <a:t>超越企业现有 </a:t>
            </a:r>
            <a:r>
              <a:rPr lang="en-US" altLang="zh-TW" dirty="0" smtClean="0">
                <a:latin typeface="黑体" pitchFamily="49" charset="-122"/>
                <a:ea typeface="黑体" pitchFamily="49" charset="-122"/>
              </a:rPr>
              <a:t>IT </a:t>
            </a:r>
            <a:r>
              <a:rPr lang="zh-TW" altLang="en-US" dirty="0" smtClean="0">
                <a:latin typeface="黑体" pitchFamily="49" charset="-122"/>
                <a:ea typeface="黑体" pitchFamily="49" charset="-122"/>
              </a:rPr>
              <a:t>的数据解决能量</a:t>
            </a:r>
            <a:endParaRPr lang="en-US" altLang="zh-TW" dirty="0">
              <a:latin typeface="黑体" pitchFamily="49" charset="-122"/>
              <a:ea typeface="黑体" pitchFamily="49" charset="-122"/>
            </a:endParaRPr>
          </a:p>
        </p:txBody>
      </p:sp>
      <p:sp>
        <p:nvSpPr>
          <p:cNvPr id="20"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10</a:t>
            </a:fld>
            <a:endParaRPr kumimoji="0" lang="en-US" altLang="zh-TW" sz="900" dirty="0">
              <a:solidFill>
                <a:srgbClr val="000000"/>
              </a:solidFill>
            </a:endParaRPr>
          </a:p>
        </p:txBody>
      </p:sp>
    </p:spTree>
    <p:extLst>
      <p:ext uri="{BB962C8B-B14F-4D97-AF65-F5344CB8AC3E}">
        <p14:creationId xmlns:p14="http://schemas.microsoft.com/office/powerpoint/2010/main" val="36822542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能源大数据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109</a:t>
            </a:fld>
            <a:endParaRPr lang="en-US" dirty="0"/>
          </a:p>
        </p:txBody>
      </p:sp>
      <p:sp>
        <p:nvSpPr>
          <p:cNvPr id="5" name="Content Placeholder 4"/>
          <p:cNvSpPr>
            <a:spLocks noGrp="1"/>
          </p:cNvSpPr>
          <p:nvPr>
            <p:ph sz="half" idx="1"/>
          </p:nvPr>
        </p:nvSpPr>
        <p:spPr>
          <a:xfrm>
            <a:off x="4648003" y="1278195"/>
            <a:ext cx="3717576" cy="4834522"/>
          </a:xfrm>
        </p:spPr>
        <p:txBody>
          <a:bodyPr>
            <a:normAutofit lnSpcReduction="10000"/>
          </a:bodyPr>
          <a:lstStyle/>
          <a:p>
            <a:r>
              <a:rPr lang="en-US" altLang="zh-CN" dirty="0" smtClean="0">
                <a:solidFill>
                  <a:schemeClr val="tx1"/>
                </a:solidFill>
              </a:rPr>
              <a:t>	</a:t>
            </a:r>
            <a:r>
              <a:rPr lang="zh-CN" altLang="en-US" dirty="0" smtClean="0">
                <a:solidFill>
                  <a:schemeClr val="tx1"/>
                </a:solidFill>
              </a:rPr>
              <a:t>国际大石油公司一直都非常重视数据管理。如雪佛龙公司将</a:t>
            </a:r>
            <a:r>
              <a:rPr lang="en-US" altLang="zh-CN" dirty="0" smtClean="0">
                <a:solidFill>
                  <a:schemeClr val="tx1"/>
                </a:solidFill>
              </a:rPr>
              <a:t>5</a:t>
            </a:r>
            <a:r>
              <a:rPr lang="zh-CN" altLang="en-US" dirty="0" smtClean="0">
                <a:solidFill>
                  <a:schemeClr val="tx1"/>
                </a:solidFill>
              </a:rPr>
              <a:t>万台桌面系统与</a:t>
            </a:r>
            <a:r>
              <a:rPr lang="en-US" altLang="zh-CN" dirty="0" smtClean="0">
                <a:solidFill>
                  <a:schemeClr val="tx1"/>
                </a:solidFill>
              </a:rPr>
              <a:t>1800</a:t>
            </a:r>
            <a:r>
              <a:rPr lang="zh-CN" altLang="en-US" dirty="0" smtClean="0">
                <a:solidFill>
                  <a:schemeClr val="tx1"/>
                </a:solidFill>
              </a:rPr>
              <a:t>个公司站点连接，消除炼油、销售与运输“下游系统”中的重复流程和系统，每年节省</a:t>
            </a:r>
            <a:r>
              <a:rPr lang="en-US" altLang="zh-CN" dirty="0" smtClean="0">
                <a:solidFill>
                  <a:schemeClr val="tx1"/>
                </a:solidFill>
              </a:rPr>
              <a:t>5000</a:t>
            </a:r>
            <a:r>
              <a:rPr lang="zh-CN" altLang="en-US" dirty="0" smtClean="0">
                <a:solidFill>
                  <a:schemeClr val="tx1"/>
                </a:solidFill>
              </a:rPr>
              <a:t>万美元，过去</a:t>
            </a:r>
            <a:r>
              <a:rPr lang="en-US" altLang="zh-CN" dirty="0" smtClean="0">
                <a:solidFill>
                  <a:schemeClr val="tx1"/>
                </a:solidFill>
              </a:rPr>
              <a:t>4</a:t>
            </a:r>
            <a:r>
              <a:rPr lang="zh-CN" altLang="en-US" dirty="0" smtClean="0">
                <a:solidFill>
                  <a:schemeClr val="tx1"/>
                </a:solidFill>
              </a:rPr>
              <a:t>年已获得了净现值约为</a:t>
            </a:r>
            <a:r>
              <a:rPr lang="en-US" altLang="zh-CN" dirty="0" smtClean="0">
                <a:solidFill>
                  <a:schemeClr val="tx1"/>
                </a:solidFill>
              </a:rPr>
              <a:t>2</a:t>
            </a:r>
            <a:r>
              <a:rPr lang="zh-CN" altLang="en-US" dirty="0" smtClean="0">
                <a:solidFill>
                  <a:schemeClr val="tx1"/>
                </a:solidFill>
              </a:rPr>
              <a:t>亿美元的回报。</a:t>
            </a:r>
            <a:endParaRPr lang="en-US" altLang="zh-CN" dirty="0" smtClean="0">
              <a:solidFill>
                <a:schemeClr val="tx1"/>
              </a:solidFill>
            </a:endParaRPr>
          </a:p>
          <a:p>
            <a:r>
              <a:rPr lang="en-US" altLang="zh-CN" dirty="0" smtClean="0">
                <a:solidFill>
                  <a:schemeClr val="tx1"/>
                </a:solidFill>
              </a:rPr>
              <a:t>	</a:t>
            </a:r>
            <a:r>
              <a:rPr lang="zh-CN" altLang="en-US" dirty="0" smtClean="0">
                <a:solidFill>
                  <a:schemeClr val="tx1"/>
                </a:solidFill>
              </a:rPr>
              <a:t>准确预测太阳能和风能需要分析大量数据，包括风速、云层等气象数据。丹麦风轮机制造商维斯塔斯</a:t>
            </a:r>
            <a:r>
              <a:rPr lang="en-US" altLang="zh-CN" dirty="0" smtClean="0">
                <a:solidFill>
                  <a:schemeClr val="tx1"/>
                </a:solidFill>
              </a:rPr>
              <a:t>( </a:t>
            </a:r>
            <a:r>
              <a:rPr lang="en-US" altLang="zh-CN" dirty="0" err="1" smtClean="0">
                <a:solidFill>
                  <a:schemeClr val="tx1"/>
                </a:solidFill>
              </a:rPr>
              <a:t>Vestas</a:t>
            </a:r>
            <a:r>
              <a:rPr lang="en-US" altLang="zh-CN" dirty="0" smtClean="0">
                <a:solidFill>
                  <a:schemeClr val="tx1"/>
                </a:solidFill>
              </a:rPr>
              <a:t> Wind Systems)</a:t>
            </a:r>
            <a:r>
              <a:rPr lang="zh-CN" altLang="en-US" dirty="0" smtClean="0">
                <a:solidFill>
                  <a:schemeClr val="tx1"/>
                </a:solidFill>
              </a:rPr>
              <a:t>，通过在世界上最大的超级计算机上部署</a:t>
            </a:r>
            <a:r>
              <a:rPr lang="en-US" altLang="zh-CN" dirty="0" smtClean="0">
                <a:solidFill>
                  <a:schemeClr val="tx1"/>
                </a:solidFill>
              </a:rPr>
              <a:t>IBM</a:t>
            </a:r>
            <a:r>
              <a:rPr lang="zh-CN" altLang="en-US" dirty="0" smtClean="0">
                <a:solidFill>
                  <a:schemeClr val="tx1"/>
                </a:solidFill>
              </a:rPr>
              <a:t>大数据解决方案，得以通过分析包括</a:t>
            </a:r>
            <a:r>
              <a:rPr lang="en-US" altLang="zh-CN" dirty="0" smtClean="0">
                <a:solidFill>
                  <a:schemeClr val="tx1"/>
                </a:solidFill>
              </a:rPr>
              <a:t>PB</a:t>
            </a:r>
            <a:r>
              <a:rPr lang="zh-CN" altLang="en-US" dirty="0" smtClean="0">
                <a:solidFill>
                  <a:schemeClr val="tx1"/>
                </a:solidFill>
              </a:rPr>
              <a:t>量级气象报告＼潮汐相位、地理空间、卫星图像等结构化及非结构化的海量数据，优化风力涡轮机布局，有效提高风力涡轮机的性能，为客户提供精确和优化的风力涡轮机配置方案不但帮助客户降低每千瓦时的成本，并且提高了客户投资回报估计的准确度，同时它将业务用户请求的响应时间从几星期缩短到几小时。</a:t>
            </a:r>
            <a:endParaRPr lang="en-US" dirty="0">
              <a:solidFill>
                <a:schemeClr val="tx1"/>
              </a:solidFill>
            </a:endParaRPr>
          </a:p>
        </p:txBody>
      </p:sp>
      <p:pic>
        <p:nvPicPr>
          <p:cNvPr id="14337" name="Picture 1"/>
          <p:cNvPicPr>
            <a:picLocks noChangeAspect="1" noChangeArrowheads="1"/>
          </p:cNvPicPr>
          <p:nvPr/>
        </p:nvPicPr>
        <p:blipFill>
          <a:blip r:embed="rId2" cstate="print"/>
          <a:srcRect/>
          <a:stretch>
            <a:fillRect/>
          </a:stretch>
        </p:blipFill>
        <p:spPr bwMode="auto">
          <a:xfrm>
            <a:off x="820602" y="1643955"/>
            <a:ext cx="3213515" cy="3423924"/>
          </a:xfrm>
          <a:prstGeom prst="rect">
            <a:avLst/>
          </a:prstGeom>
          <a:noFill/>
          <a:ln w="9525">
            <a:noFill/>
            <a:miter lim="800000"/>
            <a:headEnd/>
            <a:tailEnd/>
          </a:ln>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交通大数据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110</a:t>
            </a:fld>
            <a:endParaRPr lang="en-US" dirty="0"/>
          </a:p>
        </p:txBody>
      </p:sp>
      <p:sp>
        <p:nvSpPr>
          <p:cNvPr id="5" name="Content Placeholder 4"/>
          <p:cNvSpPr>
            <a:spLocks noGrp="1"/>
          </p:cNvSpPr>
          <p:nvPr>
            <p:ph sz="half" idx="1"/>
          </p:nvPr>
        </p:nvSpPr>
        <p:spPr>
          <a:xfrm>
            <a:off x="4982856" y="1133340"/>
            <a:ext cx="3645990" cy="4767005"/>
          </a:xfrm>
        </p:spPr>
        <p:txBody>
          <a:bodyPr>
            <a:normAutofit lnSpcReduction="10000"/>
          </a:bodyPr>
          <a:lstStyle/>
          <a:p>
            <a:pPr>
              <a:lnSpc>
                <a:spcPct val="150000"/>
              </a:lnSpc>
            </a:pPr>
            <a:r>
              <a:rPr lang="en-US" altLang="zh-CN" sz="1800" dirty="0" smtClean="0">
                <a:solidFill>
                  <a:schemeClr val="tx1"/>
                </a:solidFill>
                <a:latin typeface="微软雅黑" panose="020B0503020204020204" pitchFamily="34" charset="-122"/>
                <a:ea typeface="微软雅黑" panose="020B0503020204020204" pitchFamily="34" charset="-122"/>
              </a:rPr>
              <a:t>	UPS</a:t>
            </a:r>
            <a:r>
              <a:rPr lang="zh-CN" altLang="en-US" sz="1800" dirty="0" smtClean="0">
                <a:solidFill>
                  <a:schemeClr val="tx1"/>
                </a:solidFill>
                <a:latin typeface="微软雅黑" panose="020B0503020204020204" pitchFamily="34" charset="-122"/>
                <a:ea typeface="微软雅黑" panose="020B0503020204020204" pitchFamily="34" charset="-122"/>
              </a:rPr>
              <a:t>最新的大数据来源是安装在公司</a:t>
            </a:r>
            <a:r>
              <a:rPr lang="en-US" altLang="zh-CN" sz="1800" dirty="0" smtClean="0">
                <a:solidFill>
                  <a:schemeClr val="tx1"/>
                </a:solidFill>
                <a:latin typeface="微软雅黑" panose="020B0503020204020204" pitchFamily="34" charset="-122"/>
                <a:ea typeface="微软雅黑" panose="020B0503020204020204" pitchFamily="34" charset="-122"/>
              </a:rPr>
              <a:t>4.6</a:t>
            </a:r>
            <a:r>
              <a:rPr lang="zh-CN" altLang="en-US" sz="1800" dirty="0" smtClean="0">
                <a:solidFill>
                  <a:schemeClr val="tx1"/>
                </a:solidFill>
                <a:latin typeface="微软雅黑" panose="020B0503020204020204" pitchFamily="34" charset="-122"/>
                <a:ea typeface="微软雅黑" panose="020B0503020204020204" pitchFamily="34" charset="-122"/>
              </a:rPr>
              <a:t>万多辆卡车上的远程通信传感器，这些传感器能够传回车速、方向、刹车和动力性能等方面的数据。收集到的数据流不仅能说明车辆的日常性能，还能帮助公司重新设计物流路线。</a:t>
            </a:r>
            <a:endParaRPr lang="en-US" altLang="zh-CN" sz="1800" dirty="0" smtClean="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800" dirty="0" smtClean="0">
                <a:solidFill>
                  <a:schemeClr val="tx1"/>
                </a:solidFill>
                <a:latin typeface="微软雅黑" panose="020B0503020204020204" pitchFamily="34" charset="-122"/>
                <a:ea typeface="微软雅黑" panose="020B0503020204020204" pitchFamily="34" charset="-122"/>
              </a:rPr>
              <a:t>	</a:t>
            </a:r>
            <a:r>
              <a:rPr lang="zh-CN" altLang="en-US" sz="1800" dirty="0" smtClean="0">
                <a:solidFill>
                  <a:schemeClr val="tx1"/>
                </a:solidFill>
                <a:latin typeface="微软雅黑" panose="020B0503020204020204" pitchFamily="34" charset="-122"/>
                <a:ea typeface="微软雅黑" panose="020B0503020204020204" pitchFamily="34" charset="-122"/>
              </a:rPr>
              <a:t>大量的在线地图数据和优化算法，最终能帮助</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实时地调配驾驶员的收货和配送路线。该系统为</a:t>
            </a:r>
            <a:r>
              <a:rPr lang="en-US" altLang="zh-CN" sz="1800" dirty="0" smtClean="0">
                <a:solidFill>
                  <a:schemeClr val="tx1"/>
                </a:solidFill>
                <a:latin typeface="微软雅黑" panose="020B0503020204020204" pitchFamily="34" charset="-122"/>
                <a:ea typeface="微软雅黑" panose="020B0503020204020204" pitchFamily="34" charset="-122"/>
              </a:rPr>
              <a:t>UPS</a:t>
            </a:r>
            <a:r>
              <a:rPr lang="zh-CN" altLang="en-US" sz="1800" dirty="0" smtClean="0">
                <a:solidFill>
                  <a:schemeClr val="tx1"/>
                </a:solidFill>
                <a:latin typeface="微软雅黑" panose="020B0503020204020204" pitchFamily="34" charset="-122"/>
                <a:ea typeface="微软雅黑" panose="020B0503020204020204" pitchFamily="34" charset="-122"/>
              </a:rPr>
              <a:t>减少了</a:t>
            </a:r>
            <a:r>
              <a:rPr lang="en-US" altLang="zh-CN" sz="1800" dirty="0" smtClean="0">
                <a:solidFill>
                  <a:schemeClr val="tx1"/>
                </a:solidFill>
                <a:latin typeface="微软雅黑" panose="020B0503020204020204" pitchFamily="34" charset="-122"/>
                <a:ea typeface="微软雅黑" panose="020B0503020204020204" pitchFamily="34" charset="-122"/>
              </a:rPr>
              <a:t>8500</a:t>
            </a:r>
            <a:r>
              <a:rPr lang="zh-CN" altLang="en-US" sz="1800" dirty="0" smtClean="0">
                <a:solidFill>
                  <a:schemeClr val="tx1"/>
                </a:solidFill>
                <a:latin typeface="微软雅黑" panose="020B0503020204020204" pitchFamily="34" charset="-122"/>
                <a:ea typeface="微软雅黑" panose="020B0503020204020204" pitchFamily="34" charset="-122"/>
              </a:rPr>
              <a:t>万英里的物流里程，由此节约了</a:t>
            </a:r>
            <a:r>
              <a:rPr lang="en-US" altLang="zh-CN" sz="1800" dirty="0" smtClean="0">
                <a:solidFill>
                  <a:schemeClr val="tx1"/>
                </a:solidFill>
                <a:latin typeface="微软雅黑" panose="020B0503020204020204" pitchFamily="34" charset="-122"/>
                <a:ea typeface="微软雅黑" panose="020B0503020204020204" pitchFamily="34" charset="-122"/>
              </a:rPr>
              <a:t>840</a:t>
            </a:r>
            <a:r>
              <a:rPr lang="zh-CN" altLang="en-US" sz="1800" dirty="0" smtClean="0">
                <a:solidFill>
                  <a:schemeClr val="tx1"/>
                </a:solidFill>
                <a:latin typeface="微软雅黑" panose="020B0503020204020204" pitchFamily="34" charset="-122"/>
                <a:ea typeface="微软雅黑" panose="020B0503020204020204" pitchFamily="34" charset="-122"/>
              </a:rPr>
              <a:t>万加仑的汽油。</a:t>
            </a:r>
            <a:endParaRPr lang="en-US" sz="1800" dirty="0">
              <a:solidFill>
                <a:schemeClr val="tx1"/>
              </a:solidFill>
              <a:latin typeface="微软雅黑" panose="020B0503020204020204" pitchFamily="34" charset="-122"/>
              <a:ea typeface="微软雅黑" panose="020B0503020204020204" pitchFamily="34" charset="-122"/>
            </a:endParaRPr>
          </a:p>
        </p:txBody>
      </p:sp>
      <p:pic>
        <p:nvPicPr>
          <p:cNvPr id="12290" name="Picture 2" descr="http://z1.dfcfw.com/2013/6/26/2013062613020862210313.jpg"/>
          <p:cNvPicPr>
            <a:picLocks noChangeAspect="1" noChangeArrowheads="1"/>
          </p:cNvPicPr>
          <p:nvPr/>
        </p:nvPicPr>
        <p:blipFill>
          <a:blip r:embed="rId2" cstate="print"/>
          <a:srcRect/>
          <a:stretch>
            <a:fillRect/>
          </a:stretch>
        </p:blipFill>
        <p:spPr bwMode="auto">
          <a:xfrm>
            <a:off x="589703" y="1161753"/>
            <a:ext cx="3915276" cy="2211406"/>
          </a:xfrm>
          <a:prstGeom prst="rect">
            <a:avLst/>
          </a:prstGeom>
          <a:noFill/>
        </p:spPr>
      </p:pic>
      <p:sp>
        <p:nvSpPr>
          <p:cNvPr id="12292" name="AutoShape 4"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294" name="AutoShape 6" descr="http://t10.baidu.com/it/u=3381890118,2482130389&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2295" name="Picture 7"/>
          <p:cNvPicPr>
            <a:picLocks noChangeAspect="1" noChangeArrowheads="1"/>
          </p:cNvPicPr>
          <p:nvPr/>
        </p:nvPicPr>
        <p:blipFill>
          <a:blip r:embed="rId3" cstate="print"/>
          <a:srcRect/>
          <a:stretch>
            <a:fillRect/>
          </a:stretch>
        </p:blipFill>
        <p:spPr bwMode="auto">
          <a:xfrm>
            <a:off x="682580" y="3533301"/>
            <a:ext cx="3822399" cy="2302650"/>
          </a:xfrm>
          <a:prstGeom prst="rect">
            <a:avLst/>
          </a:prstGeom>
          <a:noFill/>
          <a:ln w="9525">
            <a:noFill/>
            <a:miter lim="800000"/>
            <a:headEnd/>
            <a:tailEnd/>
          </a:ln>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a:solidFill>
                  <a:schemeClr val="tx1">
                    <a:lumMod val="65000"/>
                    <a:lumOff val="35000"/>
                  </a:schemeClr>
                </a:solidFill>
                <a:latin typeface="黑体" pitchFamily="49" charset="-122"/>
                <a:ea typeface="黑体" pitchFamily="49" charset="-122"/>
                <a:cs typeface="+mj-cs"/>
              </a:rPr>
              <a:t>公安</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111</a:t>
            </a:fld>
            <a:endParaRPr lang="en-US" dirty="0"/>
          </a:p>
        </p:txBody>
      </p:sp>
      <p:sp>
        <p:nvSpPr>
          <p:cNvPr id="5" name="Content Placeholder 4"/>
          <p:cNvSpPr>
            <a:spLocks noGrp="1"/>
          </p:cNvSpPr>
          <p:nvPr>
            <p:ph sz="half" idx="1"/>
          </p:nvPr>
        </p:nvSpPr>
        <p:spPr>
          <a:xfrm>
            <a:off x="4866946" y="1354931"/>
            <a:ext cx="3717576" cy="4525963"/>
          </a:xfrm>
        </p:spPr>
        <p:txBody>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大数据挖掘技术的底层技术最早是英国军情六处研发用来追踪恐怖分子的技术。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中国大数据的概念其实源于最早公安部抓法轮功分子。</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大数据筛选犯罪团伙，与锁定的罪犯乘坐同一班列车，住同一酒店的两个人可能是同伙，过去，刑侦人员要证明这一点，需要通过把不同线索拼凑起来排查疑犯。</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通过对越来越多数据的挖掘分析，某一片区域的犯罪率以及犯罪模式都将清晰可见。大数据可以帮助警方定位最易受到不法分子侵扰的区域，创建一张犯罪高发地区热点图和时间表。不但有利于警方精准分配警力，预防打击犯罪，也能帮助市民了解情况，提高警惕。</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11266" name="Picture 2" descr="http://image.tianjimedia.com/uploadImages/2013/255/19NK0V9FE96H.jpg"/>
          <p:cNvPicPr>
            <a:picLocks noChangeAspect="1" noChangeArrowheads="1"/>
          </p:cNvPicPr>
          <p:nvPr/>
        </p:nvPicPr>
        <p:blipFill>
          <a:blip r:embed="rId2" cstate="print"/>
          <a:srcRect b="17229"/>
          <a:stretch>
            <a:fillRect/>
          </a:stretch>
        </p:blipFill>
        <p:spPr bwMode="auto">
          <a:xfrm>
            <a:off x="563187" y="1354932"/>
            <a:ext cx="4005244" cy="2393575"/>
          </a:xfrm>
          <a:prstGeom prst="rect">
            <a:avLst/>
          </a:prstGeom>
          <a:noFill/>
        </p:spPr>
      </p:pic>
      <p:pic>
        <p:nvPicPr>
          <p:cNvPr id="11268" name="Picture 4" descr="http://pic4.nipic.com/20091117/704257_163325077732_2.jpg"/>
          <p:cNvPicPr>
            <a:picLocks noChangeAspect="1" noChangeArrowheads="1"/>
          </p:cNvPicPr>
          <p:nvPr/>
        </p:nvPicPr>
        <p:blipFill>
          <a:blip r:embed="rId3" cstate="print"/>
          <a:srcRect b="21904"/>
          <a:stretch>
            <a:fillRect/>
          </a:stretch>
        </p:blipFill>
        <p:spPr bwMode="auto">
          <a:xfrm>
            <a:off x="601824" y="3649088"/>
            <a:ext cx="4005244" cy="2211558"/>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72119" y="38424"/>
            <a:ext cx="7544977" cy="673100"/>
          </a:xfrm>
        </p:spPr>
        <p:txBody>
          <a:bodyPr>
            <a:normAutofit/>
          </a:bodyPr>
          <a:lstStyle/>
          <a:p>
            <a:r>
              <a:rPr lang="zh-CN" altLang="en-US" sz="2400" dirty="0" smtClean="0">
                <a:solidFill>
                  <a:schemeClr val="tx1">
                    <a:lumMod val="65000"/>
                    <a:lumOff val="35000"/>
                  </a:schemeClr>
                </a:solidFill>
                <a:latin typeface="黑体" pitchFamily="49" charset="-122"/>
                <a:ea typeface="黑体" pitchFamily="49" charset="-122"/>
                <a:cs typeface="+mj-cs"/>
              </a:rPr>
              <a:t>文化传媒大数据</a:t>
            </a:r>
            <a:endParaRPr lang="en-US" altLang="en-US" sz="2400"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112</a:t>
            </a:fld>
            <a:endParaRPr lang="en-US" dirty="0"/>
          </a:p>
        </p:txBody>
      </p:sp>
      <p:sp>
        <p:nvSpPr>
          <p:cNvPr id="5" name="Content Placeholder 4"/>
          <p:cNvSpPr>
            <a:spLocks noGrp="1"/>
          </p:cNvSpPr>
          <p:nvPr>
            <p:ph sz="half" idx="1"/>
          </p:nvPr>
        </p:nvSpPr>
        <p:spPr>
          <a:xfrm>
            <a:off x="4415276" y="1149550"/>
            <a:ext cx="4104852" cy="4959276"/>
          </a:xfrm>
        </p:spPr>
        <p:txBody>
          <a:bodyPr>
            <a:normAutofit fontScale="92500" lnSpcReduction="10000"/>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与传统电视剧有别，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是一部根据“大数据”制作的作品。制作方</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是美国最具影响力的影视网站之一，在美国本土有约</a:t>
            </a:r>
            <a:r>
              <a:rPr lang="en-US" altLang="zh-CN" dirty="0" smtClean="0">
                <a:solidFill>
                  <a:schemeClr val="tx1"/>
                </a:solidFill>
                <a:latin typeface="微软雅黑" panose="020B0503020204020204" pitchFamily="34" charset="-122"/>
                <a:ea typeface="微软雅黑" panose="020B0503020204020204" pitchFamily="34" charset="-122"/>
              </a:rPr>
              <a:t>2900</a:t>
            </a:r>
            <a:r>
              <a:rPr lang="zh-CN" altLang="en-US" dirty="0" smtClean="0">
                <a:solidFill>
                  <a:schemeClr val="tx1"/>
                </a:solidFill>
                <a:latin typeface="微软雅黑" panose="020B0503020204020204" pitchFamily="34" charset="-122"/>
                <a:ea typeface="微软雅黑" panose="020B0503020204020204" pitchFamily="34" charset="-122"/>
              </a:rPr>
              <a:t>万的订阅用户。</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成功之处在于其强大的推荐系统</a:t>
            </a:r>
            <a:r>
              <a:rPr lang="en-US" altLang="zh-CN" dirty="0" err="1" smtClean="0">
                <a:solidFill>
                  <a:schemeClr val="tx1"/>
                </a:solidFill>
                <a:latin typeface="微软雅黑" panose="020B0503020204020204" pitchFamily="34" charset="-122"/>
                <a:ea typeface="微软雅黑" panose="020B0503020204020204" pitchFamily="34" charset="-122"/>
              </a:rPr>
              <a:t>Cinematch</a:t>
            </a:r>
            <a:r>
              <a:rPr lang="zh-CN" altLang="en-US" dirty="0" smtClean="0">
                <a:solidFill>
                  <a:schemeClr val="tx1"/>
                </a:solidFill>
                <a:latin typeface="微软雅黑" panose="020B0503020204020204" pitchFamily="34" charset="-122"/>
                <a:ea typeface="微软雅黑" panose="020B0503020204020204" pitchFamily="34" charset="-122"/>
              </a:rPr>
              <a:t>，该系统基于用户视频点播的基础数据如评分、播放、快进、时间、地点、终端等，储存在数据库后通过数据分析，计算出用户可能喜爱的影片，并为他提供定制化的推荐。</a:t>
            </a:r>
          </a:p>
          <a:p>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发布的数据显示，用户在</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上每天产生</a:t>
            </a:r>
            <a:r>
              <a:rPr lang="en-US" altLang="zh-CN" dirty="0" smtClean="0">
                <a:solidFill>
                  <a:schemeClr val="tx1"/>
                </a:solidFill>
                <a:latin typeface="微软雅黑" panose="020B0503020204020204" pitchFamily="34" charset="-122"/>
                <a:ea typeface="微软雅黑" panose="020B0503020204020204" pitchFamily="34" charset="-122"/>
              </a:rPr>
              <a:t>3000</a:t>
            </a:r>
            <a:r>
              <a:rPr lang="zh-CN" altLang="en-US" dirty="0" smtClean="0">
                <a:solidFill>
                  <a:schemeClr val="tx1"/>
                </a:solidFill>
                <a:latin typeface="微软雅黑" panose="020B0503020204020204" pitchFamily="34" charset="-122"/>
                <a:ea typeface="微软雅黑" panose="020B0503020204020204" pitchFamily="34" charset="-122"/>
              </a:rPr>
              <a:t>多万个行为，比如暂停、回放或者快进，同时，用户每天还会给出</a:t>
            </a:r>
            <a:r>
              <a:rPr lang="en-US" altLang="zh-CN" dirty="0" smtClean="0">
                <a:solidFill>
                  <a:schemeClr val="tx1"/>
                </a:solidFill>
                <a:latin typeface="微软雅黑" panose="020B0503020204020204" pitchFamily="34" charset="-122"/>
                <a:ea typeface="微软雅黑" panose="020B0503020204020204" pitchFamily="34" charset="-122"/>
              </a:rPr>
              <a:t>400</a:t>
            </a:r>
            <a:r>
              <a:rPr lang="zh-CN" altLang="en-US" dirty="0" smtClean="0">
                <a:solidFill>
                  <a:schemeClr val="tx1"/>
                </a:solidFill>
                <a:latin typeface="微软雅黑" panose="020B0503020204020204" pitchFamily="34" charset="-122"/>
                <a:ea typeface="微软雅黑" panose="020B0503020204020204" pitchFamily="34" charset="-122"/>
              </a:rPr>
              <a:t>万个评分，以及</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万次搜索请求。</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遂决定用这些数据来制作一部电视剧，投资过亿美元制作出</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Netflix</a:t>
            </a:r>
            <a:r>
              <a:rPr lang="zh-CN" altLang="en-US" dirty="0" smtClean="0">
                <a:solidFill>
                  <a:schemeClr val="tx1"/>
                </a:solidFill>
                <a:latin typeface="微软雅黑" panose="020B0503020204020204" pitchFamily="34" charset="-122"/>
                <a:ea typeface="微软雅黑" panose="020B0503020204020204" pitchFamily="34" charset="-122"/>
              </a:rPr>
              <a:t>发现，其用户中有很多人仍在点播</a:t>
            </a:r>
            <a:r>
              <a:rPr lang="en-US" altLang="zh-CN" dirty="0" smtClean="0">
                <a:solidFill>
                  <a:schemeClr val="tx1"/>
                </a:solidFill>
                <a:latin typeface="微软雅黑" panose="020B0503020204020204" pitchFamily="34" charset="-122"/>
                <a:ea typeface="微软雅黑" panose="020B0503020204020204" pitchFamily="34" charset="-122"/>
              </a:rPr>
              <a:t>1991</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BBC</a:t>
            </a:r>
            <a:r>
              <a:rPr lang="zh-CN" altLang="en-US" dirty="0" smtClean="0">
                <a:solidFill>
                  <a:schemeClr val="tx1"/>
                </a:solidFill>
                <a:latin typeface="微软雅黑" panose="020B0503020204020204" pitchFamily="34" charset="-122"/>
                <a:ea typeface="微软雅黑" panose="020B0503020204020204" pitchFamily="34" charset="-122"/>
              </a:rPr>
              <a:t>经典老片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，这些观众中许多人喜欢大卫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芬奇，观众大多爱看奥斯卡得主凯文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史派西的电影，由此</a:t>
            </a:r>
            <a:r>
              <a:rPr lang="en-US" altLang="zh-CN" dirty="0" smtClean="0">
                <a:solidFill>
                  <a:schemeClr val="tx1"/>
                </a:solidFill>
                <a:latin typeface="微软雅黑" panose="020B0503020204020204" pitchFamily="34" charset="-122"/>
                <a:ea typeface="微软雅黑" panose="020B0503020204020204" pitchFamily="34" charset="-122"/>
              </a:rPr>
              <a:t>Netflix</a:t>
            </a:r>
            <a:r>
              <a:rPr lang="zh-CN" altLang="en-US" dirty="0" smtClean="0">
                <a:solidFill>
                  <a:schemeClr val="tx1"/>
                </a:solidFill>
                <a:latin typeface="微软雅黑" panose="020B0503020204020204" pitchFamily="34" charset="-122"/>
                <a:ea typeface="微软雅黑" panose="020B0503020204020204" pitchFamily="34" charset="-122"/>
              </a:rPr>
              <a:t>邀请大卫</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芬奇为导演，凯文</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史派西为主演翻拍了</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这一政治题材剧。</a:t>
            </a:r>
            <a:r>
              <a:rPr lang="en-US" altLang="zh-CN" dirty="0" smtClean="0">
                <a:solidFill>
                  <a:schemeClr val="tx1"/>
                </a:solidFill>
                <a:latin typeface="微软雅黑" panose="020B0503020204020204" pitchFamily="34" charset="-122"/>
                <a:ea typeface="微软雅黑" panose="020B0503020204020204" pitchFamily="34" charset="-122"/>
              </a:rPr>
              <a:t>2013</a:t>
            </a:r>
            <a:r>
              <a:rPr lang="zh-CN" altLang="en-US" dirty="0" smtClean="0">
                <a:solidFill>
                  <a:schemeClr val="tx1"/>
                </a:solidFill>
                <a:latin typeface="微软雅黑" panose="020B0503020204020204" pitchFamily="34" charset="-122"/>
                <a:ea typeface="微软雅黑" panose="020B0503020204020204" pitchFamily="34" charset="-122"/>
              </a:rPr>
              <a:t>年</a:t>
            </a:r>
            <a:r>
              <a:rPr lang="en-US" altLang="zh-CN" dirty="0" smtClean="0">
                <a:solidFill>
                  <a:schemeClr val="tx1"/>
                </a:solidFill>
                <a:latin typeface="微软雅黑" panose="020B0503020204020204" pitchFamily="34" charset="-122"/>
                <a:ea typeface="微软雅黑" panose="020B0503020204020204" pitchFamily="34" charset="-122"/>
              </a:rPr>
              <a:t>2</a:t>
            </a:r>
            <a:r>
              <a:rPr lang="zh-CN" altLang="en-US" dirty="0" smtClean="0">
                <a:solidFill>
                  <a:schemeClr val="tx1"/>
                </a:solidFill>
                <a:latin typeface="微软雅黑" panose="020B0503020204020204" pitchFamily="34" charset="-122"/>
                <a:ea typeface="微软雅黑" panose="020B0503020204020204" pitchFamily="34" charset="-122"/>
              </a:rPr>
              <a:t>月</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纸牌屋</a:t>
            </a:r>
            <a:r>
              <a:rPr lang="en-US" altLang="zh-CN" dirty="0" smtClean="0">
                <a:solidFill>
                  <a:schemeClr val="tx1"/>
                </a:solidFill>
                <a:latin typeface="微软雅黑" panose="020B0503020204020204" pitchFamily="34" charset="-122"/>
                <a:ea typeface="微软雅黑" panose="020B0503020204020204" pitchFamily="34" charset="-122"/>
              </a:rPr>
              <a:t>》</a:t>
            </a:r>
            <a:r>
              <a:rPr lang="zh-CN" altLang="en-US" dirty="0" smtClean="0">
                <a:solidFill>
                  <a:schemeClr val="tx1"/>
                </a:solidFill>
                <a:latin typeface="微软雅黑" panose="020B0503020204020204" pitchFamily="34" charset="-122"/>
                <a:ea typeface="微软雅黑" panose="020B0503020204020204" pitchFamily="34" charset="-122"/>
              </a:rPr>
              <a:t>上线后，用户数增加了</a:t>
            </a:r>
            <a:r>
              <a:rPr lang="en-US" altLang="zh-CN" dirty="0" smtClean="0">
                <a:solidFill>
                  <a:schemeClr val="tx1"/>
                </a:solidFill>
                <a:latin typeface="微软雅黑" panose="020B0503020204020204" pitchFamily="34" charset="-122"/>
                <a:ea typeface="微软雅黑" panose="020B0503020204020204" pitchFamily="34" charset="-122"/>
              </a:rPr>
              <a:t>300</a:t>
            </a:r>
            <a:r>
              <a:rPr lang="zh-CN" altLang="en-US" dirty="0" smtClean="0">
                <a:solidFill>
                  <a:schemeClr val="tx1"/>
                </a:solidFill>
                <a:latin typeface="微软雅黑" panose="020B0503020204020204" pitchFamily="34" charset="-122"/>
                <a:ea typeface="微软雅黑" panose="020B0503020204020204" pitchFamily="34" charset="-122"/>
              </a:rPr>
              <a:t>万，达到</a:t>
            </a:r>
            <a:r>
              <a:rPr lang="en-US" altLang="zh-CN" dirty="0" smtClean="0">
                <a:solidFill>
                  <a:schemeClr val="tx1"/>
                </a:solidFill>
                <a:latin typeface="微软雅黑" panose="020B0503020204020204" pitchFamily="34" charset="-122"/>
                <a:ea typeface="微软雅黑" panose="020B0503020204020204" pitchFamily="34" charset="-122"/>
              </a:rPr>
              <a:t>2920</a:t>
            </a:r>
            <a:r>
              <a:rPr lang="zh-CN" altLang="en-US" dirty="0" smtClean="0">
                <a:solidFill>
                  <a:schemeClr val="tx1"/>
                </a:solidFill>
                <a:latin typeface="微软雅黑" panose="020B0503020204020204" pitchFamily="34" charset="-122"/>
                <a:ea typeface="微软雅黑" panose="020B0503020204020204" pitchFamily="34" charset="-122"/>
              </a:rPr>
              <a:t>万。</a:t>
            </a:r>
            <a:endParaRPr lang="zh-CN" altLang="en-US" b="1" dirty="0" smtClean="0">
              <a:solidFill>
                <a:schemeClr val="tx1"/>
              </a:solidFill>
              <a:latin typeface="微软雅黑" panose="020B0503020204020204" pitchFamily="34" charset="-122"/>
              <a:ea typeface="微软雅黑" panose="020B0503020204020204" pitchFamily="34" charset="-122"/>
            </a:endParaRPr>
          </a:p>
          <a:p>
            <a:endParaRPr lang="en-US" dirty="0">
              <a:solidFill>
                <a:schemeClr val="tx1"/>
              </a:solidFill>
              <a:latin typeface="微软雅黑" panose="020B0503020204020204" pitchFamily="34" charset="-122"/>
              <a:ea typeface="微软雅黑" panose="020B0503020204020204" pitchFamily="34" charset="-122"/>
            </a:endParaRPr>
          </a:p>
        </p:txBody>
      </p:sp>
      <p:pic>
        <p:nvPicPr>
          <p:cNvPr id="10242" name="Picture 2" descr="http://image.datatang.com/news/2014/2/24/130376786033906955.jpg"/>
          <p:cNvPicPr>
            <a:picLocks noChangeAspect="1" noChangeArrowheads="1"/>
          </p:cNvPicPr>
          <p:nvPr/>
        </p:nvPicPr>
        <p:blipFill>
          <a:blip r:embed="rId2" cstate="print"/>
          <a:srcRect/>
          <a:stretch>
            <a:fillRect/>
          </a:stretch>
        </p:blipFill>
        <p:spPr bwMode="auto">
          <a:xfrm>
            <a:off x="540404" y="1149550"/>
            <a:ext cx="3591335" cy="2348734"/>
          </a:xfrm>
          <a:prstGeom prst="rect">
            <a:avLst/>
          </a:prstGeom>
          <a:noFill/>
        </p:spPr>
      </p:pic>
      <p:pic>
        <p:nvPicPr>
          <p:cNvPr id="10244" name="Picture 4" descr="http://image11.m1905.cn/uploadfile/2013/0530/20130530090829457.jpg"/>
          <p:cNvPicPr>
            <a:picLocks noChangeAspect="1" noChangeArrowheads="1"/>
          </p:cNvPicPr>
          <p:nvPr/>
        </p:nvPicPr>
        <p:blipFill>
          <a:blip r:embed="rId3" cstate="print"/>
          <a:srcRect l="21212" b="17394"/>
          <a:stretch>
            <a:fillRect/>
          </a:stretch>
        </p:blipFill>
        <p:spPr bwMode="auto">
          <a:xfrm>
            <a:off x="540403" y="3511302"/>
            <a:ext cx="3591335" cy="2601521"/>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72119" y="38424"/>
            <a:ext cx="7544977" cy="673100"/>
          </a:xfrm>
        </p:spPr>
        <p:txBody>
          <a:bodyPr>
            <a:normAutofit/>
          </a:bodyPr>
          <a:lstStyle/>
          <a:p>
            <a:r>
              <a:rPr lang="zh-CN" altLang="en-US" sz="2400" dirty="0">
                <a:solidFill>
                  <a:schemeClr val="tx1">
                    <a:lumMod val="65000"/>
                    <a:lumOff val="35000"/>
                  </a:schemeClr>
                </a:solidFill>
                <a:latin typeface="黑体" pitchFamily="49" charset="-122"/>
                <a:ea typeface="黑体" pitchFamily="49" charset="-122"/>
                <a:cs typeface="+mj-cs"/>
              </a:rPr>
              <a:t>航空</a:t>
            </a:r>
            <a:r>
              <a:rPr lang="zh-CN" altLang="en-US" sz="2400" dirty="0" smtClean="0">
                <a:solidFill>
                  <a:schemeClr val="tx1">
                    <a:lumMod val="65000"/>
                    <a:lumOff val="35000"/>
                  </a:schemeClr>
                </a:solidFill>
                <a:latin typeface="黑体" pitchFamily="49" charset="-122"/>
                <a:ea typeface="黑体" pitchFamily="49" charset="-122"/>
                <a:cs typeface="+mj-cs"/>
              </a:rPr>
              <a:t>大数据</a:t>
            </a:r>
            <a:endParaRPr lang="en-US" altLang="en-US" sz="2400"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113</a:t>
            </a:fld>
            <a:endParaRPr lang="en-US" dirty="0"/>
          </a:p>
        </p:txBody>
      </p:sp>
      <p:sp>
        <p:nvSpPr>
          <p:cNvPr id="5" name="Content Placeholder 4"/>
          <p:cNvSpPr>
            <a:spLocks noGrp="1"/>
          </p:cNvSpPr>
          <p:nvPr>
            <p:ph sz="half" idx="1"/>
          </p:nvPr>
        </p:nvSpPr>
        <p:spPr>
          <a:xfrm>
            <a:off x="4828309" y="1470842"/>
            <a:ext cx="3717576" cy="4525963"/>
          </a:xfrm>
        </p:spPr>
        <p:txBody>
          <a:bodyPr>
            <a:normAutofit/>
          </a:bodyPr>
          <a:lstStyle/>
          <a:p>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已经拥有惊人的约</a:t>
            </a:r>
            <a:r>
              <a:rPr lang="en-US" altLang="zh-CN" dirty="0" smtClean="0">
                <a:solidFill>
                  <a:schemeClr val="tx1"/>
                </a:solidFill>
                <a:latin typeface="微软雅黑" panose="020B0503020204020204" pitchFamily="34" charset="-122"/>
                <a:ea typeface="微软雅黑" panose="020B0503020204020204" pitchFamily="34" charset="-122"/>
              </a:rPr>
              <a:t>2 000 </a:t>
            </a:r>
            <a:r>
              <a:rPr lang="zh-CN" altLang="en-US" dirty="0" smtClean="0">
                <a:solidFill>
                  <a:schemeClr val="tx1"/>
                </a:solidFill>
                <a:latin typeface="微软雅黑" panose="020B0503020204020204" pitchFamily="34" charset="-122"/>
                <a:ea typeface="微软雅黑" panose="020B0503020204020204" pitchFamily="34" charset="-122"/>
              </a:rPr>
              <a:t>亿条飞行数据记录。用来推测当前网页上的机票价格是否合理。作为一种商品，同一架飞机上每个座位的价格本来不应该有差别。但实际上，价格却千差万别，其中缘由只有航空公司自己清楚。</a:t>
            </a:r>
            <a:br>
              <a:rPr lang="zh-CN" altLang="en-US" dirty="0" smtClean="0">
                <a:solidFill>
                  <a:schemeClr val="tx1"/>
                </a:solidFill>
                <a:latin typeface="微软雅黑" panose="020B0503020204020204" pitchFamily="34" charset="-122"/>
                <a:ea typeface="微软雅黑" panose="020B0503020204020204" pitchFamily="34" charset="-122"/>
              </a:rPr>
            </a:br>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zh-CN" altLang="en-US" dirty="0" smtClean="0">
                <a:solidFill>
                  <a:schemeClr val="tx1"/>
                </a:solidFill>
                <a:latin typeface="微软雅黑" panose="020B0503020204020204" pitchFamily="34" charset="-122"/>
                <a:ea typeface="微软雅黑" panose="020B0503020204020204" pitchFamily="34" charset="-122"/>
              </a:rPr>
              <a:t>预测当前的机票价格在未来一段时间内会上涨还是下降。这个系统需要分析所有特定航线机票的销售价格并确定票价与提前购买天数的关系。</a:t>
            </a:r>
            <a:endParaRPr lang="en-US" altLang="zh-CN" dirty="0" smtClean="0">
              <a:solidFill>
                <a:schemeClr val="tx1"/>
              </a:solidFill>
              <a:latin typeface="微软雅黑" panose="020B0503020204020204" pitchFamily="34" charset="-122"/>
              <a:ea typeface="微软雅黑" panose="020B0503020204020204" pitchFamily="34" charset="-122"/>
            </a:endParaRPr>
          </a:p>
          <a:p>
            <a:r>
              <a:rPr lang="en-US" altLang="zh-CN" dirty="0" smtClean="0">
                <a:solidFill>
                  <a:schemeClr val="tx1"/>
                </a:solidFill>
                <a:latin typeface="微软雅黑" panose="020B0503020204020204" pitchFamily="34" charset="-122"/>
                <a:ea typeface="微软雅黑" panose="020B0503020204020204" pitchFamily="34" charset="-122"/>
              </a:rPr>
              <a:t>	</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票价预测的准确度已经高达</a:t>
            </a:r>
            <a:r>
              <a:rPr lang="en-US" altLang="zh-CN" dirty="0" smtClean="0">
                <a:solidFill>
                  <a:schemeClr val="tx1"/>
                </a:solidFill>
                <a:latin typeface="微软雅黑" panose="020B0503020204020204" pitchFamily="34" charset="-122"/>
                <a:ea typeface="微软雅黑" panose="020B0503020204020204" pitchFamily="34" charset="-122"/>
              </a:rPr>
              <a:t>75 </a:t>
            </a:r>
            <a:r>
              <a:rPr lang="zh-CN" altLang="en-US" dirty="0" smtClean="0">
                <a:solidFill>
                  <a:schemeClr val="tx1"/>
                </a:solidFill>
                <a:latin typeface="微软雅黑" panose="020B0503020204020204" pitchFamily="34" charset="-122"/>
                <a:ea typeface="微软雅黑" panose="020B0503020204020204" pitchFamily="34" charset="-122"/>
              </a:rPr>
              <a:t>％，使用</a:t>
            </a:r>
            <a:r>
              <a:rPr lang="en-US" altLang="zh-CN" dirty="0" err="1" smtClean="0">
                <a:solidFill>
                  <a:schemeClr val="tx1"/>
                </a:solidFill>
                <a:latin typeface="微软雅黑" panose="020B0503020204020204" pitchFamily="34" charset="-122"/>
                <a:ea typeface="微软雅黑" panose="020B0503020204020204" pitchFamily="34" charset="-122"/>
              </a:rPr>
              <a:t>Farecast</a:t>
            </a:r>
            <a:r>
              <a:rPr lang="en-US" altLang="zh-CN" dirty="0" smtClean="0">
                <a:solidFill>
                  <a:schemeClr val="tx1"/>
                </a:solidFill>
                <a:latin typeface="微软雅黑" panose="020B0503020204020204" pitchFamily="34" charset="-122"/>
                <a:ea typeface="微软雅黑" panose="020B0503020204020204" pitchFamily="34" charset="-122"/>
              </a:rPr>
              <a:t> </a:t>
            </a:r>
            <a:r>
              <a:rPr lang="zh-CN" altLang="en-US" dirty="0" smtClean="0">
                <a:solidFill>
                  <a:schemeClr val="tx1"/>
                </a:solidFill>
                <a:latin typeface="微软雅黑" panose="020B0503020204020204" pitchFamily="34" charset="-122"/>
                <a:ea typeface="微软雅黑" panose="020B0503020204020204" pitchFamily="34" charset="-122"/>
              </a:rPr>
              <a:t>票价预测工具购买机票的旅客，平均每张机票可节省</a:t>
            </a:r>
            <a:r>
              <a:rPr lang="en-US" altLang="zh-CN" dirty="0" smtClean="0">
                <a:solidFill>
                  <a:schemeClr val="tx1"/>
                </a:solidFill>
                <a:latin typeface="微软雅黑" panose="020B0503020204020204" pitchFamily="34" charset="-122"/>
                <a:ea typeface="微软雅黑" panose="020B0503020204020204" pitchFamily="34" charset="-122"/>
              </a:rPr>
              <a:t>50 </a:t>
            </a:r>
            <a:r>
              <a:rPr lang="zh-CN" altLang="en-US" dirty="0" smtClean="0">
                <a:solidFill>
                  <a:schemeClr val="tx1"/>
                </a:solidFill>
                <a:latin typeface="微软雅黑" panose="020B0503020204020204" pitchFamily="34" charset="-122"/>
                <a:ea typeface="微软雅黑" panose="020B0503020204020204" pitchFamily="34" charset="-122"/>
              </a:rPr>
              <a:t>美元。</a:t>
            </a:r>
            <a:endParaRPr lang="en-US" dirty="0">
              <a:solidFill>
                <a:schemeClr val="tx1"/>
              </a:solidFill>
              <a:latin typeface="微软雅黑" panose="020B0503020204020204" pitchFamily="34" charset="-122"/>
              <a:ea typeface="微软雅黑" panose="020B0503020204020204" pitchFamily="34" charset="-122"/>
            </a:endParaRPr>
          </a:p>
        </p:txBody>
      </p:sp>
      <p:pic>
        <p:nvPicPr>
          <p:cNvPr id="9218" name="Picture 2" descr="http://news.xinhuanet.com/info/2014-02/14/133115099_13923492169701n.jpg"/>
          <p:cNvPicPr>
            <a:picLocks noChangeAspect="1" noChangeArrowheads="1"/>
          </p:cNvPicPr>
          <p:nvPr/>
        </p:nvPicPr>
        <p:blipFill>
          <a:blip r:embed="rId2" cstate="print"/>
          <a:srcRect/>
          <a:stretch>
            <a:fillRect/>
          </a:stretch>
        </p:blipFill>
        <p:spPr bwMode="auto">
          <a:xfrm>
            <a:off x="508004" y="1616052"/>
            <a:ext cx="3762375" cy="332422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548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290937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3290972" cy="4418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0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3" y="1268760"/>
            <a:ext cx="4607949" cy="4320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a:spLocks noGrp="1"/>
          </p:cNvSpPr>
          <p:nvPr>
            <p:ph type="title"/>
          </p:nvPr>
        </p:nvSpPr>
        <p:spPr>
          <a:xfrm>
            <a:off x="1043608" y="116632"/>
            <a:ext cx="7544977" cy="504056"/>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spTree>
    <p:extLst>
      <p:ext uri="{BB962C8B-B14F-4D97-AF65-F5344CB8AC3E}">
        <p14:creationId xmlns:p14="http://schemas.microsoft.com/office/powerpoint/2010/main" val="302098358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632"/>
            <a:ext cx="7544977" cy="504056"/>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pic>
        <p:nvPicPr>
          <p:cNvPr id="221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42720"/>
            <a:ext cx="3002383" cy="4511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11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1338966"/>
            <a:ext cx="5472608" cy="4280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95536" y="5805264"/>
            <a:ext cx="4608512" cy="432048"/>
          </a:xfrm>
          <a:prstGeom prst="rect">
            <a:avLst/>
          </a:prstGeom>
          <a:noFill/>
        </p:spPr>
        <p:txBody>
          <a:bodyPr wrap="square" rtlCol="0">
            <a:noAutofit/>
          </a:bodyPr>
          <a:lstStyle/>
          <a:p>
            <a:r>
              <a:rPr lang="zh-CN" altLang="en-US" dirty="0" smtClean="0"/>
              <a:t>用户数据的价值发现</a:t>
            </a:r>
            <a:endParaRPr lang="zh-CN" altLang="en-US" dirty="0"/>
          </a:p>
        </p:txBody>
      </p:sp>
    </p:spTree>
    <p:extLst>
      <p:ext uri="{BB962C8B-B14F-4D97-AF65-F5344CB8AC3E}">
        <p14:creationId xmlns:p14="http://schemas.microsoft.com/office/powerpoint/2010/main" val="129784770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116632"/>
            <a:ext cx="7544977" cy="504056"/>
          </a:xfrm>
        </p:spPr>
        <p:txBody>
          <a:bodyPr>
            <a:normAutofit/>
          </a:bodyPr>
          <a:lstStyle/>
          <a:p>
            <a:r>
              <a:rPr lang="zh-CN" altLang="en-US" sz="2400" dirty="0" smtClean="0">
                <a:latin typeface="+mj-ea"/>
                <a:ea typeface="+mj-ea"/>
              </a:rPr>
              <a:t>京东大数据分析流</a:t>
            </a:r>
            <a:endParaRPr lang="zh-CN" altLang="en-US" sz="2400" dirty="0">
              <a:latin typeface="+mj-ea"/>
              <a:ea typeface="+mj-ea"/>
            </a:endParaRPr>
          </a:p>
        </p:txBody>
      </p:sp>
      <p:pic>
        <p:nvPicPr>
          <p:cNvPr id="207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8789325"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6786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632"/>
            <a:ext cx="7544977" cy="504056"/>
          </a:xfrm>
        </p:spPr>
        <p:txBody>
          <a:bodyPr>
            <a:normAutofit/>
          </a:bodyPr>
          <a:lstStyle/>
          <a:p>
            <a:r>
              <a:rPr lang="zh-CN" altLang="en-US" sz="2400" dirty="0" smtClean="0">
                <a:latin typeface="+mj-ea"/>
                <a:ea typeface="+mj-ea"/>
              </a:rPr>
              <a:t>京东大数据平台结构</a:t>
            </a:r>
            <a:endParaRPr lang="zh-CN" altLang="en-US" sz="2400" dirty="0">
              <a:latin typeface="+mj-ea"/>
              <a:ea typeface="+mj-ea"/>
            </a:endParaRPr>
          </a:p>
        </p:txBody>
      </p:sp>
      <p:pic>
        <p:nvPicPr>
          <p:cNvPr id="208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96752"/>
            <a:ext cx="8583241" cy="4324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9623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黑体" pitchFamily="49" charset="-122"/>
                <a:ea typeface="黑体" pitchFamily="49" charset="-122"/>
              </a:rPr>
              <a:t>中央政府对大数据的重视程度</a:t>
            </a:r>
            <a:endParaRPr lang="zh-CN" altLang="en-US" dirty="0">
              <a:latin typeface="黑体" pitchFamily="49" charset="-122"/>
              <a:ea typeface="黑体" pitchFamily="49" charset="-122"/>
            </a:endParaRPr>
          </a:p>
        </p:txBody>
      </p:sp>
      <p:sp>
        <p:nvSpPr>
          <p:cNvPr id="4" name="灯片编号占位符 3"/>
          <p:cNvSpPr>
            <a:spLocks noGrp="1"/>
          </p:cNvSpPr>
          <p:nvPr>
            <p:ph type="sldNum" sz="quarter" idx="12"/>
          </p:nvPr>
        </p:nvSpPr>
        <p:spPr/>
        <p:txBody>
          <a:bodyPr/>
          <a:lstStyle/>
          <a:p>
            <a:pPr>
              <a:defRPr/>
            </a:pPr>
            <a:fld id="{6C77DEFF-3913-4C2C-B517-EC9BCADDF3B2}" type="slidenum">
              <a:rPr lang="zh-CN" altLang="en-US" smtClean="0"/>
              <a:pPr>
                <a:defRPr/>
              </a:pPr>
              <a:t>11</a:t>
            </a:fld>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457375688"/>
              </p:ext>
            </p:extLst>
          </p:nvPr>
        </p:nvGraphicFramePr>
        <p:xfrm>
          <a:off x="395536" y="939490"/>
          <a:ext cx="8001056" cy="5441838"/>
        </p:xfrm>
        <a:graphic>
          <a:graphicData uri="http://schemas.openxmlformats.org/drawingml/2006/table">
            <a:tbl>
              <a:tblPr/>
              <a:tblGrid>
                <a:gridCol w="1032394"/>
                <a:gridCol w="6968662"/>
              </a:tblGrid>
              <a:tr h="2572908">
                <a:tc>
                  <a:txBody>
                    <a:bodyPr/>
                    <a:lstStyle/>
                    <a:p>
                      <a:pPr algn="just">
                        <a:lnSpc>
                          <a:spcPct val="150000"/>
                        </a:lnSpc>
                        <a:spcAft>
                          <a:spcPts val="0"/>
                        </a:spcAft>
                      </a:pPr>
                      <a:r>
                        <a:rPr lang="zh-CN" sz="2000" b="1" kern="100" dirty="0">
                          <a:latin typeface="+mn-ea"/>
                          <a:ea typeface="+mn-ea"/>
                          <a:cs typeface="Times New Roman"/>
                        </a:rPr>
                        <a:t>习近平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rgbClr val="0070C0"/>
                          </a:solidFill>
                          <a:effectLst/>
                          <a:latin typeface="+mn-lt"/>
                          <a:ea typeface="+mn-ea"/>
                          <a:cs typeface="+mn-cs"/>
                        </a:rPr>
                        <a:t>2015</a:t>
                      </a:r>
                      <a:r>
                        <a:rPr lang="zh-CN" altLang="en-US" sz="1600" b="0" i="0" kern="1200" dirty="0" smtClean="0">
                          <a:solidFill>
                            <a:srgbClr val="0070C0"/>
                          </a:solidFill>
                          <a:effectLst/>
                          <a:latin typeface="+mn-lt"/>
                          <a:ea typeface="+mn-ea"/>
                          <a:cs typeface="+mn-cs"/>
                        </a:rPr>
                        <a:t>年五中全会</a:t>
                      </a:r>
                      <a:r>
                        <a:rPr lang="zh-CN" altLang="en-US" sz="1600" b="0" i="0" kern="1200" dirty="0" smtClean="0">
                          <a:solidFill>
                            <a:schemeClr val="tx1"/>
                          </a:solidFill>
                          <a:effectLst/>
                          <a:latin typeface="+mn-lt"/>
                          <a:ea typeface="+mn-ea"/>
                          <a:cs typeface="+mn-cs"/>
                        </a:rPr>
                        <a:t>的“十三五”规划建议提出：“实施国家</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战略，推进数据资源开放共享。”</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2016</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10</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9</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中共中央政治局实施网络强国战略的第三十六次集体学习会上：“以数据集中和共享为途径，建设全国一体化的国家</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中心。”</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2017</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5</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14</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：在</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一带一路</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论坛开幕式演讲中表示“加强在数字经济、人工智能、纳米技术、量子计算机等前沿领域合作，推动</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、云计算、智慧城市建设，连接成</a:t>
                      </a:r>
                      <a:r>
                        <a:rPr lang="en-US" altLang="zh-CN" sz="1600" b="0" i="0" kern="1200" dirty="0" smtClean="0">
                          <a:solidFill>
                            <a:schemeClr val="tx1"/>
                          </a:solidFill>
                          <a:effectLst/>
                          <a:latin typeface="+mn-lt"/>
                          <a:ea typeface="+mn-ea"/>
                          <a:cs typeface="+mn-cs"/>
                        </a:rPr>
                        <a:t>21</a:t>
                      </a:r>
                      <a:r>
                        <a:rPr lang="zh-CN" altLang="en-US" sz="1600" b="0" i="0" kern="1200" dirty="0" smtClean="0">
                          <a:solidFill>
                            <a:schemeClr val="tx1"/>
                          </a:solidFill>
                          <a:effectLst/>
                          <a:latin typeface="+mn-lt"/>
                          <a:ea typeface="+mn-ea"/>
                          <a:cs typeface="+mn-cs"/>
                        </a:rPr>
                        <a:t>世纪的数字丝绸之路。”</a:t>
                      </a:r>
                      <a:endParaRPr lang="zh-CN" sz="1600"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69830">
                <a:tc>
                  <a:txBody>
                    <a:bodyPr/>
                    <a:lstStyle/>
                    <a:p>
                      <a:pPr algn="just">
                        <a:lnSpc>
                          <a:spcPct val="150000"/>
                        </a:lnSpc>
                        <a:spcAft>
                          <a:spcPts val="0"/>
                        </a:spcAft>
                      </a:pPr>
                      <a:r>
                        <a:rPr lang="zh-CN" sz="2000" b="1" kern="100" dirty="0">
                          <a:latin typeface="+mn-ea"/>
                          <a:ea typeface="+mn-ea"/>
                          <a:cs typeface="Times New Roman"/>
                        </a:rPr>
                        <a:t>李克</a:t>
                      </a:r>
                      <a:r>
                        <a:rPr lang="zh-CN" sz="2000" b="1" kern="100" dirty="0" smtClean="0">
                          <a:latin typeface="+mn-ea"/>
                          <a:ea typeface="+mn-ea"/>
                          <a:cs typeface="Times New Roman"/>
                        </a:rPr>
                        <a:t>强</a:t>
                      </a:r>
                      <a:endParaRPr lang="zh-CN" sz="2000" b="1"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altLang="zh-CN" sz="1600" b="0" i="0" kern="1200" dirty="0" smtClean="0">
                          <a:solidFill>
                            <a:srgbClr val="0070C0"/>
                          </a:solidFill>
                          <a:effectLst/>
                          <a:latin typeface="+mn-lt"/>
                          <a:ea typeface="+mn-ea"/>
                          <a:cs typeface="+mn-cs"/>
                        </a:rPr>
                        <a:t>2016</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5</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25</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出席中国大数据产业峰会暨中国电子商务创新发展峰会时指出：“</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等新一代互联网技术深刻改变了世界，也让各国站在科技革命的同一起跑线上。中国曾屡次与世界科技革命失之交臂，今天要把握这一历史机遇，抢占先机，赢得未来。”</a:t>
                      </a:r>
                      <a:endParaRPr lang="en-US" altLang="zh-CN" sz="1600" b="0" i="0" kern="1200" dirty="0" smtClean="0">
                        <a:solidFill>
                          <a:schemeClr val="tx1"/>
                        </a:solidFill>
                        <a:effectLst/>
                        <a:latin typeface="+mn-lt"/>
                        <a:ea typeface="+mn-ea"/>
                        <a:cs typeface="+mn-cs"/>
                      </a:endParaRPr>
                    </a:p>
                    <a:p>
                      <a:pPr algn="just">
                        <a:lnSpc>
                          <a:spcPct val="150000"/>
                        </a:lnSpc>
                        <a:spcAft>
                          <a:spcPts val="0"/>
                        </a:spcAft>
                      </a:pPr>
                      <a:r>
                        <a:rPr lang="en-US" altLang="zh-CN" sz="1600" b="0" i="0" kern="1200" dirty="0" smtClean="0">
                          <a:solidFill>
                            <a:srgbClr val="0070C0"/>
                          </a:solidFill>
                          <a:effectLst/>
                          <a:latin typeface="+mn-lt"/>
                          <a:ea typeface="+mn-ea"/>
                          <a:cs typeface="+mn-cs"/>
                        </a:rPr>
                        <a:t>2017</a:t>
                      </a:r>
                      <a:r>
                        <a:rPr lang="zh-CN" altLang="en-US" sz="1600" b="0" i="0" kern="1200" dirty="0" smtClean="0">
                          <a:solidFill>
                            <a:srgbClr val="0070C0"/>
                          </a:solidFill>
                          <a:effectLst/>
                          <a:latin typeface="+mn-lt"/>
                          <a:ea typeface="+mn-ea"/>
                          <a:cs typeface="+mn-cs"/>
                        </a:rPr>
                        <a:t>年</a:t>
                      </a:r>
                      <a:r>
                        <a:rPr lang="en-US" altLang="zh-CN" sz="1600" b="0" i="0" kern="1200" dirty="0" smtClean="0">
                          <a:solidFill>
                            <a:srgbClr val="0070C0"/>
                          </a:solidFill>
                          <a:effectLst/>
                          <a:latin typeface="+mn-lt"/>
                          <a:ea typeface="+mn-ea"/>
                          <a:cs typeface="+mn-cs"/>
                        </a:rPr>
                        <a:t>6</a:t>
                      </a:r>
                      <a:r>
                        <a:rPr lang="zh-CN" altLang="en-US" sz="1600" b="0" i="0" kern="1200" dirty="0" smtClean="0">
                          <a:solidFill>
                            <a:srgbClr val="0070C0"/>
                          </a:solidFill>
                          <a:effectLst/>
                          <a:latin typeface="+mn-lt"/>
                          <a:ea typeface="+mn-ea"/>
                          <a:cs typeface="+mn-cs"/>
                        </a:rPr>
                        <a:t>月</a:t>
                      </a:r>
                      <a:r>
                        <a:rPr lang="en-US" altLang="zh-CN" sz="1600" b="0" i="0" kern="1200" dirty="0" smtClean="0">
                          <a:solidFill>
                            <a:srgbClr val="0070C0"/>
                          </a:solidFill>
                          <a:effectLst/>
                          <a:latin typeface="+mn-lt"/>
                          <a:ea typeface="+mn-ea"/>
                          <a:cs typeface="+mn-cs"/>
                        </a:rPr>
                        <a:t>13</a:t>
                      </a:r>
                      <a:r>
                        <a:rPr lang="zh-CN" altLang="en-US" sz="1600" b="0" i="0" kern="1200" dirty="0" smtClean="0">
                          <a:solidFill>
                            <a:srgbClr val="0070C0"/>
                          </a:solidFill>
                          <a:effectLst/>
                          <a:latin typeface="+mn-lt"/>
                          <a:ea typeface="+mn-ea"/>
                          <a:cs typeface="+mn-cs"/>
                        </a:rPr>
                        <a:t>日</a:t>
                      </a:r>
                      <a:r>
                        <a:rPr lang="zh-CN" altLang="en-US" sz="1600" b="0" i="0" kern="1200" dirty="0" smtClean="0">
                          <a:solidFill>
                            <a:schemeClr val="tx1"/>
                          </a:solidFill>
                          <a:effectLst/>
                          <a:latin typeface="+mn-lt"/>
                          <a:ea typeface="+mn-ea"/>
                          <a:cs typeface="+mn-cs"/>
                        </a:rPr>
                        <a:t>召开的全国深化“放管服”改革电视电话会议上指出：“鼓励开发利用政府部门及公用事业单位的信息数据，唤醒“沉睡”的</a:t>
                      </a:r>
                      <a:r>
                        <a:rPr lang="zh-CN" altLang="en-US" sz="1600" b="0" i="0" kern="1200" dirty="0" smtClean="0">
                          <a:solidFill>
                            <a:srgbClr val="FF0000"/>
                          </a:solidFill>
                          <a:effectLst/>
                          <a:latin typeface="+mn-lt"/>
                          <a:ea typeface="+mn-ea"/>
                          <a:cs typeface="+mn-cs"/>
                        </a:rPr>
                        <a:t>大数据</a:t>
                      </a:r>
                      <a:r>
                        <a:rPr lang="zh-CN" altLang="en-US" sz="1600" b="0" i="0" kern="1200" dirty="0" smtClean="0">
                          <a:solidFill>
                            <a:schemeClr val="tx1"/>
                          </a:solidFill>
                          <a:effectLst/>
                          <a:latin typeface="+mn-lt"/>
                          <a:ea typeface="+mn-ea"/>
                          <a:cs typeface="+mn-cs"/>
                        </a:rPr>
                        <a:t>、释放数据红利</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加快推行“互联网</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政务服务”</a:t>
                      </a:r>
                      <a:r>
                        <a:rPr lang="en-US" altLang="zh-CN" sz="1600" b="0" i="0" kern="1200" dirty="0" smtClean="0">
                          <a:solidFill>
                            <a:schemeClr val="tx1"/>
                          </a:solidFill>
                          <a:effectLst/>
                          <a:latin typeface="+mn-lt"/>
                          <a:ea typeface="+mn-ea"/>
                          <a:cs typeface="+mn-cs"/>
                        </a:rPr>
                        <a:t>……</a:t>
                      </a:r>
                      <a:r>
                        <a:rPr lang="zh-CN" altLang="en-US" sz="1600" b="0" i="0" kern="1200" dirty="0" smtClean="0">
                          <a:solidFill>
                            <a:schemeClr val="tx1"/>
                          </a:solidFill>
                          <a:effectLst/>
                          <a:latin typeface="+mn-lt"/>
                          <a:ea typeface="+mn-ea"/>
                          <a:cs typeface="+mn-cs"/>
                        </a:rPr>
                        <a:t>明年</a:t>
                      </a:r>
                      <a:r>
                        <a:rPr lang="en-US" altLang="zh-CN" sz="1600" b="0" i="0" kern="1200" dirty="0" smtClean="0">
                          <a:solidFill>
                            <a:schemeClr val="tx1"/>
                          </a:solidFill>
                          <a:effectLst/>
                          <a:latin typeface="+mn-lt"/>
                          <a:ea typeface="+mn-ea"/>
                          <a:cs typeface="+mn-cs"/>
                        </a:rPr>
                        <a:t>6</a:t>
                      </a:r>
                      <a:r>
                        <a:rPr lang="zh-CN" altLang="en-US" sz="1600" b="0" i="0" kern="1200" dirty="0" smtClean="0">
                          <a:solidFill>
                            <a:schemeClr val="tx1"/>
                          </a:solidFill>
                          <a:effectLst/>
                          <a:latin typeface="+mn-lt"/>
                          <a:ea typeface="+mn-ea"/>
                          <a:cs typeface="+mn-cs"/>
                        </a:rPr>
                        <a:t>月底前实现国务院各部门整合后的政务信息系统统一接入国家共享平台”</a:t>
                      </a:r>
                      <a:endParaRPr lang="zh-CN" sz="1600" kern="100" dirty="0">
                        <a:latin typeface="+mn-ea"/>
                        <a:ea typeface="+mn-ea"/>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632"/>
            <a:ext cx="7544977" cy="504056"/>
          </a:xfrm>
        </p:spPr>
        <p:txBody>
          <a:bodyPr>
            <a:normAutofit/>
          </a:bodyPr>
          <a:lstStyle/>
          <a:p>
            <a:r>
              <a:rPr lang="zh-CN" altLang="en-US" sz="2400" dirty="0" smtClean="0">
                <a:latin typeface="+mj-ea"/>
                <a:ea typeface="+mj-ea"/>
              </a:rPr>
              <a:t>京东大数据应用与服务</a:t>
            </a:r>
            <a:endParaRPr lang="zh-CN" altLang="en-US" sz="2400" dirty="0">
              <a:latin typeface="+mj-ea"/>
              <a:ea typeface="+mj-ea"/>
            </a:endParaRPr>
          </a:p>
        </p:txBody>
      </p:sp>
      <p:pic>
        <p:nvPicPr>
          <p:cNvPr id="209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08" y="1412776"/>
            <a:ext cx="8814123" cy="4641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941123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868"/>
            <a:ext cx="7643192" cy="575791"/>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pic>
        <p:nvPicPr>
          <p:cNvPr id="210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84" y="836712"/>
            <a:ext cx="8676172"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232399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868"/>
            <a:ext cx="7643192" cy="575791"/>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pic>
        <p:nvPicPr>
          <p:cNvPr id="211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 y="836712"/>
            <a:ext cx="8964488" cy="5544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34772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868"/>
            <a:ext cx="7643192" cy="575791"/>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pic>
        <p:nvPicPr>
          <p:cNvPr id="212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1" y="836712"/>
            <a:ext cx="9163501"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676063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868"/>
            <a:ext cx="7643192" cy="575791"/>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pic>
        <p:nvPicPr>
          <p:cNvPr id="214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8" y="908720"/>
            <a:ext cx="8980599"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5094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京东大数据</a:t>
            </a:r>
            <a:endParaRPr lang="zh-CN" altLang="en-US" dirty="0"/>
          </a:p>
        </p:txBody>
      </p:sp>
      <p:pic>
        <p:nvPicPr>
          <p:cNvPr id="1229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4476" y="1600200"/>
            <a:ext cx="791504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954477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京东大数据</a:t>
            </a:r>
            <a:endParaRPr lang="zh-CN" altLang="en-US" dirty="0"/>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4798" y="1600200"/>
            <a:ext cx="809440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428070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京东大数据</a:t>
            </a:r>
            <a:endParaRPr lang="zh-CN" altLang="en-US" dirty="0"/>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06459"/>
            <a:ext cx="8229600" cy="4313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177124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868"/>
            <a:ext cx="7643192" cy="575791"/>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pic>
        <p:nvPicPr>
          <p:cNvPr id="215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00808"/>
            <a:ext cx="3530526" cy="3671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9796" y="1700808"/>
            <a:ext cx="3779831" cy="3673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114" y="3176247"/>
            <a:ext cx="1241673" cy="723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448" y="5445224"/>
            <a:ext cx="8445004" cy="821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636" y="980728"/>
            <a:ext cx="4553396" cy="438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884907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根据用户兴趣的定制化广告投放</a:t>
            </a:r>
            <a:endParaRPr lang="zh-CN" altLang="en-US" dirty="0"/>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1163"/>
            <a:ext cx="8229600" cy="4524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7985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20"/>
          <p:cNvSpPr>
            <a:spLocks noChangeArrowheads="1"/>
          </p:cNvSpPr>
          <p:nvPr/>
        </p:nvSpPr>
        <p:spPr bwMode="gray">
          <a:xfrm>
            <a:off x="1475656" y="2809097"/>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sp>
        <p:nvSpPr>
          <p:cNvPr id="58" name="Rectangle 23"/>
          <p:cNvSpPr>
            <a:spLocks noChangeArrowheads="1"/>
          </p:cNvSpPr>
          <p:nvPr/>
        </p:nvSpPr>
        <p:spPr bwMode="auto">
          <a:xfrm>
            <a:off x="2482007" y="2871980"/>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nvGrpSpPr>
          <p:cNvPr id="4"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grpSp>
        <p:nvGrpSpPr>
          <p:cNvPr id="5"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
        <p:nvSpPr>
          <p:cNvPr id="16"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7"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868"/>
            <a:ext cx="7643192" cy="575791"/>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pic>
        <p:nvPicPr>
          <p:cNvPr id="216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 y="1628800"/>
            <a:ext cx="3856576"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6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916832"/>
            <a:ext cx="3678734" cy="2452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60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2670912"/>
            <a:ext cx="1054020" cy="461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60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4" y="4797152"/>
            <a:ext cx="8805740"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60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1" y="1038006"/>
            <a:ext cx="3024336" cy="453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765744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043608" y="116868"/>
            <a:ext cx="7643192" cy="575791"/>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pic>
        <p:nvPicPr>
          <p:cNvPr id="217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1916832"/>
            <a:ext cx="9007277" cy="425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70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1" y="1052736"/>
            <a:ext cx="2232248" cy="39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337655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76" y="1628800"/>
            <a:ext cx="8872520" cy="4317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8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196752"/>
            <a:ext cx="2017390" cy="353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a:spLocks noGrp="1"/>
          </p:cNvSpPr>
          <p:nvPr>
            <p:ph type="title"/>
          </p:nvPr>
        </p:nvSpPr>
        <p:spPr>
          <a:xfrm>
            <a:off x="1043608" y="116868"/>
            <a:ext cx="7643192" cy="575791"/>
          </a:xfrm>
        </p:spPr>
        <p:txBody>
          <a:bodyPr>
            <a:normAutofit/>
          </a:bodyPr>
          <a:lstStyle/>
          <a:p>
            <a:r>
              <a:rPr lang="zh-CN" altLang="en-US" sz="2400" dirty="0" smtClean="0">
                <a:latin typeface="+mj-ea"/>
                <a:ea typeface="+mj-ea"/>
              </a:rPr>
              <a:t>京东大数据</a:t>
            </a:r>
            <a:endParaRPr lang="zh-CN" altLang="en-US" sz="2400" dirty="0">
              <a:latin typeface="+mj-ea"/>
              <a:ea typeface="+mj-ea"/>
            </a:endParaRPr>
          </a:p>
        </p:txBody>
      </p:sp>
    </p:spTree>
    <p:extLst>
      <p:ext uri="{BB962C8B-B14F-4D97-AF65-F5344CB8AC3E}">
        <p14:creationId xmlns:p14="http://schemas.microsoft.com/office/powerpoint/2010/main" val="223647456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4200" y="2852936"/>
            <a:ext cx="2024913" cy="1077218"/>
          </a:xfrm>
          <a:prstGeom prst="rect">
            <a:avLst/>
          </a:prstGeom>
        </p:spPr>
        <p:txBody>
          <a:bodyPr wrap="none">
            <a:spAutoFit/>
          </a:bodyPr>
          <a:lstStyle/>
          <a:p>
            <a:pPr algn="ctr"/>
            <a:r>
              <a:rPr lang="en-US" altLang="zh-CN" sz="4800" dirty="0" smtClean="0">
                <a:latin typeface="Times New Roman" pitchFamily="18" charset="0"/>
                <a:cs typeface="Times New Roman" pitchFamily="18" charset="0"/>
              </a:rPr>
              <a:t>Thanks</a:t>
            </a:r>
          </a:p>
          <a:p>
            <a:pPr algn="ctr"/>
            <a:r>
              <a:rPr lang="zh-CN" altLang="en-US" sz="1600" dirty="0" smtClean="0">
                <a:latin typeface="微软雅黑" pitchFamily="34" charset="-122"/>
                <a:ea typeface="微软雅黑" pitchFamily="34" charset="-122"/>
              </a:rPr>
              <a:t>感  谢  您  的  聆  听</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0173901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723600" y="1036927"/>
            <a:ext cx="3344344" cy="2664584"/>
          </a:xfrm>
          <a:prstGeom prst="rect">
            <a:avLst/>
          </a:prstGeom>
          <a:noFill/>
        </p:spPr>
      </p:pic>
      <p:pic>
        <p:nvPicPr>
          <p:cNvPr id="5" name="Picture 6" descr="d:\program files\360se6\User Data\temp\u=3041200212,3905919725&amp;fm=21&amp;gp=0.jpg"/>
          <p:cNvPicPr>
            <a:picLocks noChangeAspect="1" noChangeArrowheads="1"/>
          </p:cNvPicPr>
          <p:nvPr/>
        </p:nvPicPr>
        <p:blipFill>
          <a:blip r:embed="rId3" cstate="print"/>
          <a:srcRect/>
          <a:stretch>
            <a:fillRect/>
          </a:stretch>
        </p:blipFill>
        <p:spPr bwMode="auto">
          <a:xfrm rot="620793">
            <a:off x="143283" y="4014876"/>
            <a:ext cx="2681288" cy="1838325"/>
          </a:xfrm>
          <a:prstGeom prst="rect">
            <a:avLst/>
          </a:prstGeom>
          <a:noFill/>
          <a:ln w="9525">
            <a:noFill/>
            <a:miter lim="800000"/>
            <a:headEnd/>
            <a:tailEnd/>
          </a:ln>
        </p:spPr>
      </p:pic>
      <p:pic>
        <p:nvPicPr>
          <p:cNvPr id="6" name="Picture 8" descr="d:\program files\360se6\User Data\temp\u=987476094,1546030978&amp;fm=21&amp;gp=0.jpg"/>
          <p:cNvPicPr>
            <a:picLocks noChangeAspect="1" noChangeArrowheads="1"/>
          </p:cNvPicPr>
          <p:nvPr/>
        </p:nvPicPr>
        <p:blipFill>
          <a:blip r:embed="rId4" cstate="print"/>
          <a:srcRect/>
          <a:stretch>
            <a:fillRect/>
          </a:stretch>
        </p:blipFill>
        <p:spPr bwMode="auto">
          <a:xfrm rot="20868887">
            <a:off x="5989235" y="3926919"/>
            <a:ext cx="3067050" cy="2033588"/>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a:stretch>
            <a:fillRect/>
          </a:stretch>
        </p:blipFill>
        <p:spPr bwMode="auto">
          <a:xfrm>
            <a:off x="4860032" y="1005916"/>
            <a:ext cx="3312368" cy="2639107"/>
          </a:xfrm>
          <a:prstGeom prst="rect">
            <a:avLst/>
          </a:prstGeom>
          <a:noFill/>
        </p:spPr>
      </p:pic>
      <p:pic>
        <p:nvPicPr>
          <p:cNvPr id="7" name="Picture 14" descr="d:\program files\360se6\User Data\temp\u=1431249965,2903823119&amp;fm=21&amp;gp=0.jpg"/>
          <p:cNvPicPr>
            <a:picLocks noChangeAspect="1" noChangeArrowheads="1"/>
          </p:cNvPicPr>
          <p:nvPr/>
        </p:nvPicPr>
        <p:blipFill>
          <a:blip r:embed="rId6" cstate="print"/>
          <a:srcRect/>
          <a:stretch>
            <a:fillRect/>
          </a:stretch>
        </p:blipFill>
        <p:spPr bwMode="auto">
          <a:xfrm>
            <a:off x="2627784" y="3068960"/>
            <a:ext cx="3613811" cy="2232248"/>
          </a:xfrm>
          <a:prstGeom prst="rect">
            <a:avLst/>
          </a:prstGeom>
          <a:noFill/>
          <a:ln w="9525">
            <a:noFill/>
            <a:miter lim="800000"/>
            <a:headEnd/>
            <a:tailEnd/>
          </a:ln>
        </p:spPr>
      </p:pic>
      <p:sp>
        <p:nvSpPr>
          <p:cNvPr id="9"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95288" y="116632"/>
            <a:ext cx="82089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eaLnBrk="1" hangingPunct="1"/>
            <a:endParaRPr kumimoji="0" lang="en-US" altLang="zh-TW" sz="3600" b="1" dirty="0" smtClean="0">
              <a:solidFill>
                <a:srgbClr val="161571"/>
              </a:solidFill>
              <a:latin typeface="文鼎新特黑"/>
              <a:ea typeface="微軟正黑體" pitchFamily="34" charset="-120"/>
              <a:cs typeface="Calibri" pitchFamily="34" charset="0"/>
            </a:endParaRPr>
          </a:p>
        </p:txBody>
      </p:sp>
      <p:sp>
        <p:nvSpPr>
          <p:cNvPr id="6147"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14</a:t>
            </a:fld>
            <a:endParaRPr kumimoji="0" lang="en-US" altLang="zh-TW" sz="900" dirty="0">
              <a:solidFill>
                <a:srgbClr val="000000"/>
              </a:solidFill>
            </a:endParaRPr>
          </a:p>
        </p:txBody>
      </p:sp>
      <p:sp>
        <p:nvSpPr>
          <p:cNvPr id="9" name="文字方塊 8"/>
          <p:cNvSpPr txBox="1"/>
          <p:nvPr/>
        </p:nvSpPr>
        <p:spPr>
          <a:xfrm>
            <a:off x="4572000" y="1495197"/>
            <a:ext cx="1334020"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Social Media</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0" name="文字方塊 9"/>
          <p:cNvSpPr txBox="1"/>
          <p:nvPr/>
        </p:nvSpPr>
        <p:spPr>
          <a:xfrm>
            <a:off x="6500020" y="1495122"/>
            <a:ext cx="1744388"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Machine / Sensor</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1" name="文字方塊 10"/>
          <p:cNvSpPr txBox="1"/>
          <p:nvPr/>
        </p:nvSpPr>
        <p:spPr>
          <a:xfrm>
            <a:off x="2584851" y="1495197"/>
            <a:ext cx="1300356" cy="349702"/>
          </a:xfrm>
          <a:prstGeom prst="rect">
            <a:avLst/>
          </a:prstGeom>
          <a:solidFill>
            <a:srgbClr val="FFFFFF">
              <a:alpha val="89804"/>
            </a:srgbClr>
          </a:solidFill>
        </p:spPr>
        <p:txBody>
          <a:bodyPr wrap="none" tIns="0" bIns="72000" rtlCol="0" anchor="ctr" anchorCtr="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DOC / Media</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12" name="文字方塊 11"/>
          <p:cNvSpPr txBox="1"/>
          <p:nvPr/>
        </p:nvSpPr>
        <p:spPr>
          <a:xfrm>
            <a:off x="628009" y="1477210"/>
            <a:ext cx="1536988" cy="626701"/>
          </a:xfrm>
          <a:prstGeom prst="rect">
            <a:avLst/>
          </a:prstGeom>
          <a:solidFill>
            <a:srgbClr val="FFFFFF">
              <a:alpha val="89804"/>
            </a:srgbClr>
          </a:solidFill>
        </p:spPr>
        <p:txBody>
          <a:bodyPr wrap="square" tIns="0" bIns="72000" rtlCol="0" anchor="ctr" anchorCtr="0">
            <a:spAutoFit/>
          </a:bodyPr>
          <a:lstStyle/>
          <a:p>
            <a:pPr algn="ctr"/>
            <a:r>
              <a:rPr lang="en-US" altLang="zh-TW" sz="1800" b="1" u="sng" dirty="0" smtClean="0">
                <a:solidFill>
                  <a:srgbClr val="FF0000"/>
                </a:solidFill>
                <a:latin typeface="Arial Narrow" pitchFamily="34" charset="0"/>
                <a:ea typeface="Arial Unicode MS" pitchFamily="34" charset="-120"/>
                <a:cs typeface="Arial Unicode MS" pitchFamily="34" charset="-120"/>
              </a:rPr>
              <a:t>Web </a:t>
            </a:r>
          </a:p>
          <a:p>
            <a:pPr algn="ctr"/>
            <a:r>
              <a:rPr lang="en-US" altLang="zh-TW" sz="1800" b="1" u="sng" dirty="0" smtClean="0">
                <a:solidFill>
                  <a:srgbClr val="FF0000"/>
                </a:solidFill>
                <a:latin typeface="Arial Narrow" pitchFamily="34" charset="0"/>
                <a:ea typeface="Arial Unicode MS" pitchFamily="34" charset="-120"/>
                <a:cs typeface="Arial Unicode MS" pitchFamily="34" charset="-120"/>
              </a:rPr>
              <a:t>Clickstream</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pic>
        <p:nvPicPr>
          <p:cNvPr id="13" name="Picture 29" descr="http://t2.gstatic.com/images?q=tbn:ANd9GcR1L2ZTgHJYDbbzGgdWgY0HF3onTvcLEaeRyEKK8t5ZPnnP0QC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9159" y="2062733"/>
            <a:ext cx="2016931" cy="137814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群組 13"/>
          <p:cNvGrpSpPr/>
          <p:nvPr/>
        </p:nvGrpSpPr>
        <p:grpSpPr>
          <a:xfrm>
            <a:off x="4211490" y="3720493"/>
            <a:ext cx="1872678" cy="1475858"/>
            <a:chOff x="7740352" y="5661248"/>
            <a:chExt cx="936103" cy="602776"/>
          </a:xfrm>
        </p:grpSpPr>
        <p:pic>
          <p:nvPicPr>
            <p:cNvPr id="16" name="Picture 39" descr="http://t0.gstatic.com/images?q=tbn:ANd9GcTd_Pl5QnWEuafcevwj-FmkO0eNsIbEWpQ_4JaB6fuyjIowF39Y-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0352" y="5662943"/>
              <a:ext cx="936103" cy="6010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0392" y="5661248"/>
              <a:ext cx="536683" cy="170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群組 1"/>
          <p:cNvGrpSpPr/>
          <p:nvPr/>
        </p:nvGrpSpPr>
        <p:grpSpPr>
          <a:xfrm>
            <a:off x="2368612" y="2062733"/>
            <a:ext cx="1777631" cy="1467283"/>
            <a:chOff x="2002281" y="2177741"/>
            <a:chExt cx="723546" cy="531179"/>
          </a:xfrm>
        </p:grpSpPr>
        <p:pic>
          <p:nvPicPr>
            <p:cNvPr id="18" name="Picture 45" descr="http://t1.gstatic.com/images?q=tbn:ANd9GcQgJm8PTapCxhxwkrd-CdGI-UYWlzFgyg8Ssvh99-AO5tyapH5yiQ"/>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23988" y="2191611"/>
              <a:ext cx="249487" cy="2469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5" descr="http://www.teachers-direct.co.uk/images/PDF_icon.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43876" y="2177741"/>
              <a:ext cx="281951" cy="2819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7" descr="http://t3.gstatic.com/images?q=tbn:ANd9GcQY36eBSojYpqaKZ6Y6RgVJlVCI2vmQYK8LZwOFu2i6fd0y_pC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2281" y="2204240"/>
              <a:ext cx="221707" cy="2217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9" descr="http://t2.gstatic.com/images?q=tbn:ANd9GcSXDYVlQEkHHSv1SWpnKCrp0W4ruExlceSueK8hCAJQxa1df0ENzw"/>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17829" y="2476409"/>
              <a:ext cx="207111" cy="2325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7" descr="http://t3.gstatic.com/images?q=tbn:ANd9GcR2J-AgjY2x4or9vujhfOQsVxbozxu-uBmCzREUNyRh8c12ySx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4849" y="2462172"/>
              <a:ext cx="214478" cy="2144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7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6335" y="2447613"/>
              <a:ext cx="233647" cy="22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4" name="Picture 74" descr="物联网架构示意图"/>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5570" y="2135932"/>
            <a:ext cx="2158680" cy="242247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24"/>
          <p:cNvGrpSpPr/>
          <p:nvPr/>
        </p:nvGrpSpPr>
        <p:grpSpPr>
          <a:xfrm>
            <a:off x="1252406" y="2348880"/>
            <a:ext cx="927898" cy="988550"/>
            <a:chOff x="5135053" y="1916830"/>
            <a:chExt cx="628153" cy="630958"/>
          </a:xfrm>
        </p:grpSpPr>
        <p:pic>
          <p:nvPicPr>
            <p:cNvPr id="26" name="Picture 78" descr="http://t1.gstatic.com/images?q=tbn:ANd9GcQ9Z4R2KhjpcCa_6YjGISTegEWWdgCN2fEden8KBPU-1nPG4on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135053" y="1916831"/>
              <a:ext cx="628153" cy="63095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7" name="矩形 26"/>
            <p:cNvSpPr/>
            <p:nvPr/>
          </p:nvSpPr>
          <p:spPr bwMode="auto">
            <a:xfrm>
              <a:off x="5135053" y="1916830"/>
              <a:ext cx="628153" cy="630957"/>
            </a:xfrm>
            <a:prstGeom prst="rect">
              <a:avLst/>
            </a:prstGeom>
            <a:noFill/>
            <a:ln w="28575"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0" fontAlgn="base" latinLnBrk="0" hangingPunct="0">
                <a:lnSpc>
                  <a:spcPct val="100000"/>
                </a:lnSpc>
                <a:spcBef>
                  <a:spcPct val="0"/>
                </a:spcBef>
                <a:spcAft>
                  <a:spcPct val="0"/>
                </a:spcAft>
                <a:buClr>
                  <a:srgbClr val="000000"/>
                </a:buClr>
                <a:buSzPct val="100000"/>
                <a:buFont typeface="Times New Roman" pitchFamily="16" charset="0"/>
                <a:buNone/>
                <a:tabLst/>
              </a:pPr>
              <a:endParaRPr kumimoji="0" lang="zh-TW" altLang="en-US" sz="2400" b="0" i="0" u="none" strike="noStrike" cap="none" normalizeH="0" baseline="0" smtClean="0">
                <a:ln>
                  <a:noFill/>
                </a:ln>
                <a:solidFill>
                  <a:schemeClr val="bg1"/>
                </a:solidFill>
                <a:effectLst/>
                <a:latin typeface="Arial" charset="0"/>
                <a:ea typeface="MS PGothic" pitchFamily="32" charset="-128"/>
              </a:endParaRPr>
            </a:p>
          </p:txBody>
        </p:sp>
      </p:grpSp>
      <p:pic>
        <p:nvPicPr>
          <p:cNvPr id="28" name="Picture 80" descr="http://t3.gstatic.com/images?q=tbn:ANd9GcSnZTtqhQMDXwITG-tGVq0G77zTqSjraBM1szAhhZ7kzoMfwedqmw"/>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5121" y="2375471"/>
            <a:ext cx="667285" cy="667285"/>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p:nvSpPr>
        <p:spPr>
          <a:xfrm>
            <a:off x="2881825" y="3799214"/>
            <a:ext cx="657552" cy="369332"/>
          </a:xfrm>
          <a:prstGeom prst="rect">
            <a:avLst/>
          </a:prstGeom>
          <a:noFill/>
        </p:spPr>
        <p:txBody>
          <a:bodyPr wrap="none" rtlCol="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Apps</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pic>
        <p:nvPicPr>
          <p:cNvPr id="30" name="Picture 82" descr="http://t0.gstatic.com/images?q=tbn:ANd9GcTgRv2cFs8eSJtUgs5kbwaKKEEFruCFPE2by_rjVZsj_4Yg-qk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369953" y="4213348"/>
            <a:ext cx="1512727" cy="12034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4" descr="http://t2.gstatic.com/images?q=tbn:ANd9GcQuryLxVwt79OguzuUqhbXWzDZesONBz5sFk_OFOcqeEFxqynu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3568" y="4317161"/>
            <a:ext cx="762730" cy="67940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8" descr="http://t3.gstatic.com/images?q=tbn:ANd9GcRDXS9Nv8ReZ49zCkKDTqwNbt41w7cHYpH6veVr8jFuIlFVAXjpQw"/>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427372" y="4339609"/>
            <a:ext cx="558107" cy="646082"/>
          </a:xfrm>
          <a:prstGeom prst="rect">
            <a:avLst/>
          </a:prstGeom>
          <a:noFill/>
          <a:extLst>
            <a:ext uri="{909E8E84-426E-40DD-AFC4-6F175D3DCCD1}">
              <a14:hiddenFill xmlns:a14="http://schemas.microsoft.com/office/drawing/2010/main">
                <a:solidFill>
                  <a:srgbClr val="FFFFFF"/>
                </a:solidFill>
              </a14:hiddenFill>
            </a:ext>
          </a:extLst>
        </p:spPr>
      </p:pic>
      <p:sp>
        <p:nvSpPr>
          <p:cNvPr id="33" name="文字方塊 32"/>
          <p:cNvSpPr txBox="1"/>
          <p:nvPr/>
        </p:nvSpPr>
        <p:spPr>
          <a:xfrm>
            <a:off x="899592" y="3779870"/>
            <a:ext cx="931665" cy="369332"/>
          </a:xfrm>
          <a:prstGeom prst="rect">
            <a:avLst/>
          </a:prstGeom>
          <a:noFill/>
        </p:spPr>
        <p:txBody>
          <a:bodyPr wrap="none" rtlCol="0">
            <a:spAutoFit/>
          </a:bodyPr>
          <a:lstStyle/>
          <a:p>
            <a:r>
              <a:rPr lang="en-US" altLang="zh-TW" sz="1800" b="1" u="sng" dirty="0" smtClean="0">
                <a:solidFill>
                  <a:srgbClr val="FF0000"/>
                </a:solidFill>
                <a:latin typeface="Arial Narrow" pitchFamily="34" charset="0"/>
                <a:ea typeface="Arial Unicode MS" pitchFamily="34" charset="-120"/>
                <a:cs typeface="Arial Unicode MS" pitchFamily="34" charset="-120"/>
              </a:rPr>
              <a:t>Call Log</a:t>
            </a:r>
            <a:endParaRPr lang="zh-TW" altLang="en-US" sz="1800" b="1" u="sng" dirty="0">
              <a:solidFill>
                <a:srgbClr val="FF0000"/>
              </a:solidFill>
              <a:latin typeface="Arial Narrow" pitchFamily="34" charset="0"/>
              <a:ea typeface="Arial Unicode MS" pitchFamily="34" charset="-120"/>
              <a:cs typeface="Arial Unicode MS" pitchFamily="34" charset="-120"/>
            </a:endParaRPr>
          </a:p>
        </p:txBody>
      </p:sp>
      <p:sp>
        <p:nvSpPr>
          <p:cNvPr id="34" name="文字方塊 33"/>
          <p:cNvSpPr txBox="1"/>
          <p:nvPr/>
        </p:nvSpPr>
        <p:spPr>
          <a:xfrm>
            <a:off x="1378645" y="4458422"/>
            <a:ext cx="655560" cy="307777"/>
          </a:xfrm>
          <a:prstGeom prst="rect">
            <a:avLst/>
          </a:prstGeom>
          <a:noFill/>
        </p:spPr>
        <p:txBody>
          <a:bodyPr wrap="square" rtlCol="0">
            <a:spAutoFit/>
          </a:bodyPr>
          <a:lstStyle/>
          <a:p>
            <a:pPr algn="ctr"/>
            <a:r>
              <a:rPr lang="en-US" altLang="zh-TW" sz="1400" b="1" dirty="0" smtClean="0">
                <a:solidFill>
                  <a:schemeClr val="tx1"/>
                </a:solidFill>
                <a:latin typeface="Arial Narrow" pitchFamily="34" charset="0"/>
                <a:ea typeface="Arial Unicode MS" pitchFamily="34" charset="-120"/>
                <a:cs typeface="Arial Unicode MS" pitchFamily="34" charset="-120"/>
              </a:rPr>
              <a:t>Log</a:t>
            </a:r>
            <a:endParaRPr lang="zh-TW" altLang="en-US" sz="1400" b="1" dirty="0">
              <a:solidFill>
                <a:schemeClr val="tx1"/>
              </a:solidFill>
              <a:latin typeface="Arial Narrow" pitchFamily="34" charset="0"/>
              <a:ea typeface="Arial Unicode MS" pitchFamily="34" charset="-120"/>
              <a:cs typeface="Arial Unicode MS" pitchFamily="34" charset="-120"/>
            </a:endParaRPr>
          </a:p>
        </p:txBody>
      </p:sp>
      <p:sp>
        <p:nvSpPr>
          <p:cNvPr id="3" name="標題 2"/>
          <p:cNvSpPr>
            <a:spLocks noGrp="1"/>
          </p:cNvSpPr>
          <p:nvPr>
            <p:ph type="title"/>
          </p:nvPr>
        </p:nvSpPr>
        <p:spPr>
          <a:xfrm>
            <a:off x="971600" y="0"/>
            <a:ext cx="7941568" cy="778098"/>
          </a:xfrm>
        </p:spPr>
        <p:txBody>
          <a:bodyPr>
            <a:normAutofit/>
          </a:bodyPr>
          <a:lstStyle/>
          <a:p>
            <a:r>
              <a:rPr lang="zh-TW" altLang="en-US" dirty="0">
                <a:latin typeface="黑体" pitchFamily="49" charset="-122"/>
                <a:ea typeface="黑体" pitchFamily="49" charset="-122"/>
              </a:rPr>
              <a:t>什么</a:t>
            </a:r>
            <a:r>
              <a:rPr lang="zh-TW" altLang="en-US" dirty="0" smtClean="0">
                <a:latin typeface="黑体" pitchFamily="49" charset="-122"/>
                <a:ea typeface="黑体" pitchFamily="49" charset="-122"/>
              </a:rPr>
              <a:t>是数据</a:t>
            </a:r>
            <a:r>
              <a:rPr lang="zh-CN" altLang="en-US" dirty="0" smtClean="0">
                <a:latin typeface="黑体" pitchFamily="49" charset="-122"/>
                <a:ea typeface="黑体" pitchFamily="49" charset="-122"/>
              </a:rPr>
              <a:t>？</a:t>
            </a:r>
            <a:endParaRPr lang="zh-TW" altLang="en-US" dirty="0">
              <a:latin typeface="黑体" pitchFamily="49" charset="-122"/>
              <a:ea typeface="黑体" pitchFamily="49" charset="-122"/>
            </a:endParaRPr>
          </a:p>
        </p:txBody>
      </p:sp>
      <p:sp>
        <p:nvSpPr>
          <p:cNvPr id="36" name="矩形 35"/>
          <p:cNvSpPr/>
          <p:nvPr/>
        </p:nvSpPr>
        <p:spPr>
          <a:xfrm>
            <a:off x="683568" y="980728"/>
            <a:ext cx="4020652" cy="369332"/>
          </a:xfrm>
          <a:prstGeom prst="rect">
            <a:avLst/>
          </a:prstGeom>
        </p:spPr>
        <p:txBody>
          <a:bodyPr wrap="none">
            <a:spAutoFit/>
          </a:bodyPr>
          <a:lstStyle/>
          <a:p>
            <a:r>
              <a:rPr lang="zh-TW" altLang="en-US" b="1" dirty="0" smtClean="0">
                <a:latin typeface="文鼎新特黑"/>
                <a:ea typeface="文鼎新特黑"/>
                <a:cs typeface="Calibri" pitchFamily="34" charset="0"/>
              </a:rPr>
              <a:t>半结构化</a:t>
            </a:r>
            <a:r>
              <a:rPr lang="en-US" altLang="zh-TW" b="1" dirty="0" smtClean="0">
                <a:latin typeface="文鼎新特黑"/>
                <a:ea typeface="文鼎新特黑"/>
                <a:cs typeface="Calibri" pitchFamily="34" charset="0"/>
              </a:rPr>
              <a:t>/</a:t>
            </a:r>
            <a:r>
              <a:rPr lang="zh-TW" altLang="en-US" b="1" dirty="0" smtClean="0">
                <a:latin typeface="文鼎新特黑"/>
                <a:ea typeface="文鼎新特黑"/>
                <a:cs typeface="Calibri" pitchFamily="34" charset="0"/>
              </a:rPr>
              <a:t>非结构化</a:t>
            </a:r>
            <a:r>
              <a:rPr lang="zh-TW" altLang="en-US" b="1" dirty="0" smtClean="0">
                <a:latin typeface="文鼎新特黑"/>
                <a:ea typeface="文鼎新特黑"/>
                <a:cs typeface="Calibri" pitchFamily="34" charset="0"/>
              </a:rPr>
              <a:t>数据</a:t>
            </a:r>
            <a:r>
              <a:rPr lang="zh-CN" altLang="en-US" b="1" dirty="0" smtClean="0">
                <a:latin typeface="文鼎新特黑"/>
                <a:ea typeface="文鼎新特黑"/>
                <a:cs typeface="Calibri" pitchFamily="34" charset="0"/>
              </a:rPr>
              <a:t>爆发式的增长</a:t>
            </a:r>
            <a:endParaRPr lang="zh-CN" altLang="en-US" dirty="0"/>
          </a:p>
        </p:txBody>
      </p:sp>
    </p:spTree>
    <p:extLst>
      <p:ext uri="{BB962C8B-B14F-4D97-AF65-F5344CB8AC3E}">
        <p14:creationId xmlns:p14="http://schemas.microsoft.com/office/powerpoint/2010/main" val="1409295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124744"/>
            <a:ext cx="8553624" cy="4464767"/>
          </a:xfrm>
          <a:prstGeom prst="rect">
            <a:avLst/>
          </a:prstGeom>
          <a:noFill/>
        </p:spPr>
        <p:txBody>
          <a:bodyPr wrap="none" lIns="0" tIns="0" rIns="0" bIns="40087" rtlCol="0">
            <a:spAutoFit/>
          </a:bodyPr>
          <a:lstStyle/>
          <a:p>
            <a:pPr>
              <a:lnSpc>
                <a:spcPts val="3332"/>
              </a:lnSpc>
            </a:pPr>
            <a:r>
              <a:rPr lang="en-US" altLang="zh-CN" sz="2500" dirty="0" smtClean="0">
                <a:solidFill>
                  <a:srgbClr val="000000"/>
                </a:solidFill>
                <a:latin typeface="华文细黑" pitchFamily="18" charset="0"/>
                <a:cs typeface="华文细黑" pitchFamily="18" charset="0"/>
              </a:rPr>
              <a:t>何为大？—数据度量</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543"/>
              </a:lnSpc>
            </a:pPr>
            <a:r>
              <a:rPr lang="en-US" altLang="zh-CN" dirty="0" smtClean="0">
                <a:solidFill>
                  <a:srgbClr val="000000"/>
                </a:solidFill>
                <a:latin typeface="华文细黑" pitchFamily="18" charset="0"/>
                <a:cs typeface="华文细黑" pitchFamily="18" charset="0"/>
              </a:rPr>
              <a:t>1Byte</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8</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Bit </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字母</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数字</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状态</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文字</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文本</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图片</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照片</a:t>
            </a:r>
            <a:endParaRPr lang="en-US" altLang="zh-CN" dirty="0" smtClean="0">
              <a:solidFill>
                <a:srgbClr val="0066FF"/>
              </a:solidFill>
              <a:latin typeface="华文细黑" pitchFamily="18" charset="0"/>
              <a:cs typeface="华文细黑" pitchFamily="18" charset="0"/>
            </a:endParaRPr>
          </a:p>
          <a:p>
            <a:pPr>
              <a:lnSpc>
                <a:spcPts val="3156"/>
              </a:lnSpc>
            </a:pPr>
            <a:r>
              <a:rPr lang="en-US" altLang="zh-CN" dirty="0" smtClean="0">
                <a:solidFill>
                  <a:srgbClr val="000000"/>
                </a:solidFill>
                <a:latin typeface="华文细黑" pitchFamily="18" charset="0"/>
                <a:cs typeface="华文细黑" pitchFamily="18" charset="0"/>
              </a:rPr>
              <a:t>1GB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KB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1,073,741,824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视频</a:t>
            </a:r>
            <a:r>
              <a:rPr lang="en-US" altLang="zh-CN" dirty="0" smtClean="0">
                <a:solidFill>
                  <a:srgbClr val="0066FF"/>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录像</a:t>
            </a:r>
            <a:endParaRPr lang="en-US" altLang="zh-CN" dirty="0" smtClean="0">
              <a:solidFill>
                <a:srgbClr val="0066FF"/>
              </a:solidFill>
              <a:latin typeface="华文细黑" pitchFamily="18" charset="0"/>
              <a:cs typeface="华文细黑" pitchFamily="18" charset="0"/>
            </a:endParaRPr>
          </a:p>
          <a:p>
            <a:pPr>
              <a:lnSpc>
                <a:spcPts val="3156"/>
              </a:lnSpc>
            </a:pPr>
            <a:r>
              <a:rPr lang="en-US" altLang="zh-CN" dirty="0" smtClean="0">
                <a:solidFill>
                  <a:srgbClr val="000000"/>
                </a:solidFill>
                <a:latin typeface="华文细黑" pitchFamily="18" charset="0"/>
                <a:cs typeface="华文细黑" pitchFamily="18" charset="0"/>
              </a:rPr>
              <a:t>1TB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MB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1,099,511,627,776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主流硬盘容量</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1PB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GB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=1,125,899,906,842,624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smtClean="0">
                <a:solidFill>
                  <a:srgbClr val="0066FF"/>
                </a:solidFill>
                <a:latin typeface="华文细黑" pitchFamily="18" charset="0"/>
                <a:cs typeface="华文细黑" pitchFamily="18" charset="0"/>
              </a:rPr>
              <a:t>云存储单位</a:t>
            </a:r>
            <a:endParaRPr lang="en-US" altLang="zh-CN" dirty="0" smtClean="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1EB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PB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1,048,576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TB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1,152,921,504,606,846,976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zh-CN" altLang="en-US" dirty="0">
                <a:solidFill>
                  <a:srgbClr val="0066FF"/>
                </a:solidFill>
                <a:latin typeface="华文细黑" pitchFamily="18" charset="0"/>
                <a:cs typeface="华文细黑" pitchFamily="18" charset="0"/>
              </a:rPr>
              <a:t>每天数据</a:t>
            </a:r>
            <a:r>
              <a:rPr lang="zh-CN" altLang="en-US" dirty="0" smtClean="0">
                <a:solidFill>
                  <a:srgbClr val="0066FF"/>
                </a:solidFill>
                <a:latin typeface="华文细黑" pitchFamily="18" charset="0"/>
                <a:cs typeface="华文细黑" pitchFamily="18" charset="0"/>
              </a:rPr>
              <a:t>量级</a:t>
            </a:r>
            <a:endParaRPr lang="en-US" altLang="zh-CN" dirty="0">
              <a:solidFill>
                <a:srgbClr val="0066FF"/>
              </a:solidFill>
              <a:latin typeface="华文细黑" pitchFamily="18" charset="0"/>
              <a:cs typeface="华文细黑" pitchFamily="18" charset="0"/>
            </a:endParaRPr>
          </a:p>
          <a:p>
            <a:pPr>
              <a:lnSpc>
                <a:spcPts val="3069"/>
              </a:lnSpc>
            </a:pPr>
            <a:r>
              <a:rPr lang="en-US" altLang="zh-CN" dirty="0" smtClean="0">
                <a:solidFill>
                  <a:srgbClr val="000000"/>
                </a:solidFill>
                <a:latin typeface="华文细黑" pitchFamily="18" charset="0"/>
                <a:cs typeface="华文细黑" pitchFamily="18" charset="0"/>
              </a:rPr>
              <a:t>1ZB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EB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1,180,591,620,717,411,303,424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r>
              <a:rPr lang="zh-CN" altLang="en-US" dirty="0" smtClean="0">
                <a:solidFill>
                  <a:srgbClr val="000000"/>
                </a:solidFill>
                <a:latin typeface="华文细黑" pitchFamily="18" charset="0"/>
                <a:cs typeface="华文细黑" pitchFamily="18" charset="0"/>
              </a:rPr>
              <a:t>：</a:t>
            </a:r>
            <a:r>
              <a:rPr lang="en-US" altLang="zh-CN" b="1" dirty="0" smtClean="0">
                <a:solidFill>
                  <a:srgbClr val="0066FF"/>
                </a:solidFill>
                <a:latin typeface="华文细黑" pitchFamily="18" charset="0"/>
                <a:cs typeface="华文细黑" pitchFamily="18" charset="0"/>
              </a:rPr>
              <a:t>←</a:t>
            </a:r>
            <a:r>
              <a:rPr lang="zh-CN" altLang="en-US" b="1" dirty="0" smtClean="0">
                <a:solidFill>
                  <a:srgbClr val="0066FF"/>
                </a:solidFill>
                <a:latin typeface="华文细黑" pitchFamily="18" charset="0"/>
                <a:cs typeface="华文细黑" pitchFamily="18" charset="0"/>
              </a:rPr>
              <a:t>现在</a:t>
            </a:r>
            <a:endParaRPr lang="en-US" altLang="zh-CN" b="1" dirty="0" smtClean="0">
              <a:solidFill>
                <a:srgbClr val="0066FF"/>
              </a:solidFill>
              <a:latin typeface="华文细黑" pitchFamily="18" charset="0"/>
              <a:cs typeface="华文细黑" pitchFamily="18" charset="0"/>
            </a:endParaRPr>
          </a:p>
          <a:p>
            <a:pPr>
              <a:lnSpc>
                <a:spcPts val="3156"/>
              </a:lnSpc>
            </a:pPr>
            <a:r>
              <a:rPr lang="en-US" altLang="zh-CN" dirty="0" smtClean="0">
                <a:solidFill>
                  <a:srgbClr val="000000"/>
                </a:solidFill>
                <a:latin typeface="华文细黑" pitchFamily="18" charset="0"/>
                <a:cs typeface="华文细黑" pitchFamily="18" charset="0"/>
              </a:rPr>
              <a:t>1YB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1,024</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ZB</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1,208,925,819,614,629,174,706,176</a:t>
            </a:r>
            <a:r>
              <a:rPr lang="en-US" altLang="zh-CN" dirty="0" smtClean="0">
                <a:latin typeface="Times New Roman" pitchFamily="18" charset="0"/>
                <a:cs typeface="Times New Roman" pitchFamily="18" charset="0"/>
              </a:rPr>
              <a:t> </a:t>
            </a:r>
            <a:r>
              <a:rPr lang="en-US" altLang="zh-CN" dirty="0" smtClean="0">
                <a:solidFill>
                  <a:srgbClr val="000000"/>
                </a:solidFill>
                <a:latin typeface="华文细黑" pitchFamily="18" charset="0"/>
                <a:cs typeface="华文细黑" pitchFamily="18" charset="0"/>
              </a:rPr>
              <a:t>Bytes</a:t>
            </a:r>
          </a:p>
        </p:txBody>
      </p:sp>
      <p:sp>
        <p:nvSpPr>
          <p:cNvPr id="3" name="TextBox 1"/>
          <p:cNvSpPr txBox="1"/>
          <p:nvPr/>
        </p:nvSpPr>
        <p:spPr>
          <a:xfrm>
            <a:off x="1129425" y="6201015"/>
            <a:ext cx="654025"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3/13/2012</a:t>
            </a:r>
          </a:p>
        </p:txBody>
      </p:sp>
      <p:sp>
        <p:nvSpPr>
          <p:cNvPr id="4" name="TextBox 1"/>
          <p:cNvSpPr txBox="1"/>
          <p:nvPr/>
        </p:nvSpPr>
        <p:spPr>
          <a:xfrm>
            <a:off x="7927696" y="6201015"/>
            <a:ext cx="80150"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6</a:t>
            </a:r>
          </a:p>
        </p:txBody>
      </p:sp>
      <p:sp>
        <p:nvSpPr>
          <p:cNvPr id="6"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3608" y="1988840"/>
            <a:ext cx="7191392" cy="4182638"/>
          </a:xfrm>
          <a:prstGeom prst="rect">
            <a:avLst/>
          </a:prstGeom>
          <a:noFill/>
        </p:spPr>
        <p:txBody>
          <a:bodyPr wrap="none" lIns="0" tIns="0" rIns="0" bIns="40087" rtlCol="0">
            <a:spAutoFit/>
          </a:bodyPr>
          <a:lstStyle/>
          <a:p>
            <a:pPr>
              <a:lnSpc>
                <a:spcPts val="2280"/>
              </a:lnSpc>
              <a:tabLst>
                <a:tab pos="211572" algn="l"/>
              </a:tabLst>
            </a:pPr>
            <a:r>
              <a:rPr lang="en-US" altLang="zh-CN" sz="1700" dirty="0" smtClean="0">
                <a:solidFill>
                  <a:srgbClr val="000000"/>
                </a:solidFill>
                <a:latin typeface="华文细黑" pitchFamily="18" charset="0"/>
                <a:cs typeface="华文细黑" pitchFamily="18" charset="0"/>
              </a:rPr>
              <a:t>《红楼梦》含标点87万字（不含标点853509字）</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每个汉字占两个字节：1汉字=16bit</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2*8位=2bytes</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1GB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671部红楼梦</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1TB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631,903</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部</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1PB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约等于</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647,068,911部</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美国国会图书馆藏书（151,785,778册）（2011年4月：收录数据235TB</a:t>
            </a:r>
            <a:r>
              <a:rPr lang="en-US" altLang="zh-CN" sz="1700" dirty="0" smtClean="0">
                <a:latin typeface="Times New Roman" pitchFamily="18" charset="0"/>
                <a:cs typeface="Times New Roman" pitchFamily="18" charset="0"/>
              </a:rPr>
              <a:t> </a:t>
            </a:r>
            <a:r>
              <a:rPr lang="en-US" altLang="zh-CN" sz="1700" dirty="0" smtClean="0">
                <a:solidFill>
                  <a:srgbClr val="000000"/>
                </a:solidFill>
                <a:latin typeface="华文细黑" pitchFamily="18" charset="0"/>
                <a:cs typeface="华文细黑" pitchFamily="18" charset="0"/>
              </a:rPr>
              <a:t>）</a:t>
            </a:r>
          </a:p>
          <a:p>
            <a:pPr>
              <a:lnSpc>
                <a:spcPts val="2718"/>
              </a:lnSpc>
              <a:tabLst>
                <a:tab pos="211572" algn="l"/>
              </a:tabLst>
            </a:pPr>
            <a:r>
              <a:rPr lang="en-US" altLang="zh-CN" sz="1700" dirty="0" smtClean="0">
                <a:solidFill>
                  <a:srgbClr val="000000"/>
                </a:solidFill>
                <a:latin typeface="华文细黑" pitchFamily="18" charset="0"/>
                <a:cs typeface="华文细黑" pitchFamily="18" charset="0"/>
              </a:rPr>
              <a:t>中国国家图书馆：2631万册</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981"/>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1EB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4000倍</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美国国会图书馆存储的信息量</a:t>
            </a:r>
          </a:p>
          <a:p>
            <a:pPr>
              <a:lnSpc>
                <a:spcPts val="2718"/>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600美元的硬盘就可以存储全世界所有的歌曲</a:t>
            </a:r>
          </a:p>
          <a:p>
            <a:pPr>
              <a:lnSpc>
                <a:spcPts val="2718"/>
              </a:lnSpc>
              <a:tabLst>
                <a:tab pos="211572" algn="l"/>
              </a:tabLst>
            </a:pPr>
            <a:r>
              <a:rPr lang="en-US" altLang="zh-CN" b="1" dirty="0" smtClean="0"/>
              <a:t>	</a:t>
            </a:r>
            <a:r>
              <a:rPr lang="en-US" altLang="zh-CN" sz="1700" b="1" dirty="0" smtClean="0">
                <a:solidFill>
                  <a:srgbClr val="000000"/>
                </a:solidFill>
                <a:latin typeface="华文细黑" pitchFamily="18" charset="0"/>
                <a:cs typeface="华文细黑" pitchFamily="18" charset="0"/>
              </a:rPr>
              <a:t>MGI估计,全球企业</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2010</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年在硬盘上存储了超过</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7EB(1EB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等于</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10</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亿</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GB)</a:t>
            </a:r>
          </a:p>
          <a:p>
            <a:pPr>
              <a:lnSpc>
                <a:spcPts val="2718"/>
              </a:lnSpc>
              <a:tabLst>
                <a:tab pos="211572" algn="l"/>
              </a:tabLst>
            </a:pPr>
            <a:r>
              <a:rPr lang="en-US" altLang="zh-CN" sz="1700" b="1" dirty="0" smtClean="0">
                <a:solidFill>
                  <a:srgbClr val="000000"/>
                </a:solidFill>
                <a:latin typeface="华文细黑" pitchFamily="18" charset="0"/>
                <a:cs typeface="华文细黑" pitchFamily="18" charset="0"/>
              </a:rPr>
              <a:t>的新数据,同时,消费者在</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PC</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和笔记本等设备上存储了超过</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6EB</a:t>
            </a:r>
            <a:r>
              <a:rPr lang="en-US" altLang="zh-CN" sz="1700" b="1" dirty="0" smtClean="0">
                <a:latin typeface="Times New Roman" pitchFamily="18" charset="0"/>
                <a:cs typeface="Times New Roman" pitchFamily="18" charset="0"/>
              </a:rPr>
              <a:t> </a:t>
            </a:r>
            <a:r>
              <a:rPr lang="en-US" altLang="zh-CN" sz="1700" b="1" dirty="0" smtClean="0">
                <a:solidFill>
                  <a:srgbClr val="000000"/>
                </a:solidFill>
                <a:latin typeface="华文细黑" pitchFamily="18" charset="0"/>
                <a:cs typeface="华文细黑" pitchFamily="18" charset="0"/>
              </a:rPr>
              <a:t>新数据</a:t>
            </a:r>
          </a:p>
        </p:txBody>
      </p:sp>
      <p:sp>
        <p:nvSpPr>
          <p:cNvPr id="3" name="TextBox 1"/>
          <p:cNvSpPr txBox="1"/>
          <p:nvPr/>
        </p:nvSpPr>
        <p:spPr>
          <a:xfrm>
            <a:off x="1129425" y="6201015"/>
            <a:ext cx="654025"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3/13/2012</a:t>
            </a:r>
          </a:p>
        </p:txBody>
      </p:sp>
      <p:sp>
        <p:nvSpPr>
          <p:cNvPr id="4" name="TextBox 1"/>
          <p:cNvSpPr txBox="1"/>
          <p:nvPr/>
        </p:nvSpPr>
        <p:spPr>
          <a:xfrm>
            <a:off x="7938556" y="6201015"/>
            <a:ext cx="70532" cy="169296"/>
          </a:xfrm>
          <a:prstGeom prst="rect">
            <a:avLst/>
          </a:prstGeom>
          <a:noFill/>
        </p:spPr>
        <p:txBody>
          <a:bodyPr wrap="none" lIns="0" tIns="0" rIns="0" bIns="40087" rtlCol="0">
            <a:spAutoFit/>
          </a:bodyPr>
          <a:lstStyle/>
          <a:p>
            <a:pPr>
              <a:lnSpc>
                <a:spcPts val="964"/>
              </a:lnSpc>
            </a:pPr>
            <a:r>
              <a:rPr lang="en-US" altLang="zh-CN" sz="1100" dirty="0" smtClean="0">
                <a:solidFill>
                  <a:srgbClr val="898989"/>
                </a:solidFill>
                <a:latin typeface="Georgia" pitchFamily="18" charset="0"/>
                <a:cs typeface="Georgia" pitchFamily="18" charset="0"/>
              </a:rPr>
              <a:t>7</a:t>
            </a:r>
          </a:p>
        </p:txBody>
      </p:sp>
      <p:sp>
        <p:nvSpPr>
          <p:cNvPr id="6" name="矩形 5"/>
          <p:cNvSpPr/>
          <p:nvPr/>
        </p:nvSpPr>
        <p:spPr>
          <a:xfrm>
            <a:off x="755576" y="1124744"/>
            <a:ext cx="7416824" cy="803553"/>
          </a:xfrm>
          <a:prstGeom prst="rect">
            <a:avLst/>
          </a:prstGeom>
        </p:spPr>
        <p:txBody>
          <a:bodyPr wrap="square">
            <a:spAutoFit/>
          </a:bodyPr>
          <a:lstStyle/>
          <a:p>
            <a:pPr>
              <a:lnSpc>
                <a:spcPts val="2893"/>
              </a:lnSpc>
              <a:tabLst>
                <a:tab pos="801746" algn="l"/>
              </a:tabLst>
            </a:pPr>
            <a:r>
              <a:rPr lang="en-US" altLang="zh-CN" b="1" dirty="0" smtClean="0">
                <a:solidFill>
                  <a:srgbClr val="FF0000"/>
                </a:solidFill>
                <a:latin typeface="方正细圆简体" pitchFamily="2" charset="-122"/>
                <a:ea typeface="方正细圆简体" pitchFamily="2" charset="-122"/>
                <a:cs typeface="华文细黑" pitchFamily="18" charset="0"/>
              </a:rPr>
              <a:t>数据没有办法在可容忍的时间下使用常规软件方法完成存储、管理和处理任务</a:t>
            </a:r>
          </a:p>
        </p:txBody>
      </p:sp>
      <p:sp>
        <p:nvSpPr>
          <p:cNvPr id="7"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0" cap="none" spc="0" normalizeH="0" baseline="0" noProof="0" dirty="0" smtClean="0">
                <a:ln>
                  <a:noFill/>
                </a:ln>
                <a:solidFill>
                  <a:schemeClr val="tx1">
                    <a:lumMod val="65000"/>
                    <a:lumOff val="35000"/>
                  </a:schemeClr>
                </a:solidFill>
                <a:effectLst/>
                <a:uLnTx/>
                <a:uFillTx/>
                <a:latin typeface="黑体" pitchFamily="49" charset="-122"/>
                <a:ea typeface="黑体" pitchFamily="49" charset="-122"/>
                <a:cs typeface="+mj-cs"/>
              </a:rPr>
              <a:t>什么是大数据？</a:t>
            </a:r>
            <a:endParaRPr kumimoji="0" lang="zh-CN" altLang="en-US" sz="2400" b="1" i="0" u="none" strike="noStrike" kern="0" cap="none" spc="0" normalizeH="0" baseline="0" noProof="0" dirty="0">
              <a:ln>
                <a:noFill/>
              </a:ln>
              <a:solidFill>
                <a:schemeClr val="tx1">
                  <a:lumMod val="65000"/>
                  <a:lumOff val="35000"/>
                </a:schemeClr>
              </a:solidFill>
              <a:effectLst/>
              <a:uLnTx/>
              <a:uFillTx/>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9160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大数据的解释</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5" name="Content Placeholder 4"/>
          <p:cNvSpPr>
            <a:spLocks noGrp="1"/>
          </p:cNvSpPr>
          <p:nvPr>
            <p:ph sz="half" idx="1"/>
          </p:nvPr>
        </p:nvSpPr>
        <p:spPr>
          <a:xfrm>
            <a:off x="4875110" y="1501765"/>
            <a:ext cx="3717576" cy="4525963"/>
          </a:xfrm>
        </p:spPr>
        <p:txBody>
          <a:bodyPr>
            <a:normAutofit/>
          </a:bodyPr>
          <a:lstStyle/>
          <a:p>
            <a:pPr>
              <a:lnSpc>
                <a:spcPct val="200000"/>
              </a:lnSpc>
            </a:pPr>
            <a:r>
              <a:rPr lang="zh-CN" altLang="en-US" sz="2000" dirty="0" smtClean="0">
                <a:solidFill>
                  <a:schemeClr val="tx1"/>
                </a:solidFill>
                <a:latin typeface="微软雅黑" panose="020B0503020204020204" pitchFamily="34" charset="-122"/>
                <a:ea typeface="微软雅黑" panose="020B0503020204020204" pitchFamily="34" charset="-122"/>
              </a:rPr>
              <a:t>大数据是需要新处理模式才能具有更强的决策力、洞察发现力和流程优化能力的海量、高增长率和多样化的信息资产。</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nSpc>
                <a:spcPct val="200000"/>
              </a:lnSpc>
            </a:pPr>
            <a:r>
              <a:rPr lang="zh-CN" altLang="en-US" sz="2000" dirty="0" smtClean="0">
                <a:solidFill>
                  <a:schemeClr val="tx1"/>
                </a:solidFill>
                <a:latin typeface="微软雅黑" panose="020B0503020204020204" pitchFamily="34" charset="-122"/>
                <a:ea typeface="微软雅黑" panose="020B0503020204020204" pitchFamily="34" charset="-122"/>
              </a:rPr>
              <a:t>大数据就是“未来的新石油”。</a:t>
            </a:r>
            <a:endParaRPr lang="en-US" sz="2000" dirty="0">
              <a:solidFill>
                <a:schemeClr val="tx1"/>
              </a:solidFill>
              <a:latin typeface="微软雅黑" panose="020B0503020204020204" pitchFamily="34" charset="-122"/>
              <a:ea typeface="微软雅黑" panose="020B0503020204020204" pitchFamily="34" charset="-122"/>
            </a:endParaRPr>
          </a:p>
        </p:txBody>
      </p:sp>
      <p:pic>
        <p:nvPicPr>
          <p:cNvPr id="39938" name="Picture 2" descr="http://easyread.ph.126.net/oFfokugx9mhF1Xks_WLQXg==/27487796494338.jpg?param=0x450&amp;type=1.jpg"/>
          <p:cNvPicPr>
            <a:picLocks noChangeAspect="1" noChangeArrowheads="1"/>
          </p:cNvPicPr>
          <p:nvPr/>
        </p:nvPicPr>
        <p:blipFill>
          <a:blip r:embed="rId2" cstate="print"/>
          <a:srcRect/>
          <a:stretch>
            <a:fillRect/>
          </a:stretch>
        </p:blipFill>
        <p:spPr bwMode="auto">
          <a:xfrm>
            <a:off x="769498" y="4062062"/>
            <a:ext cx="3878505" cy="2115549"/>
          </a:xfrm>
          <a:prstGeom prst="rect">
            <a:avLst/>
          </a:prstGeom>
          <a:noFill/>
        </p:spPr>
      </p:pic>
      <p:pic>
        <p:nvPicPr>
          <p:cNvPr id="39940" name="Picture 4" descr="http://www.itongji.cn/uploads/allimg/130628/1-13062P94956341.jpg"/>
          <p:cNvPicPr>
            <a:picLocks noChangeAspect="1" noChangeArrowheads="1"/>
          </p:cNvPicPr>
          <p:nvPr/>
        </p:nvPicPr>
        <p:blipFill>
          <a:blip r:embed="rId3" cstate="print"/>
          <a:srcRect/>
          <a:stretch>
            <a:fillRect/>
          </a:stretch>
        </p:blipFill>
        <p:spPr bwMode="auto">
          <a:xfrm>
            <a:off x="666553" y="1328386"/>
            <a:ext cx="3981450" cy="2733676"/>
          </a:xfrm>
          <a:prstGeom prst="rect">
            <a:avLst/>
          </a:prstGeom>
          <a:noFill/>
        </p:spPr>
      </p:pic>
      <p:cxnSp>
        <p:nvCxnSpPr>
          <p:cNvPr id="7" name="直接连接符 6"/>
          <p:cNvCxnSpPr/>
          <p:nvPr/>
        </p:nvCxnSpPr>
        <p:spPr>
          <a:xfrm>
            <a:off x="948206" y="916170"/>
            <a:ext cx="7534275" cy="30163"/>
          </a:xfrm>
          <a:prstGeom prst="line">
            <a:avLst/>
          </a:prstGeom>
          <a:ln>
            <a:solidFill>
              <a:srgbClr val="7400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a:t>
            </a:r>
            <a:endParaRPr lang="en-US" altLang="en-US" dirty="0">
              <a:latin typeface="黑体" pitchFamily="49" charset="-122"/>
              <a:ea typeface="黑体" pitchFamily="49" charset="-122"/>
            </a:endParaRPr>
          </a:p>
        </p:txBody>
      </p:sp>
      <p:sp>
        <p:nvSpPr>
          <p:cNvPr id="5" name="Cloud Callout 8"/>
          <p:cNvSpPr/>
          <p:nvPr/>
        </p:nvSpPr>
        <p:spPr bwMode="auto">
          <a:xfrm>
            <a:off x="5796136" y="1877177"/>
            <a:ext cx="3168352" cy="2017223"/>
          </a:xfrm>
          <a:prstGeom prst="cloudCallout">
            <a:avLst>
              <a:gd name="adj1" fmla="val -91332"/>
              <a:gd name="adj2" fmla="val 6565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更好</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不是因果关系而是相关关系</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6" name="Cloud Callout 9"/>
          <p:cNvSpPr/>
          <p:nvPr/>
        </p:nvSpPr>
        <p:spPr bwMode="auto">
          <a:xfrm>
            <a:off x="391922" y="2870828"/>
            <a:ext cx="3005771" cy="2017223"/>
          </a:xfrm>
          <a:prstGeom prst="cloudCallout">
            <a:avLst>
              <a:gd name="adj1" fmla="val 68799"/>
              <a:gd name="adj2" fmla="val 171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更多</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不是随机样本而是全部数据</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
        <p:nvSpPr>
          <p:cNvPr id="7" name="Freeform 53"/>
          <p:cNvSpPr>
            <a:spLocks noEditPoints="1"/>
          </p:cNvSpPr>
          <p:nvPr/>
        </p:nvSpPr>
        <p:spPr bwMode="black">
          <a:xfrm>
            <a:off x="3661018" y="4071372"/>
            <a:ext cx="1775079" cy="2228447"/>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1"/>
          </a:solidFill>
          <a:ln>
            <a:noFill/>
          </a:ln>
          <a:extLst/>
        </p:spPr>
        <p:txBody>
          <a:bodyPr vert="horz" wrap="square" lIns="57125" tIns="28565" rIns="57125" bIns="28565" numCol="1" anchor="t" anchorCtr="0" compatLnSpc="1">
            <a:prstTxWarp prst="textNoShape">
              <a:avLst/>
            </a:prstTxWarp>
          </a:bodyPr>
          <a:lstStyle/>
          <a:p>
            <a:endParaRPr lang="en-US" dirty="0"/>
          </a:p>
        </p:txBody>
      </p:sp>
      <p:sp>
        <p:nvSpPr>
          <p:cNvPr id="9" name="Cloud Callout 12"/>
          <p:cNvSpPr/>
          <p:nvPr/>
        </p:nvSpPr>
        <p:spPr bwMode="auto">
          <a:xfrm>
            <a:off x="2555776" y="980728"/>
            <a:ext cx="3240360" cy="2017223"/>
          </a:xfrm>
          <a:prstGeom prst="cloudCallout">
            <a:avLst>
              <a:gd name="adj1" fmla="val 1141"/>
              <a:gd name="adj2" fmla="val 10005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8565" rIns="28565" bIns="57125" numCol="1" spcCol="0" rtlCol="0" fromWordArt="0" anchor="ctr" anchorCtr="0" forceAA="0" compatLnSpc="1">
            <a:prstTxWarp prst="textNoShape">
              <a:avLst/>
            </a:prstTxWarp>
            <a:noAutofit/>
          </a:bodyPr>
          <a:lstStyle/>
          <a:p>
            <a:pPr algn="ctr">
              <a:lnSpc>
                <a:spcPts val="2400"/>
              </a:lnSpc>
            </a:pPr>
            <a:r>
              <a:rPr lang="zh-CN" altLang="en-US" sz="2000" b="1" dirty="0" smtClean="0">
                <a:gradFill>
                  <a:gsLst>
                    <a:gs pos="0">
                      <a:srgbClr val="FFFFFF"/>
                    </a:gs>
                    <a:gs pos="100000">
                      <a:srgbClr val="FFFFFF"/>
                    </a:gs>
                  </a:gsLst>
                  <a:lin ang="5400000" scaled="0"/>
                </a:gradFill>
                <a:latin typeface="微软雅黑" pitchFamily="34" charset="-122"/>
                <a:ea typeface="微软雅黑" pitchFamily="34" charset="-122"/>
              </a:rPr>
              <a:t>更杂</a:t>
            </a:r>
            <a:endParaRPr lang="en-US" altLang="zh-CN" sz="2000" b="1" dirty="0" smtClean="0">
              <a:gradFill>
                <a:gsLst>
                  <a:gs pos="0">
                    <a:srgbClr val="FFFFFF"/>
                  </a:gs>
                  <a:gs pos="100000">
                    <a:srgbClr val="FFFFFF"/>
                  </a:gs>
                </a:gsLst>
                <a:lin ang="5400000" scaled="0"/>
              </a:gradFill>
              <a:latin typeface="微软雅黑" pitchFamily="34" charset="-122"/>
              <a:ea typeface="微软雅黑" pitchFamily="34" charset="-122"/>
            </a:endParaRPr>
          </a:p>
          <a:p>
            <a:pPr algn="ctr">
              <a:lnSpc>
                <a:spcPts val="2400"/>
              </a:lnSpc>
            </a:pPr>
            <a:r>
              <a:rPr lang="zh-CN" altLang="en-US" sz="1600" dirty="0" smtClean="0">
                <a:gradFill>
                  <a:gsLst>
                    <a:gs pos="0">
                      <a:srgbClr val="FFFFFF"/>
                    </a:gs>
                    <a:gs pos="100000">
                      <a:srgbClr val="FFFFFF"/>
                    </a:gs>
                  </a:gsLst>
                  <a:lin ang="5400000" scaled="0"/>
                </a:gradFill>
                <a:latin typeface="微软雅黑" pitchFamily="34" charset="-122"/>
                <a:ea typeface="微软雅黑" pitchFamily="34" charset="-122"/>
              </a:rPr>
              <a:t>不是精确性而是混杂性</a:t>
            </a:r>
            <a:endParaRPr lang="en-US" sz="1600" dirty="0">
              <a:gradFill>
                <a:gsLst>
                  <a:gs pos="0">
                    <a:srgbClr val="FFFFFF"/>
                  </a:gs>
                  <a:gs pos="100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30334758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grpSp>
        <p:nvGrpSpPr>
          <p:cNvPr id="53" name="组合 52"/>
          <p:cNvGrpSpPr/>
          <p:nvPr/>
        </p:nvGrpSpPr>
        <p:grpSpPr>
          <a:xfrm>
            <a:off x="1475656" y="1908483"/>
            <a:ext cx="5904656" cy="488950"/>
            <a:chOff x="2130896" y="1628800"/>
            <a:chExt cx="5105400" cy="488950"/>
          </a:xfrm>
        </p:grpSpPr>
        <p:sp>
          <p:nvSpPr>
            <p:cNvPr id="54" name="AutoShape 20"/>
            <p:cNvSpPr>
              <a:spLocks noChangeArrowheads="1"/>
            </p:cNvSpPr>
            <p:nvPr/>
          </p:nvSpPr>
          <p:spPr bwMode="gray">
            <a:xfrm>
              <a:off x="2130896" y="1628800"/>
              <a:ext cx="5105400"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5" name="Rectangle 21"/>
            <p:cNvSpPr>
              <a:spLocks noChangeArrowheads="1"/>
            </p:cNvSpPr>
            <p:nvPr/>
          </p:nvSpPr>
          <p:spPr bwMode="auto">
            <a:xfrm>
              <a:off x="3002550" y="1688023"/>
              <a:ext cx="1933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grpSp>
      <p:grpSp>
        <p:nvGrpSpPr>
          <p:cNvPr id="56"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grpSp>
        <p:nvGrpSpPr>
          <p:cNvPr id="9" name="组合 8"/>
          <p:cNvGrpSpPr/>
          <p:nvPr/>
        </p:nvGrpSpPr>
        <p:grpSpPr>
          <a:xfrm>
            <a:off x="1475656" y="3717032"/>
            <a:ext cx="5904656" cy="488950"/>
            <a:chOff x="2130896" y="3100090"/>
            <a:chExt cx="5904656" cy="488950"/>
          </a:xfrm>
        </p:grpSpPr>
        <p:sp>
          <p:nvSpPr>
            <p:cNvPr id="10"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grpSp>
        <p:nvGrpSpPr>
          <p:cNvPr id="12"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是指在国家统一规定的时间内，按照统一的方法、统一的项目、统一的调查表和统一的</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hlinkClick r:id="rId6"/>
              </a:rPr>
              <a:t>标准</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时点，对全国人口普遍地、逐户逐人地进行的一次性调查登记；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主要特点是调查组织高度集中性，普查对象的全面完整性；</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人口大普查耗时耗费，一般来讲是十年一次，新中国成立以来共进行了</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6</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次人口大普查；</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171450" indent="-1714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人口大普查是一种典型的全数据模式；</a:t>
            </a: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5201257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9" presetClass="emph" presetSubtype="0" grpId="0" nodeType="withEffect">
                                  <p:stCondLst>
                                    <p:cond delay="0"/>
                                  </p:stCondLst>
                                  <p:childTnLst>
                                    <p:set>
                                      <p:cBhvr rctx="PPT">
                                        <p:cTn id="14" dur="indefinite"/>
                                        <p:tgtEl>
                                          <p:spTgt spid="11"/>
                                        </p:tgtEl>
                                        <p:attrNameLst>
                                          <p:attrName>style.opacity</p:attrName>
                                        </p:attrNameLst>
                                      </p:cBhvr>
                                      <p:to>
                                        <p:strVal val="0.5"/>
                                      </p:to>
                                    </p:set>
                                    <p:animEffect filter="image" prLst="opacity: 0.5">
                                      <p:cBhvr rctx="IE">
                                        <p:cTn id="15" dur="indefinite"/>
                                        <p:tgtEl>
                                          <p:spTgt spid="11"/>
                                        </p:tgtEl>
                                      </p:cBhvr>
                                    </p:animEffect>
                                  </p:childTnLst>
                                </p:cTn>
                              </p:par>
                              <p:par>
                                <p:cTn id="16" presetID="9" presetClass="emph" presetSubtype="0" grpId="0" nodeType="withEffect">
                                  <p:stCondLst>
                                    <p:cond delay="0"/>
                                  </p:stCondLst>
                                  <p:childTnLst>
                                    <p:set>
                                      <p:cBhvr rctx="PPT">
                                        <p:cTn id="17" dur="indefinite"/>
                                        <p:tgtEl>
                                          <p:spTgt spid="13"/>
                                        </p:tgtEl>
                                        <p:attrNameLst>
                                          <p:attrName>style.opacity</p:attrName>
                                        </p:attrNameLst>
                                      </p:cBhvr>
                                      <p:to>
                                        <p:strVal val="0.5"/>
                                      </p:to>
                                    </p:set>
                                    <p:animEffect filter="image" prLst="opacity: 0.5">
                                      <p:cBhvr rctx="IE">
                                        <p:cTn id="18" dur="indefinite"/>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99592" y="228609"/>
            <a:ext cx="7853782"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726"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136" y="2545387"/>
            <a:ext cx="2232248"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人口大普查是一种耗时耗费的工程，一般是以十年为单位；</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各国每年需要进行几百次的小规模人口调查，采取随机采样分析的方式，这是一种样本模式；</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源于实用并且很好的创新！</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随机采样分析是小数据时代的产物</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endPar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795381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par>
                          <p:cTn id="8" fill="hold">
                            <p:stCondLst>
                              <p:cond delay="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par>
                                <p:cTn id="12" presetID="9" presetClass="emph" presetSubtype="0" grpId="0" nodeType="withEffect">
                                  <p:stCondLst>
                                    <p:cond delay="0"/>
                                  </p:stCondLst>
                                  <p:childTnLst>
                                    <p:set>
                                      <p:cBhvr rctx="PPT">
                                        <p:cTn id="13" dur="indefinite"/>
                                        <p:tgtEl>
                                          <p:spTgt spid="13"/>
                                        </p:tgtEl>
                                        <p:attrNameLst>
                                          <p:attrName>style.opacity</p:attrName>
                                        </p:attrNameLst>
                                      </p:cBhvr>
                                      <p:to>
                                        <p:strVal val="0.5"/>
                                      </p:to>
                                    </p:set>
                                    <p:animEffect filter="image" prLst="opacity: 0.5">
                                      <p:cBhvr rctx="IE">
                                        <p:cTn id="14"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sp>
        <p:nvSpPr>
          <p:cNvPr id="10" name="Rectangle 391"/>
          <p:cNvSpPr>
            <a:spLocks/>
          </p:cNvSpPr>
          <p:nvPr>
            <p:custDataLst>
              <p:tags r:id="rId1"/>
            </p:custDataLst>
          </p:nvPr>
        </p:nvSpPr>
        <p:spPr bwMode="auto">
          <a:xfrm>
            <a:off x="1021316" y="2545387"/>
            <a:ext cx="2232000" cy="1459677"/>
          </a:xfrm>
          <a:prstGeom prst="rect">
            <a:avLst/>
          </a:prstGeom>
          <a:solidFill>
            <a:srgbClr val="FF8B00"/>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93" tIns="60947" rIns="121893" bIns="60947"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人口大普查</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1" name="Rectangle 391"/>
          <p:cNvSpPr>
            <a:spLocks/>
          </p:cNvSpPr>
          <p:nvPr>
            <p:custDataLst>
              <p:tags r:id="rId2"/>
            </p:custDataLst>
          </p:nvPr>
        </p:nvSpPr>
        <p:spPr bwMode="auto">
          <a:xfrm>
            <a:off x="3408850" y="2545387"/>
            <a:ext cx="2232000" cy="1459677"/>
          </a:xfrm>
          <a:prstGeom prst="rect">
            <a:avLst/>
          </a:prstGeom>
          <a:solidFill>
            <a:srgbClr val="00DAFF"/>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随机采样</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样本模式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3" name="Rectangle 391"/>
          <p:cNvSpPr>
            <a:spLocks/>
          </p:cNvSpPr>
          <p:nvPr>
            <p:custDataLst>
              <p:tags r:id="rId3"/>
            </p:custDataLst>
          </p:nvPr>
        </p:nvSpPr>
        <p:spPr bwMode="auto">
          <a:xfrm>
            <a:off x="5796384" y="2545387"/>
            <a:ext cx="2232000" cy="1459677"/>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algn="ctr" defTabSz="914083" fontAlgn="base">
              <a:lnSpc>
                <a:spcPct val="90000"/>
              </a:lnSpc>
              <a:spcBef>
                <a:spcPts val="630"/>
              </a:spcBef>
              <a:spcAft>
                <a:spcPct val="0"/>
              </a:spcAft>
              <a:buClr>
                <a:srgbClr val="FFFF99"/>
              </a:buClr>
              <a:buSzPct val="120000"/>
            </a:pP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大数据应用</a:t>
            </a:r>
            <a:endParaRPr lang="en-US" altLang="zh-CN"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algn="ctr" defTabSz="914083" fontAlgn="base">
              <a:lnSpc>
                <a:spcPct val="90000"/>
              </a:lnSpc>
              <a:spcBef>
                <a:spcPts val="630"/>
              </a:spcBef>
              <a:spcAft>
                <a:spcPct val="0"/>
              </a:spcAft>
              <a:buClr>
                <a:srgbClr val="FFFF99"/>
              </a:buClr>
              <a:buSzPct val="120000"/>
            </a:pPr>
            <a:r>
              <a:rPr lang="zh-CN" alt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a:t>
            </a:r>
            <a:r>
              <a:rPr lang="zh-CN" altLang="en-US"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数据模式</a:t>
            </a:r>
            <a:endParaRPr lang="en-US"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3" name="矩形 2"/>
          <p:cNvSpPr/>
          <p:nvPr/>
        </p:nvSpPr>
        <p:spPr bwMode="auto">
          <a:xfrm>
            <a:off x="1021316" y="4101288"/>
            <a:ext cx="7007068" cy="1920000"/>
          </a:xfrm>
          <a:prstGeom prst="rect">
            <a:avLst/>
          </a:prstGeom>
          <a:solidFill>
            <a:schemeClr val="accent3"/>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noAutofit/>
          </a:bodyPr>
          <a:lstStyle/>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我们已具备了大数据的各种技术能力，思维需要转换到大数据的全数据模式：样本</a:t>
            </a:r>
            <a:r>
              <a:rPr lang="en-US" altLang="zh-CN"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全部</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大</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数据不用随机分析法这样的捷径，而采用所有数据的方法；</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这里的“大”是相对的</a:t>
            </a:r>
            <a:r>
              <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a:t>
            </a:r>
            <a:r>
              <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相扑</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比赛所有数据存储还不需要一个</a:t>
            </a:r>
            <a:r>
              <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TB</a:t>
            </a: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，但是是所有的数据！</a:t>
            </a:r>
            <a:endParaRPr lang="en-US" altLang="zh-CN"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a:p>
            <a:pPr marL="285750" indent="-285750" defTabSz="914083" fontAlgn="base">
              <a:lnSpc>
                <a:spcPct val="90000"/>
              </a:lnSpc>
              <a:spcBef>
                <a:spcPts val="630"/>
              </a:spcBef>
              <a:spcAft>
                <a:spcPct val="0"/>
              </a:spcAft>
              <a:buClr>
                <a:srgbClr val="FFFF99"/>
              </a:buClr>
              <a:buSzPct val="120000"/>
              <a:buFont typeface="Arial" pitchFamily="34" charset="0"/>
              <a:buChar char="•"/>
            </a:pPr>
            <a:r>
              <a:rPr lang="zh-CN" altLang="en-US" sz="1200" dirty="0" smtClean="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rPr>
              <a:t>在大数据时代采用随机采样法，就像在汽车时代骑马一样，虽然特定情况下仍可采样随机采样法，但是慢慢地我们会放弃它；</a:t>
            </a:r>
            <a:endParaRPr lang="zh-CN" altLang="en-US" sz="1200" dirty="0">
              <a:ln>
                <a:solidFill>
                  <a:srgbClr val="FFFFFF">
                    <a:alpha val="0"/>
                  </a:srgbClr>
                </a:solidFill>
              </a:ln>
              <a:solidFill>
                <a:srgbClr val="FFFFFF">
                  <a:alpha val="99000"/>
                </a:srgbClr>
              </a:solidFill>
              <a:latin typeface="微软雅黑" pitchFamily="34" charset="-122"/>
              <a:ea typeface="微软雅黑" pitchFamily="34" charset="-122"/>
              <a:cs typeface="Segoe UI" pitchFamily="34" charset="0"/>
            </a:endParaRPr>
          </a:p>
        </p:txBody>
      </p:sp>
      <p:sp>
        <p:nvSpPr>
          <p:cNvPr id="14" name="6-Release Text"/>
          <p:cNvSpPr/>
          <p:nvPr/>
        </p:nvSpPr>
        <p:spPr>
          <a:xfrm>
            <a:off x="5796384" y="1700808"/>
            <a:ext cx="2232000" cy="672075"/>
          </a:xfrm>
          <a:prstGeom prst="chevron">
            <a:avLst/>
          </a:prstGeom>
          <a:solidFill>
            <a:schemeClr val="accent5"/>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大数据时代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
        <p:nvSpPr>
          <p:cNvPr id="15" name="5-Verification Text"/>
          <p:cNvSpPr/>
          <p:nvPr/>
        </p:nvSpPr>
        <p:spPr>
          <a:xfrm>
            <a:off x="1021316" y="1700808"/>
            <a:ext cx="4846828" cy="672075"/>
          </a:xfrm>
          <a:prstGeom prst="chevron">
            <a:avLst/>
          </a:prstGeom>
          <a:solidFill>
            <a:schemeClr val="tx2"/>
          </a:soli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lIns="0" tIns="34283" rIns="0" bIns="34283" anchor="ctr"/>
          <a:lstStyle/>
          <a:p>
            <a:pPr algn="ctr" defTabSz="685466">
              <a:lnSpc>
                <a:spcPct val="90000"/>
              </a:lnSpc>
            </a:pPr>
            <a:r>
              <a:rPr lang="zh-CN" altLang="en-US" sz="1600" dirty="0" smtClean="0">
                <a:gradFill>
                  <a:gsLst>
                    <a:gs pos="0">
                      <a:srgbClr val="FFFFFF"/>
                    </a:gs>
                    <a:gs pos="86000">
                      <a:srgbClr val="FFFFFF"/>
                    </a:gs>
                  </a:gsLst>
                  <a:lin ang="5400000" scaled="0"/>
                </a:gradFill>
                <a:latin typeface="微软雅黑" pitchFamily="34" charset="-122"/>
                <a:ea typeface="微软雅黑" pitchFamily="34" charset="-122"/>
              </a:rPr>
              <a:t>小数据时代</a:t>
            </a:r>
            <a:endParaRPr lang="en-US" sz="1600" dirty="0">
              <a:gradFill>
                <a:gsLst>
                  <a:gs pos="0">
                    <a:srgbClr val="FFFFFF"/>
                  </a:gs>
                  <a:gs pos="86000">
                    <a:srgbClr val="FFFFFF"/>
                  </a:gs>
                </a:gsLst>
                <a:lin ang="54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3213476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9" presetClass="emph" presetSubtype="0" grpId="0" nodeType="withEffect">
                                  <p:stCondLst>
                                    <p:cond delay="0"/>
                                  </p:stCondLst>
                                  <p:childTnLst>
                                    <p:set>
                                      <p:cBhvr rctx="PPT">
                                        <p:cTn id="9" dur="indefinite"/>
                                        <p:tgtEl>
                                          <p:spTgt spid="10"/>
                                        </p:tgtEl>
                                        <p:attrNameLst>
                                          <p:attrName>style.opacity</p:attrName>
                                        </p:attrNameLst>
                                      </p:cBhvr>
                                      <p:to>
                                        <p:strVal val="0.5"/>
                                      </p:to>
                                    </p:set>
                                    <p:animEffect filter="image" prLst="opacity: 0.5">
                                      <p:cBhvr rctx="IE">
                                        <p:cTn id="10" dur="indefinite"/>
                                        <p:tgtEl>
                                          <p:spTgt spid="10"/>
                                        </p:tgtEl>
                                      </p:cBhvr>
                                    </p:animEffect>
                                  </p:childTnLst>
                                </p:cTn>
                              </p:par>
                              <p:par>
                                <p:cTn id="11" presetID="9" presetClass="emph" presetSubtype="0" grpId="0" nodeType="withEffect">
                                  <p:stCondLst>
                                    <p:cond delay="0"/>
                                  </p:stCondLst>
                                  <p:childTnLst>
                                    <p:set>
                                      <p:cBhvr rctx="PPT">
                                        <p:cTn id="12" dur="indefinite"/>
                                        <p:tgtEl>
                                          <p:spTgt spid="11"/>
                                        </p:tgtEl>
                                        <p:attrNameLst>
                                          <p:attrName>style.opacity</p:attrName>
                                        </p:attrNameLst>
                                      </p:cBhvr>
                                      <p:to>
                                        <p:strVal val="0.5"/>
                                      </p:to>
                                    </p:set>
                                    <p:animEffect filter="image" prLst="opacity: 0.5">
                                      <p:cBhvr rctx="IE">
                                        <p:cTn id="13"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大数据带来的思维变革（更多）</a:t>
            </a:r>
            <a:endParaRPr lang="en-US" altLang="en-US" dirty="0">
              <a:latin typeface="黑体" pitchFamily="49" charset="-122"/>
              <a:ea typeface="黑体" pitchFamily="49" charset="-122"/>
            </a:endParaRPr>
          </a:p>
        </p:txBody>
      </p:sp>
      <p:grpSp>
        <p:nvGrpSpPr>
          <p:cNvPr id="3" name="组合 3"/>
          <p:cNvGrpSpPr/>
          <p:nvPr/>
        </p:nvGrpSpPr>
        <p:grpSpPr>
          <a:xfrm>
            <a:off x="323528" y="1142613"/>
            <a:ext cx="8424936" cy="5203065"/>
            <a:chOff x="323528" y="856959"/>
            <a:chExt cx="8424936" cy="3902299"/>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824" y="3089208"/>
              <a:ext cx="2448272"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3089208"/>
              <a:ext cx="2520279"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9" y="856959"/>
              <a:ext cx="5112568" cy="20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2120" y="856960"/>
              <a:ext cx="3096344" cy="3899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组合 2"/>
          <p:cNvGrpSpPr/>
          <p:nvPr/>
        </p:nvGrpSpPr>
        <p:grpSpPr>
          <a:xfrm>
            <a:off x="323530" y="3385234"/>
            <a:ext cx="8424935" cy="2751156"/>
            <a:chOff x="323529" y="2538925"/>
            <a:chExt cx="8424935" cy="2063367"/>
          </a:xfrm>
        </p:grpSpPr>
        <p:sp>
          <p:nvSpPr>
            <p:cNvPr id="2" name="TextBox 1"/>
            <p:cNvSpPr txBox="1"/>
            <p:nvPr/>
          </p:nvSpPr>
          <p:spPr>
            <a:xfrm>
              <a:off x="323529" y="2538925"/>
              <a:ext cx="5112567" cy="3046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en-US" altLang="zh-CN" sz="1600" dirty="0" smtClean="0">
                  <a:solidFill>
                    <a:schemeClr val="tx1">
                      <a:alpha val="99000"/>
                    </a:schemeClr>
                  </a:solidFill>
                  <a:latin typeface="微软雅黑" pitchFamily="34" charset="-122"/>
                  <a:ea typeface="微软雅黑" pitchFamily="34" charset="-122"/>
                </a:rPr>
                <a:t>Google</a:t>
              </a:r>
              <a:r>
                <a:rPr lang="zh-CN" altLang="en-US" sz="1600" dirty="0" smtClean="0">
                  <a:solidFill>
                    <a:schemeClr val="tx1">
                      <a:alpha val="99000"/>
                    </a:schemeClr>
                  </a:solidFill>
                  <a:latin typeface="微软雅黑" pitchFamily="34" charset="-122"/>
                  <a:ea typeface="微软雅黑" pitchFamily="34" charset="-122"/>
                </a:rPr>
                <a:t>利用网络大数据预测流感</a:t>
              </a:r>
            </a:p>
          </p:txBody>
        </p:sp>
        <p:sp>
          <p:nvSpPr>
            <p:cNvPr id="8" name="TextBox 7"/>
            <p:cNvSpPr txBox="1"/>
            <p:nvPr/>
          </p:nvSpPr>
          <p:spPr>
            <a:xfrm>
              <a:off x="323529" y="4131394"/>
              <a:ext cx="2520279"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smtClean="0">
                  <a:solidFill>
                    <a:schemeClr val="tx1">
                      <a:alpha val="99000"/>
                    </a:schemeClr>
                  </a:solidFill>
                  <a:latin typeface="微软雅黑" pitchFamily="34" charset="-122"/>
                  <a:ea typeface="微软雅黑" pitchFamily="34" charset="-122"/>
                </a:rPr>
                <a:t>基于全数据进行相扑比赛的作弊分析</a:t>
              </a:r>
            </a:p>
          </p:txBody>
        </p:sp>
        <p:sp>
          <p:nvSpPr>
            <p:cNvPr id="9" name="TextBox 8"/>
            <p:cNvSpPr txBox="1"/>
            <p:nvPr/>
          </p:nvSpPr>
          <p:spPr>
            <a:xfrm>
              <a:off x="2987826" y="4131394"/>
              <a:ext cx="2448271"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defPPr>
                <a:defRPr lang="zh-CN"/>
              </a:defPPr>
              <a:lvl1pPr>
                <a:lnSpc>
                  <a:spcPct val="90000"/>
                </a:lnSpc>
                <a:spcBef>
                  <a:spcPct val="20000"/>
                </a:spcBef>
                <a:buSzPct val="90000"/>
                <a:defRPr sz="1600">
                  <a:solidFill>
                    <a:schemeClr val="tx1">
                      <a:alpha val="99000"/>
                    </a:schemeClr>
                  </a:solidFill>
                  <a:latin typeface="微软雅黑" pitchFamily="34" charset="-122"/>
                  <a:ea typeface="微软雅黑" pitchFamily="34" charset="-122"/>
                </a:defRPr>
              </a:lvl1pPr>
            </a:lstStyle>
            <a:p>
              <a:r>
                <a:rPr lang="zh-CN" altLang="en-US" dirty="0" smtClean="0"/>
                <a:t>埃齐奥尼的</a:t>
              </a:r>
              <a:r>
                <a:rPr lang="en-US" altLang="zh-CN" dirty="0" err="1" smtClean="0"/>
                <a:t>Farecast</a:t>
              </a:r>
              <a:r>
                <a:rPr lang="zh-CN" altLang="en-US" dirty="0"/>
                <a:t>有</a:t>
              </a:r>
              <a:r>
                <a:rPr lang="en-US" altLang="zh-CN" dirty="0" smtClean="0"/>
                <a:t>10</a:t>
              </a:r>
              <a:r>
                <a:rPr lang="zh-CN" altLang="en-US" dirty="0" smtClean="0"/>
                <a:t>万亿条数据预测机票价格</a:t>
              </a:r>
              <a:endParaRPr lang="zh-CN" altLang="en-US" dirty="0"/>
            </a:p>
          </p:txBody>
        </p:sp>
        <p:sp>
          <p:nvSpPr>
            <p:cNvPr id="10" name="TextBox 9"/>
            <p:cNvSpPr txBox="1"/>
            <p:nvPr/>
          </p:nvSpPr>
          <p:spPr>
            <a:xfrm>
              <a:off x="5652120" y="4131394"/>
              <a:ext cx="3096344" cy="470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spAutoFit/>
            </a:bodyPr>
            <a:lstStyle/>
            <a:p>
              <a:pPr>
                <a:lnSpc>
                  <a:spcPct val="90000"/>
                </a:lnSpc>
                <a:spcBef>
                  <a:spcPct val="20000"/>
                </a:spcBef>
                <a:buSzPct val="90000"/>
              </a:pPr>
              <a:r>
                <a:rPr lang="zh-CN" altLang="en-US" sz="1600" dirty="0" smtClean="0">
                  <a:solidFill>
                    <a:schemeClr val="tx1">
                      <a:alpha val="99000"/>
                    </a:schemeClr>
                  </a:solidFill>
                  <a:latin typeface="微软雅黑" pitchFamily="34" charset="-122"/>
                  <a:ea typeface="微软雅黑" pitchFamily="34" charset="-122"/>
                </a:rPr>
                <a:t>乔布斯的癌症抗争，自身所有</a:t>
              </a:r>
              <a:r>
                <a:rPr lang="en-US" altLang="zh-CN" sz="1600" dirty="0" smtClean="0">
                  <a:solidFill>
                    <a:schemeClr val="tx1">
                      <a:alpha val="99000"/>
                    </a:schemeClr>
                  </a:solidFill>
                  <a:latin typeface="微软雅黑" pitchFamily="34" charset="-122"/>
                  <a:ea typeface="微软雅黑" pitchFamily="34" charset="-122"/>
                </a:rPr>
                <a:t>DNA</a:t>
              </a:r>
              <a:r>
                <a:rPr lang="zh-CN" altLang="en-US" sz="1600" dirty="0" smtClean="0">
                  <a:solidFill>
                    <a:schemeClr val="tx1">
                      <a:alpha val="99000"/>
                    </a:schemeClr>
                  </a:solidFill>
                  <a:latin typeface="微软雅黑" pitchFamily="34" charset="-122"/>
                  <a:ea typeface="微软雅黑" pitchFamily="34" charset="-122"/>
                </a:rPr>
                <a:t>和肿瘤</a:t>
              </a:r>
              <a:r>
                <a:rPr lang="en-US" altLang="zh-CN" sz="1600" dirty="0" smtClean="0">
                  <a:solidFill>
                    <a:schemeClr val="tx1">
                      <a:alpha val="99000"/>
                    </a:schemeClr>
                  </a:solidFill>
                  <a:latin typeface="微软雅黑" pitchFamily="34" charset="-122"/>
                  <a:ea typeface="微软雅黑" pitchFamily="34" charset="-122"/>
                </a:rPr>
                <a:t>DNA</a:t>
              </a:r>
              <a:r>
                <a:rPr lang="zh-CN" altLang="en-US" sz="1600" dirty="0" smtClean="0">
                  <a:solidFill>
                    <a:schemeClr val="tx1">
                      <a:alpha val="99000"/>
                    </a:schemeClr>
                  </a:solidFill>
                  <a:latin typeface="微软雅黑" pitchFamily="34" charset="-122"/>
                  <a:ea typeface="微软雅黑" pitchFamily="34" charset="-122"/>
                </a:rPr>
                <a:t>排序</a:t>
              </a:r>
            </a:p>
          </p:txBody>
        </p:sp>
      </p:grpSp>
    </p:spTree>
    <p:extLst>
      <p:ext uri="{BB962C8B-B14F-4D97-AF65-F5344CB8AC3E}">
        <p14:creationId xmlns:p14="http://schemas.microsoft.com/office/powerpoint/2010/main" val="867921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大数据带来的思维变革（更杂）</a:t>
            </a:r>
            <a:endParaRPr lang="en-US" altLang="en-US" dirty="0">
              <a:latin typeface="黑体" pitchFamily="49" charset="-122"/>
              <a:ea typeface="黑体" pitchFamily="49" charset="-122"/>
            </a:endParaRPr>
          </a:p>
        </p:txBody>
      </p:sp>
      <p:grpSp>
        <p:nvGrpSpPr>
          <p:cNvPr id="3" name="组合 2"/>
          <p:cNvGrpSpPr/>
          <p:nvPr/>
        </p:nvGrpSpPr>
        <p:grpSpPr>
          <a:xfrm>
            <a:off x="251520" y="1124743"/>
            <a:ext cx="8568952" cy="2400268"/>
            <a:chOff x="251520" y="771550"/>
            <a:chExt cx="8568952" cy="1800201"/>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860" y="771550"/>
              <a:ext cx="1836084"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771551"/>
              <a:ext cx="1836084"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bwMode="invGray">
            <a:xfrm>
              <a:off x="4211960" y="771551"/>
              <a:ext cx="4608512" cy="1800199"/>
            </a:xfrm>
            <a:prstGeom prst="rect">
              <a:avLst/>
            </a:prstGeom>
            <a:solidFill>
              <a:schemeClr val="tx2">
                <a:lumMod val="75000"/>
              </a:schemeClr>
            </a:solidFill>
            <a:ln w="9525" cap="flat" cmpd="sng" algn="ctr">
              <a:noFill/>
              <a:prstDash val="solid"/>
            </a:ln>
            <a:effectLst/>
          </p:spPr>
          <p:txBody>
            <a:bodyPr lIns="68571" tIns="34286" rIns="68571" bIns="34286" rtlCol="0" anchor="ctr" anchorCtr="0"/>
            <a:lstStyle/>
            <a:p>
              <a:pPr defTabSz="914096"/>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从皮尺到哈勃望远镜，人类一直在追求测量的精确性，一方面源于对未知世界的认知；一方面也源于收集信息的有限性；</a:t>
              </a:r>
              <a:endPar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sp>
        <p:nvSpPr>
          <p:cNvPr id="8" name="矩形 7"/>
          <p:cNvSpPr/>
          <p:nvPr/>
        </p:nvSpPr>
        <p:spPr bwMode="invGray">
          <a:xfrm>
            <a:off x="251520" y="3717032"/>
            <a:ext cx="8568952" cy="2688299"/>
          </a:xfrm>
          <a:prstGeom prst="rect">
            <a:avLst/>
          </a:prstGeom>
          <a:solidFill>
            <a:srgbClr val="00B050"/>
          </a:solidFill>
          <a:ln w="9525" cap="flat" cmpd="sng" algn="ctr">
            <a:noFill/>
            <a:prstDash val="solid"/>
          </a:ln>
          <a:effectLst/>
        </p:spPr>
        <p:txBody>
          <a:bodyPr lIns="68571" tIns="34286" rIns="68571" bIns="34286" rtlCol="0" anchor="ctr" anchorCtr="0"/>
          <a:lstStyle/>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大数据的简单算法比小数据的复杂算法更有效；</a:t>
            </a:r>
            <a:endParaRPr lang="en-US" altLang="zh-CN"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en-US" altLang="zh-CN" sz="1400" dirty="0" smtClean="0">
                <a:latin typeface="微软雅黑" pitchFamily="34" charset="-122"/>
                <a:ea typeface="微软雅黑" pitchFamily="34" charset="-122"/>
              </a:rPr>
              <a:t>IBM</a:t>
            </a:r>
            <a:r>
              <a:rPr lang="zh-CN" altLang="en-US" sz="1400" dirty="0">
                <a:latin typeface="微软雅黑" pitchFamily="34" charset="-122"/>
                <a:ea typeface="微软雅黑" pitchFamily="34" charset="-122"/>
              </a:rPr>
              <a:t>的</a:t>
            </a:r>
            <a:r>
              <a:rPr lang="zh-CN" altLang="en-US" sz="1400" dirty="0" smtClean="0">
                <a:latin typeface="微软雅黑" pitchFamily="34" charset="-122"/>
                <a:ea typeface="微软雅黑" pitchFamily="34" charset="-122"/>
              </a:rPr>
              <a:t>机器翻译 </a:t>
            </a:r>
            <a:r>
              <a:rPr lang="en-US" altLang="zh-CN" sz="1400" dirty="0" smtClean="0">
                <a:latin typeface="微软雅黑" pitchFamily="34" charset="-122"/>
                <a:ea typeface="微软雅黑" pitchFamily="34" charset="-122"/>
              </a:rPr>
              <a:t>VS Google</a:t>
            </a:r>
            <a:r>
              <a:rPr lang="zh-CN" altLang="en-US" sz="1400" dirty="0">
                <a:latin typeface="微软雅黑" pitchFamily="34" charset="-122"/>
                <a:ea typeface="微软雅黑" pitchFamily="34" charset="-122"/>
              </a:rPr>
              <a:t>的机器翻译；</a:t>
            </a:r>
            <a:endParaRPr lang="en-US" altLang="zh-CN" sz="1400" dirty="0">
              <a:latin typeface="微软雅黑" pitchFamily="34" charset="-122"/>
              <a:ea typeface="微软雅黑" pitchFamily="34" charset="-122"/>
            </a:endParaRPr>
          </a:p>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纷繁</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的数据越多越好；</a:t>
            </a:r>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大</a:t>
            </a:r>
            <a:r>
              <a:rPr lang="zh-CN" altLang="en-US" sz="1400" dirty="0">
                <a:latin typeface="微软雅黑" pitchFamily="34" charset="-122"/>
                <a:ea typeface="微软雅黑" pitchFamily="34" charset="-122"/>
              </a:rPr>
              <a:t>数据时代要求我们重新审视数据精确性的</a:t>
            </a:r>
            <a:r>
              <a:rPr lang="zh-CN" altLang="en-US" sz="1400" dirty="0" smtClean="0">
                <a:latin typeface="微软雅黑" pitchFamily="34" charset="-122"/>
                <a:ea typeface="微软雅黑" pitchFamily="34" charset="-122"/>
              </a:rPr>
              <a:t>优劣；</a:t>
            </a:r>
            <a:endParaRPr lang="en-US" altLang="zh-CN" sz="1400" dirty="0">
              <a:latin typeface="微软雅黑" pitchFamily="34" charset="-122"/>
              <a:ea typeface="微软雅黑" pitchFamily="34" charset="-122"/>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大</a:t>
            </a:r>
            <a:r>
              <a:rPr lang="zh-CN" altLang="en-US" sz="1400" dirty="0">
                <a:latin typeface="微软雅黑" pitchFamily="34" charset="-122"/>
                <a:ea typeface="微软雅黑" pitchFamily="34" charset="-122"/>
              </a:rPr>
              <a:t>数据不仅让我们不再期待精确性，也让我们无法实现精确性；</a:t>
            </a:r>
            <a:endParaRPr lang="en-US" altLang="zh-CN" sz="1400" dirty="0">
              <a:latin typeface="微软雅黑" pitchFamily="34" charset="-122"/>
              <a:ea typeface="微软雅黑" pitchFamily="34" charset="-122"/>
            </a:endParaRPr>
          </a:p>
          <a:p>
            <a:pPr marL="742950" lvl="1" indent="-285750" defTabSz="914096">
              <a:buFont typeface="微软雅黑" pitchFamily="34" charset="-122"/>
              <a:buChar char="−"/>
            </a:pPr>
            <a:r>
              <a:rPr lang="zh-CN" altLang="en-US" sz="1400" dirty="0" smtClean="0">
                <a:latin typeface="微软雅黑" pitchFamily="34" charset="-122"/>
                <a:ea typeface="微软雅黑" pitchFamily="34" charset="-122"/>
              </a:rPr>
              <a:t>错误</a:t>
            </a:r>
            <a:r>
              <a:rPr lang="zh-CN" altLang="en-US" sz="1400" dirty="0">
                <a:latin typeface="微软雅黑" pitchFamily="34" charset="-122"/>
                <a:ea typeface="微软雅黑" pitchFamily="34" charset="-122"/>
              </a:rPr>
              <a:t>不是大数据固有的问题，而是一个需要我们去解决的问题，而且会将长期存在；</a:t>
            </a:r>
            <a:endParaRPr lang="en-US" altLang="zh-CN" sz="1400" dirty="0">
              <a:latin typeface="微软雅黑" pitchFamily="34" charset="-122"/>
              <a:ea typeface="微软雅黑" pitchFamily="34" charset="-122"/>
            </a:endParaRPr>
          </a:p>
          <a:p>
            <a:pPr marL="285750" indent="-285750" defTabSz="914096">
              <a:buFont typeface="Wingdings" pitchFamily="2" charset="2"/>
              <a:buChar char="l"/>
            </a:pP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混杂</a:t>
            </a:r>
            <a:r>
              <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性，不是竭力避免，而是标准途径；</a:t>
            </a:r>
          </a:p>
        </p:txBody>
      </p:sp>
    </p:spTree>
    <p:extLst>
      <p:ext uri="{BB962C8B-B14F-4D97-AF65-F5344CB8AC3E}">
        <p14:creationId xmlns:p14="http://schemas.microsoft.com/office/powerpoint/2010/main" val="637102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大数据带来的思维变革（更好）</a:t>
            </a:r>
            <a:endParaRPr lang="en-US" altLang="en-US" dirty="0">
              <a:latin typeface="黑体" pitchFamily="49" charset="-122"/>
              <a:ea typeface="黑体" pitchFamily="49" charset="-122"/>
            </a:endParaRPr>
          </a:p>
        </p:txBody>
      </p:sp>
      <p:grpSp>
        <p:nvGrpSpPr>
          <p:cNvPr id="3" name="组合 2"/>
          <p:cNvGrpSpPr/>
          <p:nvPr/>
        </p:nvGrpSpPr>
        <p:grpSpPr>
          <a:xfrm>
            <a:off x="179696" y="1422244"/>
            <a:ext cx="2880320" cy="1904171"/>
            <a:chOff x="179696" y="783582"/>
            <a:chExt cx="2880320" cy="1428128"/>
          </a:xfrm>
        </p:grpSpPr>
        <p:sp>
          <p:nvSpPr>
            <p:cNvPr id="2" name="矩形 1"/>
            <p:cNvSpPr/>
            <p:nvPr/>
          </p:nvSpPr>
          <p:spPr bwMode="invGray">
            <a:xfrm>
              <a:off x="179696" y="1275606"/>
              <a:ext cx="2880320" cy="936104"/>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佛教</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三世因果经</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主要讲：一是人的命是自己造就的；二是怎样为自己造一个好命；三是行善积德与行凶作恶干坏事的因果循环报应规律。</a:t>
              </a:r>
              <a:endParaRPr lang="zh-CN" altLang="en-US" sz="12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sp>
          <p:nvSpPr>
            <p:cNvPr id="6" name="矩形 5"/>
            <p:cNvSpPr/>
            <p:nvPr/>
          </p:nvSpPr>
          <p:spPr bwMode="invGray">
            <a:xfrm>
              <a:off x="179696" y="783582"/>
              <a:ext cx="2880320" cy="468052"/>
            </a:xfrm>
            <a:prstGeom prst="rect">
              <a:avLst/>
            </a:prstGeom>
            <a:solidFill>
              <a:schemeClr val="accent2">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佛教关于因果报应的解释</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9" name="组合 8"/>
          <p:cNvGrpSpPr/>
          <p:nvPr/>
        </p:nvGrpSpPr>
        <p:grpSpPr>
          <a:xfrm>
            <a:off x="3132024" y="1422243"/>
            <a:ext cx="2880320" cy="1904172"/>
            <a:chOff x="3132024" y="783581"/>
            <a:chExt cx="2880320" cy="1428129"/>
          </a:xfrm>
        </p:grpSpPr>
        <p:sp>
          <p:nvSpPr>
            <p:cNvPr id="4" name="矩形 3"/>
            <p:cNvSpPr/>
            <p:nvPr/>
          </p:nvSpPr>
          <p:spPr bwMode="invGray">
            <a:xfrm>
              <a:off x="3132024" y="1275606"/>
              <a:ext cx="2880320" cy="936104"/>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原因和结果是揭示客观世界中普遍联系着的事物具有先后相继、彼此制约的一对范畴。原因是指引起一定现象的现象，结果是指由于原因的作用而引起的现象。</a:t>
              </a:r>
            </a:p>
          </p:txBody>
        </p:sp>
        <p:sp>
          <p:nvSpPr>
            <p:cNvPr id="7" name="矩形 6"/>
            <p:cNvSpPr/>
            <p:nvPr/>
          </p:nvSpPr>
          <p:spPr bwMode="invGray">
            <a:xfrm>
              <a:off x="3132024" y="783581"/>
              <a:ext cx="2880320" cy="467959"/>
            </a:xfrm>
            <a:prstGeom prst="rect">
              <a:avLst/>
            </a:prstGeom>
            <a:solidFill>
              <a:schemeClr val="accent3">
                <a:lumMod val="60000"/>
                <a:lumOff val="40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哲学范畴的因果关系</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10" name="组合 9"/>
          <p:cNvGrpSpPr/>
          <p:nvPr/>
        </p:nvGrpSpPr>
        <p:grpSpPr>
          <a:xfrm>
            <a:off x="6084352" y="1422121"/>
            <a:ext cx="2880320" cy="1904295"/>
            <a:chOff x="6084352" y="783489"/>
            <a:chExt cx="2880320" cy="1428221"/>
          </a:xfrm>
        </p:grpSpPr>
        <p:sp>
          <p:nvSpPr>
            <p:cNvPr id="5" name="矩形 4"/>
            <p:cNvSpPr/>
            <p:nvPr/>
          </p:nvSpPr>
          <p:spPr bwMode="invGray">
            <a:xfrm>
              <a:off x="6084352" y="1275605"/>
              <a:ext cx="2880320" cy="936105"/>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defTabSz="914096"/>
              <a:r>
                <a:rPr lang="zh-CN" altLang="en-US" sz="1200" dirty="0">
                  <a:latin typeface="微软雅黑" pitchFamily="34" charset="-122"/>
                  <a:ea typeface="微软雅黑" pitchFamily="34" charset="-122"/>
                </a:rPr>
                <a:t>大</a:t>
              </a:r>
              <a:r>
                <a:rPr lang="zh-CN" altLang="en-US" sz="1200" dirty="0" smtClean="0">
                  <a:latin typeface="微软雅黑" pitchFamily="34" charset="-122"/>
                  <a:ea typeface="微软雅黑" pitchFamily="34" charset="-122"/>
                </a:rPr>
                <a:t>数据的相关关系，而不强调因果关系；（舍恩伯格）</a:t>
              </a:r>
              <a:r>
                <a:rPr lang="zh-CN" altLang="en-US" sz="1200" dirty="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其实这个只是一种对无法探究因果的妥协，人类应该去探寻因果，因为世界存在客观的运转规律；</a:t>
              </a:r>
              <a:endParaRPr lang="zh-CN" altLang="en-US" sz="1200" dirty="0">
                <a:latin typeface="微软雅黑" pitchFamily="34" charset="-122"/>
                <a:ea typeface="微软雅黑" pitchFamily="34" charset="-122"/>
              </a:endParaRPr>
            </a:p>
          </p:txBody>
        </p:sp>
        <p:sp>
          <p:nvSpPr>
            <p:cNvPr id="8" name="矩形 7"/>
            <p:cNvSpPr/>
            <p:nvPr/>
          </p:nvSpPr>
          <p:spPr bwMode="invGray">
            <a:xfrm>
              <a:off x="6084352" y="783489"/>
              <a:ext cx="2880320" cy="468052"/>
            </a:xfrm>
            <a:prstGeom prst="rect">
              <a:avLst/>
            </a:prstGeom>
            <a:solidFill>
              <a:schemeClr val="accent6">
                <a:lumMod val="75000"/>
              </a:schemeClr>
            </a:solidFill>
            <a:ln w="9525" cap="flat" cmpd="sng" algn="ctr">
              <a:noFill/>
              <a:prstDash val="solid"/>
            </a:ln>
            <a:effectLst/>
          </p:spPr>
          <p:txBody>
            <a:bodyPr lIns="68571" tIns="34286" rIns="68571" bIns="34286" rtlCol="0" anchor="ctr" anchorCtr="0"/>
            <a:lstStyle/>
            <a:p>
              <a:pPr algn="ctr" defTabSz="914096"/>
              <a:r>
                <a:rPr lang="zh-CN" altLang="en-US" sz="14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舍恩伯格对大数据的相关性解释</a:t>
              </a:r>
              <a:endParaRPr lang="zh-CN" altLang="en-US" sz="14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grpSp>
      <p:grpSp>
        <p:nvGrpSpPr>
          <p:cNvPr id="12" name="组合 11"/>
          <p:cNvGrpSpPr/>
          <p:nvPr/>
        </p:nvGrpSpPr>
        <p:grpSpPr>
          <a:xfrm>
            <a:off x="179696" y="3614447"/>
            <a:ext cx="8784976" cy="2502852"/>
            <a:chOff x="179696" y="2427734"/>
            <a:chExt cx="8784976" cy="1877139"/>
          </a:xfrm>
        </p:grpSpPr>
        <p:sp>
          <p:nvSpPr>
            <p:cNvPr id="11" name="矩形 10"/>
            <p:cNvSpPr/>
            <p:nvPr/>
          </p:nvSpPr>
          <p:spPr bwMode="invGray">
            <a:xfrm>
              <a:off x="3132024" y="2427734"/>
              <a:ext cx="5832648" cy="1877139"/>
            </a:xfrm>
            <a:prstGeom prst="rect">
              <a:avLst/>
            </a:prstGeom>
            <a:solidFill>
              <a:schemeClr val="bg2">
                <a:lumMod val="60000"/>
                <a:lumOff val="40000"/>
              </a:schemeClr>
            </a:solidFill>
            <a:ln w="9525" cap="flat" cmpd="sng" algn="ctr">
              <a:noFill/>
              <a:prstDash val="solid"/>
            </a:ln>
            <a:effectLst/>
          </p:spPr>
          <p:txBody>
            <a:bodyPr lIns="68571" tIns="34286" rIns="68571" bIns="34286" rtlCol="0" anchor="t" anchorCtr="0"/>
            <a:lstStyle/>
            <a:p>
              <a:pPr defTabSz="914096"/>
              <a:r>
                <a:rPr lang="en-US" altLang="zh-CN" sz="1600" dirty="0" err="1"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Kaggle</a:t>
              </a:r>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，一个为所有人提供数据挖掘竞赛的公司，在一次关于二手车的数据分析比赛中得到，橙色汽车有质量问题的可能性是其它颜色汽车的一半。为什么？</a:t>
              </a:r>
              <a:endParaRPr lang="en-US" altLang="zh-CN"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endParaRPr lang="en-US" altLang="zh-CN"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a:p>
              <a:pPr defTabSz="914096"/>
              <a:r>
                <a:rPr lang="zh-CN" altLang="en-US" sz="1600" dirty="0" smtClean="0">
                  <a:gradFill>
                    <a:gsLst>
                      <a:gs pos="0">
                        <a:schemeClr val="tx1"/>
                      </a:gs>
                      <a:gs pos="100000">
                        <a:schemeClr val="tx1"/>
                      </a:gs>
                    </a:gsLst>
                    <a:lin ang="5400000" scaled="0"/>
                  </a:gradFill>
                  <a:latin typeface="微软雅黑" pitchFamily="34" charset="-122"/>
                  <a:ea typeface="微软雅黑" pitchFamily="34" charset="-122"/>
                  <a:cs typeface="Segoe UI" pitchFamily="34" charset="0"/>
                </a:rPr>
                <a:t>探寻事物的因果关系是人类的本性，但是大数据时代可以做某种程度的妥协，可以只需要关注“是什么”，而忽略“为什么？”</a:t>
              </a:r>
              <a:endParaRPr lang="zh-CN" altLang="en-US" sz="1600" dirty="0">
                <a:gradFill>
                  <a:gsLst>
                    <a:gs pos="0">
                      <a:schemeClr val="tx1"/>
                    </a:gs>
                    <a:gs pos="100000">
                      <a:schemeClr val="tx1"/>
                    </a:gs>
                  </a:gsLst>
                  <a:lin ang="5400000" scaled="0"/>
                </a:gradFill>
                <a:latin typeface="微软雅黑" pitchFamily="34" charset="-122"/>
                <a:ea typeface="微软雅黑" pitchFamily="34" charset="-122"/>
                <a:cs typeface="Segoe UI" pitchFamily="34"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696" y="2427734"/>
              <a:ext cx="2880320" cy="187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899492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endParaRPr lang="en-US" altLang="en-US" dirty="0">
              <a:latin typeface="黑体" pitchFamily="49" charset="-122"/>
              <a:ea typeface="黑体" pitchFamily="49" charset="-122"/>
            </a:endParaRPr>
          </a:p>
        </p:txBody>
      </p:sp>
      <p:grpSp>
        <p:nvGrpSpPr>
          <p:cNvPr id="2" name="Group 11"/>
          <p:cNvGrpSpPr/>
          <p:nvPr/>
        </p:nvGrpSpPr>
        <p:grpSpPr>
          <a:xfrm>
            <a:off x="0" y="1081023"/>
            <a:ext cx="3034702" cy="2606040"/>
            <a:chOff x="0" y="1297045"/>
            <a:chExt cx="4045215" cy="2606040"/>
          </a:xfrm>
        </p:grpSpPr>
        <p:sp>
          <p:nvSpPr>
            <p:cNvPr id="16" name="Orange"/>
            <p:cNvSpPr/>
            <p:nvPr/>
          </p:nvSpPr>
          <p:spPr bwMode="auto">
            <a:xfrm>
              <a:off x="0" y="1297045"/>
              <a:ext cx="4045213" cy="2606040"/>
            </a:xfrm>
            <a:prstGeom prst="roundRect">
              <a:avLst>
                <a:gd name="adj" fmla="val 0"/>
              </a:avLst>
            </a:prstGeom>
            <a:solidFill>
              <a:schemeClr val="accent3"/>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a:r>
                <a:rPr lang="en-US" altLang="zh-CN" sz="3200" dirty="0">
                  <a:latin typeface="微软雅黑" pitchFamily="34" charset="-122"/>
                  <a:ea typeface="微软雅黑" pitchFamily="34" charset="-122"/>
                </a:rPr>
                <a:t>Volume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18" name="Rectangle 58"/>
            <p:cNvSpPr/>
            <p:nvPr/>
          </p:nvSpPr>
          <p:spPr>
            <a:xfrm>
              <a:off x="3" y="2199956"/>
              <a:ext cx="4045212" cy="954107"/>
            </a:xfrm>
            <a:prstGeom prst="rect">
              <a:avLst/>
            </a:prstGeom>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非结构化数据的超大规模和增长</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总数据量的</a:t>
              </a:r>
              <a:r>
                <a:rPr lang="en-US" altLang="zh-CN" sz="1400" dirty="0">
                  <a:latin typeface="微软雅黑" pitchFamily="34" charset="-122"/>
                  <a:ea typeface="微软雅黑" pitchFamily="34" charset="-122"/>
                </a:rPr>
                <a:t>80~90%</a:t>
              </a:r>
            </a:p>
            <a:p>
              <a:pPr marL="285750" indent="-285750">
                <a:buFont typeface="Arial" pitchFamily="34" charset="0"/>
                <a:buChar char="•"/>
              </a:pPr>
              <a:r>
                <a:rPr lang="zh-CN" altLang="en-US" sz="1400" dirty="0">
                  <a:latin typeface="微软雅黑" pitchFamily="34" charset="-122"/>
                  <a:ea typeface="微软雅黑" pitchFamily="34" charset="-122"/>
                </a:rPr>
                <a:t>比结构化数据增长快</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倍到</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倍</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是传统数据仓库的</a:t>
              </a:r>
              <a:r>
                <a:rPr lang="en-US" altLang="zh-CN" sz="1400" dirty="0">
                  <a:latin typeface="微软雅黑" pitchFamily="34" charset="-122"/>
                  <a:ea typeface="微软雅黑" pitchFamily="34" charset="-122"/>
                </a:rPr>
                <a:t>10</a:t>
              </a:r>
              <a:r>
                <a:rPr lang="zh-CN" altLang="en-US" sz="1400" dirty="0">
                  <a:latin typeface="微软雅黑" pitchFamily="34" charset="-122"/>
                  <a:ea typeface="微软雅黑" pitchFamily="34" charset="-122"/>
                </a:rPr>
                <a:t>倍到</a:t>
              </a:r>
              <a:r>
                <a:rPr lang="en-US" altLang="zh-CN" sz="1400" dirty="0">
                  <a:latin typeface="微软雅黑" pitchFamily="34" charset="-122"/>
                  <a:ea typeface="微软雅黑" pitchFamily="34" charset="-122"/>
                </a:rPr>
                <a:t>50</a:t>
              </a:r>
              <a:r>
                <a:rPr lang="zh-CN" altLang="en-US" sz="1400" dirty="0">
                  <a:latin typeface="微软雅黑" pitchFamily="34" charset="-122"/>
                  <a:ea typeface="微软雅黑" pitchFamily="34" charset="-122"/>
                </a:rPr>
                <a:t>倍</a:t>
              </a:r>
            </a:p>
          </p:txBody>
        </p:sp>
      </p:grpSp>
      <p:grpSp>
        <p:nvGrpSpPr>
          <p:cNvPr id="3" name="Group 12"/>
          <p:cNvGrpSpPr/>
          <p:nvPr/>
        </p:nvGrpSpPr>
        <p:grpSpPr>
          <a:xfrm>
            <a:off x="0" y="3789037"/>
            <a:ext cx="3033514" cy="2376264"/>
            <a:chOff x="-1984" y="4023360"/>
            <a:chExt cx="4043631" cy="2606041"/>
          </a:xfrm>
        </p:grpSpPr>
        <p:sp>
          <p:nvSpPr>
            <p:cNvPr id="28" name="Orange"/>
            <p:cNvSpPr/>
            <p:nvPr/>
          </p:nvSpPr>
          <p:spPr bwMode="auto">
            <a:xfrm>
              <a:off x="-1" y="4023360"/>
              <a:ext cx="4041648" cy="2606041"/>
            </a:xfrm>
            <a:prstGeom prst="roundRect">
              <a:avLst>
                <a:gd name="adj" fmla="val 0"/>
              </a:avLst>
            </a:prstGeom>
            <a:solidFill>
              <a:schemeClr val="accent6"/>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CN" sz="3200" dirty="0">
                  <a:ea typeface="黑体" pitchFamily="49" charset="-122"/>
                </a:rPr>
                <a:t>Value</a:t>
              </a:r>
              <a:endParaRPr lang="en-US" sz="3200" dirty="0">
                <a:solidFill>
                  <a:schemeClr val="tx1">
                    <a:alpha val="99000"/>
                  </a:schemeClr>
                </a:solidFill>
                <a:latin typeface="微软雅黑" pitchFamily="34" charset="-122"/>
                <a:ea typeface="微软雅黑" pitchFamily="34" charset="-122"/>
                <a:cs typeface="Segoe UI" pitchFamily="34" charset="0"/>
              </a:endParaRPr>
            </a:p>
          </p:txBody>
        </p:sp>
        <p:sp>
          <p:nvSpPr>
            <p:cNvPr id="27" name="Rectangle 31"/>
            <p:cNvSpPr/>
            <p:nvPr/>
          </p:nvSpPr>
          <p:spPr>
            <a:xfrm>
              <a:off x="-1984" y="4869160"/>
              <a:ext cx="4015264" cy="954107"/>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大量的不相关信息</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对未来趋势与模式的可预测分析</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深度复杂分析（机器学习、人工智能</a:t>
              </a:r>
              <a:r>
                <a:rPr lang="en-US" altLang="zh-CN" sz="1400" dirty="0">
                  <a:latin typeface="微软雅黑" pitchFamily="34" charset="-122"/>
                  <a:ea typeface="微软雅黑" pitchFamily="34" charset="-122"/>
                </a:rPr>
                <a:t>Vs</a:t>
              </a:r>
              <a:r>
                <a:rPr lang="zh-CN" altLang="en-US" sz="1400" dirty="0">
                  <a:latin typeface="微软雅黑" pitchFamily="34" charset="-122"/>
                  <a:ea typeface="微软雅黑" pitchFamily="34" charset="-122"/>
                </a:rPr>
                <a:t>传统商务</a:t>
              </a:r>
              <a:r>
                <a:rPr lang="zh-CN" altLang="en-US" sz="1400" dirty="0" smtClean="0">
                  <a:latin typeface="微软雅黑" pitchFamily="34" charset="-122"/>
                  <a:ea typeface="微软雅黑" pitchFamily="34" charset="-122"/>
                </a:rPr>
                <a:t>智能）</a:t>
              </a:r>
              <a:endParaRPr lang="en-US" altLang="zh-CN" sz="1400" dirty="0">
                <a:latin typeface="微软雅黑" pitchFamily="34" charset="-122"/>
                <a:ea typeface="微软雅黑" pitchFamily="34" charset="-122"/>
              </a:endParaRPr>
            </a:p>
          </p:txBody>
        </p:sp>
      </p:grpSp>
      <p:grpSp>
        <p:nvGrpSpPr>
          <p:cNvPr id="4" name="Group 14"/>
          <p:cNvGrpSpPr/>
          <p:nvPr/>
        </p:nvGrpSpPr>
        <p:grpSpPr>
          <a:xfrm>
            <a:off x="6120658" y="3789040"/>
            <a:ext cx="3032026" cy="2376264"/>
            <a:chOff x="8156767" y="4023360"/>
            <a:chExt cx="4041648" cy="2606040"/>
          </a:xfrm>
        </p:grpSpPr>
        <p:sp>
          <p:nvSpPr>
            <p:cNvPr id="32" name="Orange"/>
            <p:cNvSpPr/>
            <p:nvPr/>
          </p:nvSpPr>
          <p:spPr bwMode="auto">
            <a:xfrm>
              <a:off x="8156767" y="4023360"/>
              <a:ext cx="4041648" cy="2606040"/>
            </a:xfrm>
            <a:prstGeom prst="roundRect">
              <a:avLst>
                <a:gd name="adj" fmla="val 0"/>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defTabSz="685637" fontAlgn="base">
                <a:spcBef>
                  <a:spcPct val="0"/>
                </a:spcBef>
                <a:spcAft>
                  <a:spcPct val="0"/>
                </a:spcAft>
              </a:pPr>
              <a:r>
                <a:rPr lang="en-US" altLang="zh-CN" sz="3200" dirty="0" smtClean="0"/>
                <a:t>    Velocity</a:t>
              </a:r>
              <a:endParaRPr lang="en-US" sz="3200" b="1" spc="-60" dirty="0">
                <a:latin typeface="微软雅黑" pitchFamily="34" charset="-122"/>
                <a:ea typeface="微软雅黑" pitchFamily="34" charset="-122"/>
                <a:cs typeface="Segoe UI" pitchFamily="34" charset="0"/>
              </a:endParaRPr>
            </a:p>
          </p:txBody>
        </p:sp>
        <p:sp>
          <p:nvSpPr>
            <p:cNvPr id="34" name="Rectangle 49"/>
            <p:cNvSpPr/>
            <p:nvPr/>
          </p:nvSpPr>
          <p:spPr>
            <a:xfrm>
              <a:off x="8156767" y="4926271"/>
              <a:ext cx="4041648" cy="738664"/>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实时分析而非批量式分析</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数据输入、处理与丢弃</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立竿见影而非事后见效</a:t>
              </a:r>
              <a:endParaRPr lang="en-US" altLang="zh-CN" sz="1400" dirty="0">
                <a:latin typeface="微软雅黑" pitchFamily="34" charset="-122"/>
                <a:ea typeface="微软雅黑" pitchFamily="34" charset="-122"/>
              </a:endParaRPr>
            </a:p>
          </p:txBody>
        </p:sp>
      </p:grpSp>
      <p:grpSp>
        <p:nvGrpSpPr>
          <p:cNvPr id="5" name="Group 13"/>
          <p:cNvGrpSpPr/>
          <p:nvPr/>
        </p:nvGrpSpPr>
        <p:grpSpPr>
          <a:xfrm>
            <a:off x="6111974" y="1081024"/>
            <a:ext cx="3039220" cy="2606040"/>
            <a:chOff x="8147177" y="1297046"/>
            <a:chExt cx="4051238" cy="2606040"/>
          </a:xfrm>
        </p:grpSpPr>
        <p:sp>
          <p:nvSpPr>
            <p:cNvPr id="36" name="Orange"/>
            <p:cNvSpPr/>
            <p:nvPr/>
          </p:nvSpPr>
          <p:spPr bwMode="auto">
            <a:xfrm>
              <a:off x="8156767" y="1297046"/>
              <a:ext cx="4041648" cy="2606040"/>
            </a:xfrm>
            <a:prstGeom prst="roundRect">
              <a:avLst>
                <a:gd name="adj" fmla="val 0"/>
              </a:avLst>
            </a:prstGeom>
            <a:solidFill>
              <a:srgbClr val="3BBEB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685637" fontAlgn="base">
                <a:spcBef>
                  <a:spcPct val="0"/>
                </a:spcBef>
                <a:spcAft>
                  <a:spcPct val="0"/>
                </a:spcAft>
              </a:pPr>
              <a:r>
                <a:rPr lang="en-US" altLang="zh-TW" sz="3200" dirty="0" smtClean="0">
                  <a:solidFill>
                    <a:schemeClr val="tx1"/>
                  </a:solidFill>
                </a:rPr>
                <a:t>          Variety</a:t>
              </a:r>
              <a:endParaRPr lang="en-US" sz="3200" dirty="0">
                <a:solidFill>
                  <a:schemeClr val="tx1"/>
                </a:solidFill>
                <a:latin typeface="微软雅黑" pitchFamily="34" charset="-122"/>
                <a:ea typeface="微软雅黑" pitchFamily="34" charset="-122"/>
                <a:cs typeface="Segoe UI" pitchFamily="34" charset="0"/>
              </a:endParaRPr>
            </a:p>
          </p:txBody>
        </p:sp>
        <p:sp>
          <p:nvSpPr>
            <p:cNvPr id="38" name="Rectangle 54"/>
            <p:cNvSpPr/>
            <p:nvPr/>
          </p:nvSpPr>
          <p:spPr>
            <a:xfrm>
              <a:off x="8147177" y="2084849"/>
              <a:ext cx="4041648" cy="1169551"/>
            </a:xfrm>
            <a:prstGeom prst="rect">
              <a:avLst/>
            </a:prstGeom>
            <a:noFill/>
            <a:ln>
              <a:noFill/>
            </a:ln>
          </p:spPr>
          <p:txBody>
            <a:bodyPr wrap="square">
              <a:spAutoFit/>
            </a:bodyPr>
            <a:lstStyle/>
            <a:p>
              <a:pPr marL="285750" indent="-285750">
                <a:buFont typeface="Arial" pitchFamily="34" charset="0"/>
                <a:buChar char="•"/>
              </a:pPr>
              <a:r>
                <a:rPr lang="zh-CN" altLang="en-US" sz="1400" dirty="0">
                  <a:latin typeface="微软雅黑" pitchFamily="34" charset="-122"/>
                  <a:ea typeface="微软雅黑" pitchFamily="34" charset="-122"/>
                </a:rPr>
                <a:t>大数据的异构和多样性</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很多不同形式（文本、图像、视频、机器数据）</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无模式或者模式不明显</a:t>
              </a:r>
              <a:endParaRPr lang="en-US" altLang="zh-CN" sz="1400" dirty="0">
                <a:latin typeface="微软雅黑" pitchFamily="34" charset="-122"/>
                <a:ea typeface="微软雅黑" pitchFamily="34" charset="-122"/>
              </a:endParaRPr>
            </a:p>
            <a:p>
              <a:pPr marL="285750" indent="-285750">
                <a:buFont typeface="Arial" pitchFamily="34" charset="0"/>
                <a:buChar char="•"/>
              </a:pPr>
              <a:r>
                <a:rPr lang="zh-CN" altLang="en-US" sz="1400" dirty="0">
                  <a:latin typeface="微软雅黑" pitchFamily="34" charset="-122"/>
                  <a:ea typeface="微软雅黑" pitchFamily="34" charset="-122"/>
                </a:rPr>
                <a:t>不连贯的语法或句义</a:t>
              </a:r>
              <a:endParaRPr lang="en-US" altLang="zh-CN" sz="1400" dirty="0">
                <a:latin typeface="微软雅黑" pitchFamily="34" charset="-122"/>
                <a:ea typeface="微软雅黑" pitchFamily="34" charset="-122"/>
              </a:endParaRPr>
            </a:p>
          </p:txBody>
        </p:sp>
      </p:grpSp>
      <p:grpSp>
        <p:nvGrpSpPr>
          <p:cNvPr id="6" name="组合 6"/>
          <p:cNvGrpSpPr/>
          <p:nvPr/>
        </p:nvGrpSpPr>
        <p:grpSpPr>
          <a:xfrm>
            <a:off x="3119633" y="1081021"/>
            <a:ext cx="2904734" cy="5084283"/>
            <a:chOff x="3119633" y="972784"/>
            <a:chExt cx="2904734" cy="3999266"/>
          </a:xfrm>
        </p:grpSpPr>
        <p:sp>
          <p:nvSpPr>
            <p:cNvPr id="22" name="Rectangle 42"/>
            <p:cNvSpPr>
              <a:spLocks noChangeAspect="1"/>
            </p:cNvSpPr>
            <p:nvPr/>
          </p:nvSpPr>
          <p:spPr bwMode="auto">
            <a:xfrm>
              <a:off x="3119633" y="972784"/>
              <a:ext cx="2904734" cy="39992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685637" fontAlgn="base">
                <a:spcBef>
                  <a:spcPct val="0"/>
                </a:spcBef>
                <a:spcAft>
                  <a:spcPct val="0"/>
                </a:spcAft>
              </a:pPr>
              <a:r>
                <a:rPr lang="en-US" altLang="zh-CN" sz="3800" spc="-75" dirty="0" smtClean="0">
                  <a:solidFill>
                    <a:srgbClr val="363535"/>
                  </a:solidFill>
                  <a:latin typeface="微软雅黑" pitchFamily="34" charset="-122"/>
                  <a:ea typeface="微软雅黑" pitchFamily="34" charset="-122"/>
                  <a:cs typeface="Segoe UI" pitchFamily="34" charset="0"/>
                </a:rPr>
                <a:t>Big Data</a:t>
              </a:r>
            </a:p>
            <a:p>
              <a:pPr algn="ctr" defTabSz="685637" fontAlgn="base">
                <a:spcBef>
                  <a:spcPct val="0"/>
                </a:spcBef>
                <a:spcAft>
                  <a:spcPct val="0"/>
                </a:spcAft>
              </a:pPr>
              <a:r>
                <a:rPr lang="zh-CN" altLang="en-US" sz="3800" spc="-75" dirty="0">
                  <a:solidFill>
                    <a:srgbClr val="363535"/>
                  </a:solidFill>
                  <a:latin typeface="微软雅黑" pitchFamily="34" charset="-122"/>
                  <a:ea typeface="微软雅黑" pitchFamily="34" charset="-122"/>
                  <a:cs typeface="Segoe UI" pitchFamily="34" charset="0"/>
                </a:rPr>
                <a:t>大数据</a:t>
              </a:r>
              <a:endParaRPr lang="en-US" sz="3800" spc="-75" dirty="0" err="1">
                <a:solidFill>
                  <a:srgbClr val="363535"/>
                </a:solidFill>
                <a:latin typeface="微软雅黑" pitchFamily="34" charset="-122"/>
                <a:ea typeface="微软雅黑" pitchFamily="34" charset="-122"/>
                <a:cs typeface="Segoe UI" pitchFamily="34" charset="0"/>
              </a:endParaRPr>
            </a:p>
          </p:txBody>
        </p:sp>
        <p:pic>
          <p:nvPicPr>
            <p:cNvPr id="4098"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6686" l="3019" r="97170"/>
                      </a14:imgEffect>
                    </a14:imgLayer>
                  </a14:imgProps>
                </a:ext>
                <a:ext uri="{28A0092B-C50C-407E-A947-70E740481C1C}">
                  <a14:useLocalDpi xmlns:a14="http://schemas.microsoft.com/office/drawing/2010/main" val="0"/>
                </a:ext>
              </a:extLst>
            </a:blip>
            <a:srcRect/>
            <a:stretch>
              <a:fillRect/>
            </a:stretch>
          </p:blipFill>
          <p:spPr bwMode="auto">
            <a:xfrm>
              <a:off x="3275856" y="2338376"/>
              <a:ext cx="2595457" cy="2512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矩形 18"/>
          <p:cNvSpPr/>
          <p:nvPr/>
        </p:nvSpPr>
        <p:spPr>
          <a:xfrm>
            <a:off x="2483768" y="1052736"/>
            <a:ext cx="576064" cy="738664"/>
          </a:xfrm>
          <a:prstGeom prst="rect">
            <a:avLst/>
          </a:prstGeom>
        </p:spPr>
        <p:txBody>
          <a:bodyPr wrap="square">
            <a:spAutoFit/>
          </a:bodyPr>
          <a:lstStyle/>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TB</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PB</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EB</a:t>
            </a:r>
            <a:endParaRPr lang="zh-TW" altLang="en-US" sz="1400" b="1" dirty="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
        <p:nvSpPr>
          <p:cNvPr id="20" name="矩形 19"/>
          <p:cNvSpPr/>
          <p:nvPr/>
        </p:nvSpPr>
        <p:spPr>
          <a:xfrm>
            <a:off x="8100392" y="3789040"/>
            <a:ext cx="1080120" cy="954107"/>
          </a:xfrm>
          <a:prstGeom prst="rect">
            <a:avLst/>
          </a:prstGeom>
        </p:spPr>
        <p:txBody>
          <a:bodyPr wrap="square">
            <a:spAutoFit/>
          </a:bodyPr>
          <a:lstStyle/>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Streams</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Real time</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Near time</a:t>
            </a:r>
          </a:p>
          <a:p>
            <a:pPr lvl="0"/>
            <a:r>
              <a:rPr lang="en-US" altLang="zh-TW" sz="1400" b="1" dirty="0" smtClean="0">
                <a:solidFill>
                  <a:schemeClr val="bg1"/>
                </a:solidFill>
                <a:effectLst>
                  <a:outerShdw blurRad="38100" dist="38100" dir="2700000" algn="tl">
                    <a:srgbClr val="000000">
                      <a:alpha val="43137"/>
                    </a:srgbClr>
                  </a:outerShdw>
                </a:effectLst>
                <a:latin typeface="Arial" pitchFamily="34" charset="0"/>
                <a:ea typeface="文鼎新粗黑"/>
                <a:cs typeface="Arial" pitchFamily="34" charset="0"/>
              </a:rPr>
              <a:t>Batch</a:t>
            </a:r>
            <a:endParaRPr lang="zh-CN" altLang="en-US" sz="1400" dirty="0">
              <a:solidFill>
                <a:schemeClr val="bg1"/>
              </a:solidFill>
            </a:endParaRPr>
          </a:p>
        </p:txBody>
      </p:sp>
      <p:sp>
        <p:nvSpPr>
          <p:cNvPr id="21" name="矩形 20"/>
          <p:cNvSpPr/>
          <p:nvPr/>
        </p:nvSpPr>
        <p:spPr>
          <a:xfrm>
            <a:off x="6084168" y="1052736"/>
            <a:ext cx="1440160" cy="830997"/>
          </a:xfrm>
          <a:prstGeom prst="rect">
            <a:avLst/>
          </a:prstGeom>
        </p:spPr>
        <p:txBody>
          <a:bodyPr wrap="square">
            <a:spAutoFit/>
          </a:bodyPr>
          <a:lstStyle/>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Structured</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Unstructured    </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Semi-structured</a:t>
            </a:r>
          </a:p>
          <a:p>
            <a:pPr lvl="0"/>
            <a:r>
              <a:rPr lang="en-US" altLang="zh-TW" sz="1200" b="1" dirty="0" smtClean="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rPr>
              <a:t>All the above</a:t>
            </a:r>
            <a:endParaRPr lang="zh-TW" altLang="en-US" sz="1200" b="1" dirty="0">
              <a:solidFill>
                <a:srgbClr val="FFFFFF"/>
              </a:solidFill>
              <a:effectLst>
                <a:outerShdw blurRad="38100" dist="38100" dir="2700000" algn="tl">
                  <a:srgbClr val="000000">
                    <a:alpha val="43137"/>
                  </a:srgbClr>
                </a:outerShdw>
              </a:effectLst>
              <a:latin typeface="Arial" pitchFamily="34" charset="0"/>
              <a:ea typeface="文鼎新粗黑"/>
              <a:cs typeface="Arial" pitchFamily="34" charset="0"/>
            </a:endParaRPr>
          </a:p>
        </p:txBody>
      </p:sp>
    </p:spTree>
    <p:extLst>
      <p:ext uri="{BB962C8B-B14F-4D97-AF65-F5344CB8AC3E}">
        <p14:creationId xmlns:p14="http://schemas.microsoft.com/office/powerpoint/2010/main" val="6550401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Volume</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sp>
        <p:nvSpPr>
          <p:cNvPr id="40" name="Pentagon 78"/>
          <p:cNvSpPr/>
          <p:nvPr/>
        </p:nvSpPr>
        <p:spPr>
          <a:xfrm>
            <a:off x="539552" y="1865357"/>
            <a:ext cx="864096" cy="699544"/>
          </a:xfrm>
          <a:prstGeom prst="homePlate">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1B</a:t>
            </a:r>
            <a:r>
              <a:rPr lang="en-US" altLang="zh-CN" sz="1600" dirty="0" smtClean="0">
                <a:solidFill>
                  <a:srgbClr val="FFFFFF"/>
                </a:solidFill>
                <a:latin typeface="微软雅黑" pitchFamily="34" charset="-122"/>
                <a:ea typeface="微软雅黑" pitchFamily="34" charset="-122"/>
              </a:rPr>
              <a:t>ity</a:t>
            </a:r>
            <a:endParaRPr lang="en-US" sz="1600" dirty="0">
              <a:solidFill>
                <a:srgbClr val="FFFFFF"/>
              </a:solidFill>
              <a:latin typeface="微软雅黑" pitchFamily="34" charset="-122"/>
              <a:ea typeface="微软雅黑" pitchFamily="34" charset="-122"/>
            </a:endParaRPr>
          </a:p>
        </p:txBody>
      </p:sp>
      <p:sp>
        <p:nvSpPr>
          <p:cNvPr id="42" name="Chevron 252"/>
          <p:cNvSpPr/>
          <p:nvPr/>
        </p:nvSpPr>
        <p:spPr>
          <a:xfrm>
            <a:off x="1187624"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1KB</a:t>
            </a:r>
            <a:endParaRPr lang="en-US" sz="1600" dirty="0">
              <a:solidFill>
                <a:srgbClr val="FFFFFF"/>
              </a:solidFill>
              <a:latin typeface="微软雅黑" pitchFamily="34" charset="-122"/>
              <a:ea typeface="微软雅黑" pitchFamily="34" charset="-122"/>
            </a:endParaRPr>
          </a:p>
        </p:txBody>
      </p:sp>
      <p:sp>
        <p:nvSpPr>
          <p:cNvPr id="54" name="Chevron 252"/>
          <p:cNvSpPr/>
          <p:nvPr/>
        </p:nvSpPr>
        <p:spPr>
          <a:xfrm>
            <a:off x="2123728"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1MB</a:t>
            </a:r>
            <a:endParaRPr lang="en-US" sz="1600" dirty="0">
              <a:solidFill>
                <a:srgbClr val="FFFFFF"/>
              </a:solidFill>
              <a:latin typeface="微软雅黑" pitchFamily="34" charset="-122"/>
              <a:ea typeface="微软雅黑" pitchFamily="34" charset="-122"/>
            </a:endParaRPr>
          </a:p>
        </p:txBody>
      </p:sp>
      <p:sp>
        <p:nvSpPr>
          <p:cNvPr id="55" name="Chevron 252"/>
          <p:cNvSpPr/>
          <p:nvPr/>
        </p:nvSpPr>
        <p:spPr>
          <a:xfrm>
            <a:off x="3059832"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1GB</a:t>
            </a:r>
            <a:endParaRPr lang="en-US" sz="1600" dirty="0">
              <a:solidFill>
                <a:srgbClr val="FFFFFF"/>
              </a:solidFill>
              <a:latin typeface="微软雅黑" pitchFamily="34" charset="-122"/>
              <a:ea typeface="微软雅黑" pitchFamily="34" charset="-122"/>
            </a:endParaRPr>
          </a:p>
        </p:txBody>
      </p:sp>
      <p:sp>
        <p:nvSpPr>
          <p:cNvPr id="57" name="Chevron 252"/>
          <p:cNvSpPr/>
          <p:nvPr/>
        </p:nvSpPr>
        <p:spPr>
          <a:xfrm>
            <a:off x="3995936" y="1866154"/>
            <a:ext cx="1152128" cy="698751"/>
          </a:xfrm>
          <a:prstGeom prst="chevron">
            <a:avLst/>
          </a:prstGeom>
          <a:solidFill>
            <a:schemeClr val="accent4">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1TB</a:t>
            </a:r>
            <a:endParaRPr lang="en-US" sz="1600" dirty="0">
              <a:solidFill>
                <a:srgbClr val="FFFFFF"/>
              </a:solidFill>
              <a:latin typeface="微软雅黑" pitchFamily="34" charset="-122"/>
              <a:ea typeface="微软雅黑" pitchFamily="34" charset="-122"/>
            </a:endParaRPr>
          </a:p>
        </p:txBody>
      </p:sp>
      <p:sp>
        <p:nvSpPr>
          <p:cNvPr id="58" name="Chevron 252"/>
          <p:cNvSpPr/>
          <p:nvPr/>
        </p:nvSpPr>
        <p:spPr>
          <a:xfrm>
            <a:off x="4932040"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1PB</a:t>
            </a:r>
            <a:endParaRPr lang="en-US" sz="1600" dirty="0">
              <a:solidFill>
                <a:srgbClr val="FFFFFF"/>
              </a:solidFill>
              <a:latin typeface="微软雅黑" pitchFamily="34" charset="-122"/>
              <a:ea typeface="微软雅黑" pitchFamily="34" charset="-122"/>
            </a:endParaRPr>
          </a:p>
        </p:txBody>
      </p:sp>
      <p:sp>
        <p:nvSpPr>
          <p:cNvPr id="59" name="Chevron 252"/>
          <p:cNvSpPr/>
          <p:nvPr/>
        </p:nvSpPr>
        <p:spPr>
          <a:xfrm>
            <a:off x="5868144"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1EB</a:t>
            </a:r>
            <a:endParaRPr lang="en-US" sz="1600" dirty="0">
              <a:solidFill>
                <a:srgbClr val="FFFFFF"/>
              </a:solidFill>
              <a:latin typeface="微软雅黑" pitchFamily="34" charset="-122"/>
              <a:ea typeface="微软雅黑" pitchFamily="34" charset="-122"/>
            </a:endParaRPr>
          </a:p>
        </p:txBody>
      </p:sp>
      <p:sp>
        <p:nvSpPr>
          <p:cNvPr id="60" name="Chevron 252"/>
          <p:cNvSpPr/>
          <p:nvPr/>
        </p:nvSpPr>
        <p:spPr>
          <a:xfrm>
            <a:off x="6804248"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1ZB</a:t>
            </a:r>
            <a:endParaRPr lang="en-US" sz="1600" dirty="0">
              <a:solidFill>
                <a:srgbClr val="FFFFFF"/>
              </a:solidFill>
              <a:latin typeface="微软雅黑" pitchFamily="34" charset="-122"/>
              <a:ea typeface="微软雅黑" pitchFamily="34" charset="-122"/>
            </a:endParaRPr>
          </a:p>
        </p:txBody>
      </p:sp>
      <p:sp>
        <p:nvSpPr>
          <p:cNvPr id="61" name="Chevron 252"/>
          <p:cNvSpPr/>
          <p:nvPr/>
        </p:nvSpPr>
        <p:spPr>
          <a:xfrm>
            <a:off x="7740351" y="1865358"/>
            <a:ext cx="1152128" cy="698751"/>
          </a:xfrm>
          <a:prstGeom prst="chevron">
            <a:avLst/>
          </a:prstGeom>
          <a:solidFill>
            <a:schemeClr val="accent6">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r>
              <a:rPr lang="en-US" sz="1600" dirty="0" smtClean="0">
                <a:solidFill>
                  <a:srgbClr val="FFFFFF"/>
                </a:solidFill>
                <a:latin typeface="微软雅黑" pitchFamily="34" charset="-122"/>
                <a:ea typeface="微软雅黑" pitchFamily="34" charset="-122"/>
              </a:rPr>
              <a:t>1YB</a:t>
            </a:r>
            <a:endParaRPr lang="en-US" sz="1600" dirty="0">
              <a:solidFill>
                <a:srgbClr val="FFFFFF"/>
              </a:solidFill>
              <a:latin typeface="微软雅黑" pitchFamily="34" charset="-122"/>
              <a:ea typeface="微软雅黑" pitchFamily="34" charset="-122"/>
            </a:endParaRPr>
          </a:p>
        </p:txBody>
      </p:sp>
      <p:grpSp>
        <p:nvGrpSpPr>
          <p:cNvPr id="2" name="组合 13"/>
          <p:cNvGrpSpPr/>
          <p:nvPr/>
        </p:nvGrpSpPr>
        <p:grpSpPr>
          <a:xfrm>
            <a:off x="539552" y="3050843"/>
            <a:ext cx="5833785" cy="2351916"/>
            <a:chOff x="755576" y="2375439"/>
            <a:chExt cx="7344816" cy="1763937"/>
          </a:xfrm>
        </p:grpSpPr>
        <p:sp>
          <p:nvSpPr>
            <p:cNvPr id="68" name="矩形 67"/>
            <p:cNvSpPr/>
            <p:nvPr/>
          </p:nvSpPr>
          <p:spPr>
            <a:xfrm>
              <a:off x="2720113" y="2375439"/>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1PB</a:t>
              </a:r>
              <a:r>
                <a:rPr lang="zh-TW" altLang="en-US" sz="1400" dirty="0" smtClean="0">
                  <a:latin typeface="微软雅黑" pitchFamily="34" charset="-122"/>
                  <a:ea typeface="微软雅黑" pitchFamily="34" charset="-122"/>
                </a:rPr>
                <a:t>相当于</a:t>
              </a:r>
              <a:r>
                <a:rPr lang="en-US" altLang="zh-TW" sz="1400" dirty="0">
                  <a:latin typeface="微软雅黑" pitchFamily="34" charset="-122"/>
                  <a:ea typeface="微软雅黑" pitchFamily="34" charset="-122"/>
                </a:rPr>
                <a:t>50%</a:t>
              </a:r>
              <a:r>
                <a:rPr lang="zh-TW" altLang="en-US" sz="1400" dirty="0">
                  <a:latin typeface="微软雅黑" pitchFamily="34" charset="-122"/>
                  <a:ea typeface="微软雅黑" pitchFamily="34" charset="-122"/>
                </a:rPr>
                <a:t>的全美学术研究图书馆藏书信息内容</a:t>
              </a:r>
              <a:endParaRPr lang="zh-CN" altLang="en-US" sz="1400" dirty="0">
                <a:latin typeface="微软雅黑" pitchFamily="34" charset="-122"/>
                <a:ea typeface="微软雅黑" pitchFamily="34" charset="-122"/>
              </a:endParaRPr>
            </a:p>
          </p:txBody>
        </p:sp>
        <p:sp>
          <p:nvSpPr>
            <p:cNvPr id="72" name="矩形 71"/>
            <p:cNvSpPr/>
            <p:nvPr/>
          </p:nvSpPr>
          <p:spPr>
            <a:xfrm>
              <a:off x="2720112" y="2824919"/>
              <a:ext cx="5380279" cy="311624"/>
            </a:xfrm>
            <a:prstGeom prst="rect">
              <a:avLst/>
            </a:prstGeom>
            <a:solidFill>
              <a:schemeClr val="accent3"/>
            </a:solidFill>
          </p:spPr>
          <p:txBody>
            <a:bodyPr wrap="square">
              <a:spAutoFit/>
            </a:bodyPr>
            <a:lstStyle/>
            <a:p>
              <a:pPr>
                <a:lnSpc>
                  <a:spcPct val="150000"/>
                </a:lnSpc>
              </a:pPr>
              <a:r>
                <a:rPr lang="en-US" altLang="zh-TW" sz="1400" dirty="0">
                  <a:latin typeface="微软雅黑" pitchFamily="34" charset="-122"/>
                  <a:ea typeface="微软雅黑" pitchFamily="34" charset="-122"/>
                </a:rPr>
                <a:t>5EB</a:t>
              </a:r>
              <a:r>
                <a:rPr lang="zh-TW" altLang="en-US" sz="1400" dirty="0">
                  <a:latin typeface="微软雅黑" pitchFamily="34" charset="-122"/>
                  <a:ea typeface="微软雅黑" pitchFamily="34" charset="-122"/>
                </a:rPr>
                <a:t>相当于至今全世界人类所讲过的话语</a:t>
              </a:r>
              <a:endParaRPr lang="zh-CN" altLang="en-US" sz="1400" dirty="0">
                <a:latin typeface="微软雅黑" pitchFamily="34" charset="-122"/>
                <a:ea typeface="微软雅黑" pitchFamily="34" charset="-122"/>
              </a:endParaRPr>
            </a:p>
          </p:txBody>
        </p:sp>
        <p:sp>
          <p:nvSpPr>
            <p:cNvPr id="73" name="矩形 72"/>
            <p:cNvSpPr/>
            <p:nvPr/>
          </p:nvSpPr>
          <p:spPr>
            <a:xfrm>
              <a:off x="2720111" y="3274399"/>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1ZB</a:t>
              </a:r>
              <a:r>
                <a:rPr lang="zh-TW" altLang="en-US" sz="1400" dirty="0">
                  <a:latin typeface="微软雅黑" pitchFamily="34" charset="-122"/>
                  <a:ea typeface="微软雅黑" pitchFamily="34" charset="-122"/>
                </a:rPr>
                <a:t>如同全世界海滩上的沙子数量总和</a:t>
              </a:r>
              <a:endParaRPr lang="zh-CN" altLang="en-US" sz="1400" dirty="0">
                <a:latin typeface="微软雅黑" pitchFamily="34" charset="-122"/>
                <a:ea typeface="微软雅黑" pitchFamily="34" charset="-122"/>
              </a:endParaRPr>
            </a:p>
          </p:txBody>
        </p:sp>
        <p:sp>
          <p:nvSpPr>
            <p:cNvPr id="74" name="矩形 73"/>
            <p:cNvSpPr/>
            <p:nvPr/>
          </p:nvSpPr>
          <p:spPr>
            <a:xfrm>
              <a:off x="2720111" y="3723878"/>
              <a:ext cx="5380279" cy="311624"/>
            </a:xfrm>
            <a:prstGeom prst="rect">
              <a:avLst/>
            </a:prstGeom>
            <a:solidFill>
              <a:schemeClr val="accent3"/>
            </a:solidFill>
          </p:spPr>
          <p:txBody>
            <a:bodyPr wrap="square">
              <a:spAutoFit/>
            </a:bodyPr>
            <a:lstStyle/>
            <a:p>
              <a:pPr>
                <a:lnSpc>
                  <a:spcPct val="150000"/>
                </a:lnSpc>
              </a:pPr>
              <a:r>
                <a:rPr lang="en-US" altLang="zh-TW" sz="1400" dirty="0" smtClean="0">
                  <a:latin typeface="微软雅黑" pitchFamily="34" charset="-122"/>
                  <a:ea typeface="微软雅黑" pitchFamily="34" charset="-122"/>
                </a:rPr>
                <a:t>1YB</a:t>
              </a:r>
              <a:r>
                <a:rPr lang="zh-TW" altLang="en-US" sz="1400" dirty="0">
                  <a:latin typeface="微软雅黑" pitchFamily="34" charset="-122"/>
                  <a:ea typeface="微软雅黑" pitchFamily="34" charset="-122"/>
                </a:rPr>
                <a:t>相当于</a:t>
              </a:r>
              <a:r>
                <a:rPr lang="en-US" altLang="zh-TW" sz="1400" dirty="0">
                  <a:latin typeface="微软雅黑" pitchFamily="34" charset="-122"/>
                  <a:ea typeface="微软雅黑" pitchFamily="34" charset="-122"/>
                </a:rPr>
                <a:t>7000</a:t>
              </a:r>
              <a:r>
                <a:rPr lang="zh-TW" altLang="en-US" sz="1400" dirty="0">
                  <a:latin typeface="微软雅黑" pitchFamily="34" charset="-122"/>
                  <a:ea typeface="微软雅黑" pitchFamily="34" charset="-122"/>
                </a:rPr>
                <a:t>位人类体内的微细胞总和</a:t>
              </a:r>
              <a:endParaRPr lang="zh-CN" altLang="en-US" sz="1400" dirty="0">
                <a:latin typeface="微软雅黑" pitchFamily="34" charset="-122"/>
                <a:ea typeface="微软雅黑" pitchFamily="34" charset="-122"/>
              </a:endParaRPr>
            </a:p>
          </p:txBody>
        </p:sp>
        <p:sp>
          <p:nvSpPr>
            <p:cNvPr id="13" name="矩形 12"/>
            <p:cNvSpPr/>
            <p:nvPr/>
          </p:nvSpPr>
          <p:spPr bwMode="auto">
            <a:xfrm>
              <a:off x="755576" y="2375439"/>
              <a:ext cx="1872208" cy="1763937"/>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dirty="0" smtClean="0">
                  <a:solidFill>
                    <a:srgbClr val="FFFFFF">
                      <a:alpha val="98824"/>
                    </a:srgbClr>
                  </a:solidFill>
                  <a:latin typeface="微软雅黑" pitchFamily="34" charset="-122"/>
                  <a:ea typeface="微软雅黑" pitchFamily="34" charset="-122"/>
                  <a:cs typeface="Segoe UI" pitchFamily="34" charset="0"/>
                </a:rPr>
                <a:t>一般情况下，大数据是以</a:t>
              </a:r>
              <a:r>
                <a:rPr lang="en-US" altLang="zh-CN" dirty="0" smtClean="0">
                  <a:solidFill>
                    <a:srgbClr val="FFFFFF">
                      <a:alpha val="98824"/>
                    </a:srgbClr>
                  </a:solidFill>
                  <a:latin typeface="微软雅黑" pitchFamily="34" charset="-122"/>
                  <a:ea typeface="微软雅黑" pitchFamily="34" charset="-122"/>
                  <a:cs typeface="Segoe UI" pitchFamily="34" charset="0"/>
                </a:rPr>
                <a:t>PB</a:t>
              </a:r>
              <a:r>
                <a:rPr lang="zh-CN" altLang="en-US" dirty="0" smtClean="0">
                  <a:solidFill>
                    <a:srgbClr val="FFFFFF">
                      <a:alpha val="98824"/>
                    </a:srgbClr>
                  </a:solidFill>
                  <a:latin typeface="微软雅黑" pitchFamily="34" charset="-122"/>
                  <a:ea typeface="微软雅黑" pitchFamily="34" charset="-122"/>
                  <a:cs typeface="Segoe UI" pitchFamily="34" charset="0"/>
                </a:rPr>
                <a:t>、</a:t>
              </a:r>
              <a:r>
                <a:rPr lang="en-US" altLang="zh-CN" dirty="0" smtClean="0">
                  <a:solidFill>
                    <a:srgbClr val="FFFFFF">
                      <a:alpha val="98824"/>
                    </a:srgbClr>
                  </a:solidFill>
                  <a:latin typeface="微软雅黑" pitchFamily="34" charset="-122"/>
                  <a:ea typeface="微软雅黑" pitchFamily="34" charset="-122"/>
                  <a:cs typeface="Segoe UI" pitchFamily="34" charset="0"/>
                </a:rPr>
                <a:t>EB</a:t>
              </a:r>
              <a:r>
                <a:rPr lang="zh-CN" altLang="en-US" dirty="0" smtClean="0">
                  <a:solidFill>
                    <a:srgbClr val="FFFFFF">
                      <a:alpha val="98824"/>
                    </a:srgbClr>
                  </a:solidFill>
                  <a:latin typeface="微软雅黑" pitchFamily="34" charset="-122"/>
                  <a:ea typeface="微软雅黑" pitchFamily="34" charset="-122"/>
                  <a:cs typeface="Segoe UI" pitchFamily="34" charset="0"/>
                </a:rPr>
                <a:t>、</a:t>
              </a:r>
              <a:r>
                <a:rPr lang="en-US" altLang="zh-CN" dirty="0" smtClean="0">
                  <a:solidFill>
                    <a:srgbClr val="FFFFFF">
                      <a:alpha val="98824"/>
                    </a:srgbClr>
                  </a:solidFill>
                  <a:latin typeface="微软雅黑" pitchFamily="34" charset="-122"/>
                  <a:ea typeface="微软雅黑" pitchFamily="34" charset="-122"/>
                  <a:cs typeface="Segoe UI" pitchFamily="34" charset="0"/>
                </a:rPr>
                <a:t>ZB</a:t>
              </a:r>
              <a:r>
                <a:rPr lang="zh-CN" altLang="en-US" dirty="0" smtClean="0">
                  <a:solidFill>
                    <a:srgbClr val="FFFFFF">
                      <a:alpha val="98824"/>
                    </a:srgbClr>
                  </a:solidFill>
                  <a:latin typeface="微软雅黑" pitchFamily="34" charset="-122"/>
                  <a:ea typeface="微软雅黑" pitchFamily="34" charset="-122"/>
                  <a:cs typeface="Segoe UI" pitchFamily="34" charset="0"/>
                </a:rPr>
                <a:t>为单位进行计量的</a:t>
              </a:r>
            </a:p>
          </p:txBody>
        </p:sp>
      </p:grpSp>
      <p:sp>
        <p:nvSpPr>
          <p:cNvPr id="19" name="矩形 18"/>
          <p:cNvSpPr/>
          <p:nvPr/>
        </p:nvSpPr>
        <p:spPr bwMode="auto">
          <a:xfrm>
            <a:off x="6444208" y="3041606"/>
            <a:ext cx="2255690" cy="225960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defRPr/>
            </a:pPr>
            <a:r>
              <a:rPr lang="zh-CN" altLang="en-US" dirty="0">
                <a:solidFill>
                  <a:srgbClr val="FF0000"/>
                </a:solidFill>
                <a:latin typeface="微软雅黑" pitchFamily="34" charset="-122"/>
                <a:ea typeface="微软雅黑" pitchFamily="34" charset="-122"/>
                <a:cs typeface="Segoe UI" pitchFamily="34" charset="0"/>
              </a:rPr>
              <a:t>非结构化数据</a:t>
            </a:r>
            <a:r>
              <a:rPr lang="zh-CN" altLang="en-US" dirty="0">
                <a:solidFill>
                  <a:schemeClr val="bg1"/>
                </a:solidFill>
                <a:latin typeface="微软雅黑" pitchFamily="34" charset="-122"/>
                <a:ea typeface="微软雅黑" pitchFamily="34" charset="-122"/>
                <a:cs typeface="Segoe UI" pitchFamily="34" charset="0"/>
              </a:rPr>
              <a:t>的超大规模和增长</a:t>
            </a:r>
          </a:p>
          <a:p>
            <a:pPr marL="285750" indent="-285750" defTabSz="914099">
              <a:buFont typeface="Arial" pitchFamily="34" charset="0"/>
              <a:buChar char="•"/>
              <a:defRPr/>
            </a:pPr>
            <a:r>
              <a:rPr lang="zh-CN" altLang="en-US" dirty="0">
                <a:solidFill>
                  <a:schemeClr val="bg1"/>
                </a:solidFill>
                <a:latin typeface="微软雅黑" pitchFamily="34" charset="-122"/>
                <a:ea typeface="微软雅黑" pitchFamily="34" charset="-122"/>
                <a:cs typeface="Segoe UI" pitchFamily="34" charset="0"/>
              </a:rPr>
              <a:t>占总数据量的</a:t>
            </a:r>
            <a:r>
              <a:rPr lang="en-US" altLang="zh-CN" dirty="0">
                <a:solidFill>
                  <a:schemeClr val="bg1"/>
                </a:solidFill>
                <a:latin typeface="微软雅黑" pitchFamily="34" charset="-122"/>
                <a:ea typeface="微软雅黑" pitchFamily="34" charset="-122"/>
                <a:cs typeface="Segoe UI" pitchFamily="34" charset="0"/>
              </a:rPr>
              <a:t>80~90%</a:t>
            </a:r>
          </a:p>
          <a:p>
            <a:pPr marL="285750" indent="-285750" defTabSz="914099">
              <a:buFont typeface="Arial" pitchFamily="34" charset="0"/>
              <a:buChar char="•"/>
              <a:defRPr/>
            </a:pPr>
            <a:r>
              <a:rPr lang="zh-CN" altLang="en-US" dirty="0">
                <a:solidFill>
                  <a:schemeClr val="bg1"/>
                </a:solidFill>
                <a:latin typeface="微软雅黑" pitchFamily="34" charset="-122"/>
                <a:ea typeface="微软雅黑" pitchFamily="34" charset="-122"/>
                <a:cs typeface="Segoe UI" pitchFamily="34" charset="0"/>
              </a:rPr>
              <a:t>比结构化数据增长快</a:t>
            </a:r>
            <a:r>
              <a:rPr lang="en-US" altLang="zh-CN" dirty="0">
                <a:solidFill>
                  <a:schemeClr val="bg1"/>
                </a:solidFill>
                <a:latin typeface="微软雅黑" pitchFamily="34" charset="-122"/>
                <a:ea typeface="微软雅黑" pitchFamily="34" charset="-122"/>
                <a:cs typeface="Segoe UI" pitchFamily="34" charset="0"/>
              </a:rPr>
              <a:t>10</a:t>
            </a:r>
            <a:r>
              <a:rPr lang="zh-CN" altLang="en-US" dirty="0">
                <a:solidFill>
                  <a:schemeClr val="bg1"/>
                </a:solidFill>
                <a:latin typeface="微软雅黑" pitchFamily="34" charset="-122"/>
                <a:ea typeface="微软雅黑" pitchFamily="34" charset="-122"/>
                <a:cs typeface="Segoe UI" pitchFamily="34" charset="0"/>
              </a:rPr>
              <a:t>倍到</a:t>
            </a:r>
            <a:r>
              <a:rPr lang="en-US" altLang="zh-CN" dirty="0">
                <a:solidFill>
                  <a:schemeClr val="bg1"/>
                </a:solidFill>
                <a:latin typeface="微软雅黑" pitchFamily="34" charset="-122"/>
                <a:ea typeface="微软雅黑" pitchFamily="34" charset="-122"/>
                <a:cs typeface="Segoe UI" pitchFamily="34" charset="0"/>
              </a:rPr>
              <a:t>50</a:t>
            </a:r>
            <a:r>
              <a:rPr lang="zh-CN" altLang="en-US" dirty="0">
                <a:solidFill>
                  <a:schemeClr val="bg1"/>
                </a:solidFill>
                <a:latin typeface="微软雅黑" pitchFamily="34" charset="-122"/>
                <a:ea typeface="微软雅黑" pitchFamily="34" charset="-122"/>
                <a:cs typeface="Segoe UI" pitchFamily="34" charset="0"/>
              </a:rPr>
              <a:t>倍</a:t>
            </a:r>
          </a:p>
          <a:p>
            <a:pPr marL="285750" indent="-285750" defTabSz="914099">
              <a:buFont typeface="Arial" pitchFamily="34" charset="0"/>
              <a:buChar char="•"/>
              <a:defRPr/>
            </a:pPr>
            <a:r>
              <a:rPr lang="zh-CN" altLang="en-US" dirty="0">
                <a:solidFill>
                  <a:schemeClr val="bg1"/>
                </a:solidFill>
                <a:latin typeface="微软雅黑" pitchFamily="34" charset="-122"/>
                <a:ea typeface="微软雅黑" pitchFamily="34" charset="-122"/>
                <a:cs typeface="Segoe UI" pitchFamily="34" charset="0"/>
              </a:rPr>
              <a:t>是传统数据仓库的</a:t>
            </a:r>
            <a:r>
              <a:rPr lang="en-US" altLang="zh-CN" dirty="0">
                <a:solidFill>
                  <a:schemeClr val="bg1"/>
                </a:solidFill>
                <a:latin typeface="微软雅黑" pitchFamily="34" charset="-122"/>
                <a:ea typeface="微软雅黑" pitchFamily="34" charset="-122"/>
                <a:cs typeface="Segoe UI" pitchFamily="34" charset="0"/>
              </a:rPr>
              <a:t>10</a:t>
            </a:r>
            <a:r>
              <a:rPr lang="zh-CN" altLang="en-US" dirty="0">
                <a:solidFill>
                  <a:schemeClr val="bg1"/>
                </a:solidFill>
                <a:latin typeface="微软雅黑" pitchFamily="34" charset="-122"/>
                <a:ea typeface="微软雅黑" pitchFamily="34" charset="-122"/>
                <a:cs typeface="Segoe UI" pitchFamily="34" charset="0"/>
              </a:rPr>
              <a:t>倍到</a:t>
            </a:r>
            <a:r>
              <a:rPr lang="en-US" altLang="zh-CN" dirty="0">
                <a:solidFill>
                  <a:schemeClr val="bg1"/>
                </a:solidFill>
                <a:latin typeface="微软雅黑" pitchFamily="34" charset="-122"/>
                <a:ea typeface="微软雅黑" pitchFamily="34" charset="-122"/>
                <a:cs typeface="Segoe UI" pitchFamily="34" charset="0"/>
              </a:rPr>
              <a:t>50</a:t>
            </a:r>
            <a:r>
              <a:rPr lang="zh-CN" altLang="en-US" dirty="0">
                <a:solidFill>
                  <a:schemeClr val="bg1"/>
                </a:solidFill>
                <a:latin typeface="微软雅黑" pitchFamily="34" charset="-122"/>
                <a:ea typeface="微软雅黑" pitchFamily="34" charset="-122"/>
                <a:cs typeface="Segoe UI" pitchFamily="34" charset="0"/>
              </a:rPr>
              <a:t>倍</a:t>
            </a:r>
            <a:endParaRPr lang="zh-CN" altLang="en-US" dirty="0">
              <a:solidFill>
                <a:schemeClr val="bg1"/>
              </a:solidFill>
              <a:latin typeface="微软雅黑" pitchFamily="34" charset="-122"/>
              <a:ea typeface="微软雅黑" pitchFamily="34" charset="-122"/>
              <a:cs typeface="Segoe UI" pitchFamily="34" charset="0"/>
            </a:endParaRPr>
          </a:p>
        </p:txBody>
      </p:sp>
    </p:spTree>
    <p:extLst>
      <p:ext uri="{BB962C8B-B14F-4D97-AF65-F5344CB8AC3E}">
        <p14:creationId xmlns:p14="http://schemas.microsoft.com/office/powerpoint/2010/main" val="1109666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0-#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0-#ppt_w/2"/>
                                          </p:val>
                                        </p:tav>
                                        <p:tav tm="100000">
                                          <p:val>
                                            <p:strVal val="#ppt_x"/>
                                          </p:val>
                                        </p:tav>
                                      </p:tavLst>
                                    </p:anim>
                                    <p:anim calcmode="lin" valueType="num">
                                      <p:cBhvr additive="base">
                                        <p:cTn id="20" dur="500" fill="hold"/>
                                        <p:tgtEl>
                                          <p:spTgt spid="5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0-#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 calcmode="lin" valueType="num">
                                      <p:cBhvr additive="base">
                                        <p:cTn id="31" dur="500" fill="hold"/>
                                        <p:tgtEl>
                                          <p:spTgt spid="59"/>
                                        </p:tgtEl>
                                        <p:attrNameLst>
                                          <p:attrName>ppt_x</p:attrName>
                                        </p:attrNameLst>
                                      </p:cBhvr>
                                      <p:tavLst>
                                        <p:tav tm="0">
                                          <p:val>
                                            <p:strVal val="0-#ppt_w/2"/>
                                          </p:val>
                                        </p:tav>
                                        <p:tav tm="100000">
                                          <p:val>
                                            <p:strVal val="#ppt_x"/>
                                          </p:val>
                                        </p:tav>
                                      </p:tavLst>
                                    </p:anim>
                                    <p:anim calcmode="lin" valueType="num">
                                      <p:cBhvr additive="base">
                                        <p:cTn id="32" dur="500" fill="hold"/>
                                        <p:tgtEl>
                                          <p:spTgt spid="5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 calcmode="lin" valueType="num">
                                      <p:cBhvr additive="base">
                                        <p:cTn id="35" dur="500" fill="hold"/>
                                        <p:tgtEl>
                                          <p:spTgt spid="60"/>
                                        </p:tgtEl>
                                        <p:attrNameLst>
                                          <p:attrName>ppt_x</p:attrName>
                                        </p:attrNameLst>
                                      </p:cBhvr>
                                      <p:tavLst>
                                        <p:tav tm="0">
                                          <p:val>
                                            <p:strVal val="0-#ppt_w/2"/>
                                          </p:val>
                                        </p:tav>
                                        <p:tav tm="100000">
                                          <p:val>
                                            <p:strVal val="#ppt_x"/>
                                          </p:val>
                                        </p:tav>
                                      </p:tavLst>
                                    </p:anim>
                                    <p:anim calcmode="lin" valueType="num">
                                      <p:cBhvr additive="base">
                                        <p:cTn id="36" dur="500" fill="hold"/>
                                        <p:tgtEl>
                                          <p:spTgt spid="60"/>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additive="base">
                                        <p:cTn id="39" dur="500" fill="hold"/>
                                        <p:tgtEl>
                                          <p:spTgt spid="61"/>
                                        </p:tgtEl>
                                        <p:attrNameLst>
                                          <p:attrName>ppt_x</p:attrName>
                                        </p:attrNameLst>
                                      </p:cBhvr>
                                      <p:tavLst>
                                        <p:tav tm="0">
                                          <p:val>
                                            <p:strVal val="0-#ppt_w/2"/>
                                          </p:val>
                                        </p:tav>
                                        <p:tav tm="100000">
                                          <p:val>
                                            <p:strVal val="#ppt_x"/>
                                          </p:val>
                                        </p:tav>
                                      </p:tavLst>
                                    </p:anim>
                                    <p:anim calcmode="lin" valueType="num">
                                      <p:cBhvr additive="base">
                                        <p:cTn id="40" dur="500" fill="hold"/>
                                        <p:tgtEl>
                                          <p:spTgt spid="61"/>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1+#ppt_w/2"/>
                                          </p:val>
                                        </p:tav>
                                        <p:tav tm="100000">
                                          <p:val>
                                            <p:strVal val="#ppt_x"/>
                                          </p:val>
                                        </p:tav>
                                      </p:tavLst>
                                    </p:anim>
                                    <p:anim calcmode="lin" valueType="num">
                                      <p:cBhvr additive="base">
                                        <p:cTn id="4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54" grpId="0" animBg="1"/>
      <p:bldP spid="55" grpId="0" animBg="1"/>
      <p:bldP spid="57" grpId="0" animBg="1"/>
      <p:bldP spid="58" grpId="0" animBg="1"/>
      <p:bldP spid="59" grpId="0" animBg="1"/>
      <p:bldP spid="60" grpId="0" animBg="1"/>
      <p:bldP spid="6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27584" y="228609"/>
            <a:ext cx="7925790"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Variety</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12"/>
          <p:cNvGrpSpPr/>
          <p:nvPr/>
        </p:nvGrpSpPr>
        <p:grpSpPr>
          <a:xfrm>
            <a:off x="156739" y="1772816"/>
            <a:ext cx="3921995" cy="3950446"/>
            <a:chOff x="251520" y="771550"/>
            <a:chExt cx="4210027" cy="4104456"/>
          </a:xfrm>
        </p:grpSpPr>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726562">
              <a:off x="1220010" y="1682519"/>
              <a:ext cx="2273046" cy="2282517"/>
            </a:xfrm>
            <a:prstGeom prst="rect">
              <a:avLst/>
            </a:prstGeom>
          </p:spPr>
        </p:pic>
        <p:sp>
          <p:nvSpPr>
            <p:cNvPr id="33" name="Oval 16"/>
            <p:cNvSpPr/>
            <p:nvPr/>
          </p:nvSpPr>
          <p:spPr bwMode="auto">
            <a:xfrm>
              <a:off x="251520" y="771550"/>
              <a:ext cx="4210027" cy="4104456"/>
            </a:xfrm>
            <a:custGeom>
              <a:avLst/>
              <a:gdLst/>
              <a:ahLst/>
              <a:cxnLst/>
              <a:rect l="l" t="t" r="r" b="b"/>
              <a:pathLst>
                <a:path w="5943600" h="5943600">
                  <a:moveTo>
                    <a:pt x="4472789" y="3522156"/>
                  </a:moveTo>
                  <a:lnTo>
                    <a:pt x="4779795" y="4387806"/>
                  </a:lnTo>
                  <a:lnTo>
                    <a:pt x="5697371" y="4154902"/>
                  </a:lnTo>
                  <a:cubicBezTo>
                    <a:pt x="5241134" y="5207723"/>
                    <a:pt x="4192404" y="5943600"/>
                    <a:pt x="2971800" y="5943600"/>
                  </a:cubicBezTo>
                  <a:cubicBezTo>
                    <a:pt x="1962940" y="5943600"/>
                    <a:pt x="1071494" y="5440889"/>
                    <a:pt x="535845" y="4671218"/>
                  </a:cubicBezTo>
                  <a:lnTo>
                    <a:pt x="853685" y="3775019"/>
                  </a:lnTo>
                  <a:lnTo>
                    <a:pt x="1748295" y="4002094"/>
                  </a:lnTo>
                  <a:cubicBezTo>
                    <a:pt x="2041286" y="4350779"/>
                    <a:pt x="2480709" y="4572000"/>
                    <a:pt x="2971800" y="4572000"/>
                  </a:cubicBezTo>
                  <a:cubicBezTo>
                    <a:pt x="3661935" y="4572000"/>
                    <a:pt x="4250030" y="4135112"/>
                    <a:pt x="4472789" y="3522156"/>
                  </a:cubicBezTo>
                  <a:close/>
                  <a:moveTo>
                    <a:pt x="2637282" y="20024"/>
                  </a:moveTo>
                  <a:lnTo>
                    <a:pt x="3285568" y="731044"/>
                  </a:lnTo>
                  <a:lnTo>
                    <a:pt x="2675538" y="1400107"/>
                  </a:lnTo>
                  <a:cubicBezTo>
                    <a:pt x="1933212" y="1538033"/>
                    <a:pt x="1371600" y="2189331"/>
                    <a:pt x="1371600" y="2971800"/>
                  </a:cubicBezTo>
                  <a:cubicBezTo>
                    <a:pt x="1371600" y="3297726"/>
                    <a:pt x="1469041" y="3600894"/>
                    <a:pt x="1636935" y="3853394"/>
                  </a:cubicBezTo>
                  <a:lnTo>
                    <a:pt x="779243" y="3635689"/>
                  </a:lnTo>
                  <a:lnTo>
                    <a:pt x="455685" y="4548011"/>
                  </a:lnTo>
                  <a:cubicBezTo>
                    <a:pt x="165987" y="4092445"/>
                    <a:pt x="0" y="3551507"/>
                    <a:pt x="0" y="2971800"/>
                  </a:cubicBezTo>
                  <a:cubicBezTo>
                    <a:pt x="0" y="1443666"/>
                    <a:pt x="1153397" y="184923"/>
                    <a:pt x="2637282" y="20024"/>
                  </a:cubicBezTo>
                  <a:close/>
                  <a:moveTo>
                    <a:pt x="2971800" y="0"/>
                  </a:moveTo>
                  <a:cubicBezTo>
                    <a:pt x="4613080" y="0"/>
                    <a:pt x="5943600" y="1330520"/>
                    <a:pt x="5943600" y="2971800"/>
                  </a:cubicBezTo>
                  <a:cubicBezTo>
                    <a:pt x="5943600" y="3341706"/>
                    <a:pt x="5876017" y="3695827"/>
                    <a:pt x="5749326" y="4021280"/>
                  </a:cubicBezTo>
                  <a:lnTo>
                    <a:pt x="4854238" y="4248477"/>
                  </a:lnTo>
                  <a:lnTo>
                    <a:pt x="4529548" y="3332962"/>
                  </a:lnTo>
                  <a:cubicBezTo>
                    <a:pt x="4557823" y="3217128"/>
                    <a:pt x="4572000" y="3096120"/>
                    <a:pt x="4572000" y="2971800"/>
                  </a:cubicBezTo>
                  <a:cubicBezTo>
                    <a:pt x="4572000" y="2088034"/>
                    <a:pt x="3855566" y="1371600"/>
                    <a:pt x="2971800" y="1371600"/>
                  </a:cubicBezTo>
                  <a:lnTo>
                    <a:pt x="2854079" y="1377545"/>
                  </a:lnTo>
                  <a:lnTo>
                    <a:pt x="3443538" y="731044"/>
                  </a:lnTo>
                  <a:lnTo>
                    <a:pt x="2783007" y="6594"/>
                  </a:lnTo>
                  <a:cubicBezTo>
                    <a:pt x="2845406" y="1987"/>
                    <a:pt x="2908371" y="0"/>
                    <a:pt x="2971800" y="0"/>
                  </a:cubicBezTo>
                  <a:close/>
                </a:path>
              </a:pathLst>
            </a:cu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91436" tIns="45718" rIns="91436" bIns="45718" rtlCol="0" anchor="ctr"/>
            <a:lstStyle/>
            <a:p>
              <a:pPr algn="ctr" defTabSz="570402"/>
              <a:endParaRPr lang="en-US" dirty="0">
                <a:solidFill>
                  <a:schemeClr val="tx1"/>
                </a:solidFill>
                <a:latin typeface="Segoe UI Light" pitchFamily="34" charset="0"/>
                <a:ea typeface="ＭＳ Ｐゴシック" pitchFamily="-65" charset="-128"/>
              </a:endParaRPr>
            </a:p>
          </p:txBody>
        </p:sp>
        <p:sp>
          <p:nvSpPr>
            <p:cNvPr id="2" name="TextBox 1"/>
            <p:cNvSpPr txBox="1"/>
            <p:nvPr/>
          </p:nvSpPr>
          <p:spPr>
            <a:xfrm>
              <a:off x="1584615" y="4011910"/>
              <a:ext cx="1543838" cy="594684"/>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行业</a:t>
              </a:r>
              <a:r>
                <a:rPr lang="en-US" altLang="zh-CN" dirty="0" smtClean="0">
                  <a:solidFill>
                    <a:schemeClr val="tx1">
                      <a:alpha val="99000"/>
                    </a:schemeClr>
                  </a:solidFill>
                  <a:latin typeface="微软雅黑" pitchFamily="34" charset="-122"/>
                  <a:ea typeface="微软雅黑" pitchFamily="34" charset="-122"/>
                </a:rPr>
                <a:t>/</a:t>
              </a:r>
              <a:r>
                <a:rPr lang="zh-CN" altLang="en-US" dirty="0" smtClean="0">
                  <a:solidFill>
                    <a:schemeClr val="tx1">
                      <a:alpha val="99000"/>
                    </a:schemeClr>
                  </a:solidFill>
                  <a:latin typeface="微软雅黑" pitchFamily="34" charset="-122"/>
                  <a:ea typeface="微软雅黑" pitchFamily="34" charset="-122"/>
                </a:rPr>
                <a:t>企业内</a:t>
              </a:r>
              <a:endParaRPr lang="en-US" altLang="zh-CN" dirty="0" smtClean="0">
                <a:solidFill>
                  <a:schemeClr val="tx1">
                    <a:alpha val="99000"/>
                  </a:schemeClr>
                </a:solidFill>
                <a:latin typeface="微软雅黑" pitchFamily="34" charset="-122"/>
                <a:ea typeface="微软雅黑" pitchFamily="34" charset="-122"/>
              </a:endParaRPr>
            </a:p>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数据</a:t>
              </a:r>
            </a:p>
          </p:txBody>
        </p:sp>
        <p:sp>
          <p:nvSpPr>
            <p:cNvPr id="43" name="TextBox 42"/>
            <p:cNvSpPr txBox="1"/>
            <p:nvPr/>
          </p:nvSpPr>
          <p:spPr>
            <a:xfrm rot="3927675">
              <a:off x="3269636" y="1957781"/>
              <a:ext cx="10778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smtClean="0">
                  <a:solidFill>
                    <a:schemeClr val="tx1">
                      <a:alpha val="99000"/>
                    </a:schemeClr>
                  </a:solidFill>
                  <a:latin typeface="微软雅黑" pitchFamily="34" charset="-122"/>
                  <a:ea typeface="微软雅黑" pitchFamily="34" charset="-122"/>
                </a:rPr>
                <a:t>互联网数据</a:t>
              </a:r>
            </a:p>
          </p:txBody>
        </p:sp>
        <p:sp>
          <p:nvSpPr>
            <p:cNvPr id="44" name="TextBox 43"/>
            <p:cNvSpPr txBox="1"/>
            <p:nvPr/>
          </p:nvSpPr>
          <p:spPr>
            <a:xfrm rot="18058455">
              <a:off x="459169" y="1800323"/>
              <a:ext cx="1077864" cy="465835"/>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dirty="0">
                  <a:solidFill>
                    <a:schemeClr val="tx1">
                      <a:alpha val="99000"/>
                    </a:schemeClr>
                  </a:solidFill>
                  <a:latin typeface="微软雅黑" pitchFamily="34" charset="-122"/>
                  <a:ea typeface="微软雅黑" pitchFamily="34" charset="-122"/>
                </a:rPr>
                <a:t>物</a:t>
              </a:r>
              <a:r>
                <a:rPr lang="zh-CN" altLang="en-US" dirty="0" smtClean="0">
                  <a:solidFill>
                    <a:schemeClr val="tx1">
                      <a:alpha val="99000"/>
                    </a:schemeClr>
                  </a:solidFill>
                  <a:latin typeface="微软雅黑" pitchFamily="34" charset="-122"/>
                  <a:ea typeface="微软雅黑" pitchFamily="34" charset="-122"/>
                </a:rPr>
                <a:t>联网数据</a:t>
              </a:r>
            </a:p>
          </p:txBody>
        </p:sp>
        <p:sp>
          <p:nvSpPr>
            <p:cNvPr id="12" name="椭圆 11"/>
            <p:cNvSpPr/>
            <p:nvPr/>
          </p:nvSpPr>
          <p:spPr bwMode="auto">
            <a:xfrm>
              <a:off x="1708461" y="2190698"/>
              <a:ext cx="1296144" cy="1296144"/>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1600" dirty="0">
                  <a:solidFill>
                    <a:schemeClr val="tx1">
                      <a:alpha val="99000"/>
                    </a:schemeClr>
                  </a:solidFill>
                  <a:latin typeface="微软雅黑" pitchFamily="34" charset="-122"/>
                  <a:ea typeface="微软雅黑" pitchFamily="34" charset="-122"/>
                </a:rPr>
                <a:t>大</a:t>
              </a:r>
              <a:r>
                <a:rPr lang="zh-CN" altLang="en-US" sz="1600" dirty="0" smtClean="0">
                  <a:solidFill>
                    <a:schemeClr val="tx1">
                      <a:alpha val="99000"/>
                    </a:schemeClr>
                  </a:solidFill>
                  <a:latin typeface="微软雅黑" pitchFamily="34" charset="-122"/>
                  <a:ea typeface="微软雅黑" pitchFamily="34" charset="-122"/>
                </a:rPr>
                <a:t>数据</a:t>
              </a:r>
              <a:endParaRPr lang="zh-CN" altLang="en-US" sz="1600" dirty="0">
                <a:solidFill>
                  <a:schemeClr val="tx1">
                    <a:alpha val="99000"/>
                  </a:schemeClr>
                </a:solidFill>
                <a:latin typeface="微软雅黑" pitchFamily="34" charset="-122"/>
                <a:ea typeface="微软雅黑" pitchFamily="34" charset="-122"/>
              </a:endParaRPr>
            </a:p>
          </p:txBody>
        </p:sp>
      </p:grpSp>
      <p:grpSp>
        <p:nvGrpSpPr>
          <p:cNvPr id="4" name="组合 16"/>
          <p:cNvGrpSpPr/>
          <p:nvPr/>
        </p:nvGrpSpPr>
        <p:grpSpPr>
          <a:xfrm>
            <a:off x="4283968" y="1927690"/>
            <a:ext cx="4680520" cy="1068911"/>
            <a:chOff x="4283968" y="1445767"/>
            <a:chExt cx="4680520" cy="801683"/>
          </a:xfrm>
        </p:grpSpPr>
        <p:sp>
          <p:nvSpPr>
            <p:cNvPr id="46" name="Rectangle 22"/>
            <p:cNvSpPr/>
            <p:nvPr/>
          </p:nvSpPr>
          <p:spPr>
            <a:xfrm>
              <a:off x="4283968" y="1445767"/>
              <a:ext cx="1437621" cy="801683"/>
            </a:xfrm>
            <a:prstGeom prst="rect">
              <a:avLst/>
            </a:prstGeom>
            <a:pattFill prst="ltUpDiag">
              <a:fgClr>
                <a:schemeClr val="accent1"/>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smtClean="0">
                  <a:ln>
                    <a:solidFill>
                      <a:srgbClr val="FFFFFF">
                        <a:alpha val="0"/>
                      </a:srgbClr>
                    </a:solidFill>
                  </a:ln>
                  <a:solidFill>
                    <a:srgbClr val="FFFFFF"/>
                  </a:solidFill>
                  <a:latin typeface="微软雅黑" pitchFamily="34" charset="-122"/>
                  <a:ea typeface="微软雅黑" pitchFamily="34" charset="-122"/>
                </a:rPr>
                <a:t>数据来源多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47" name="Rectangle 18"/>
            <p:cNvSpPr/>
            <p:nvPr>
              <p:custDataLst>
                <p:tags r:id="rId3"/>
              </p:custDataLst>
            </p:nvPr>
          </p:nvSpPr>
          <p:spPr>
            <a:xfrm>
              <a:off x="4283969" y="1445767"/>
              <a:ext cx="4680519" cy="80168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14" name="TextBox 13"/>
            <p:cNvSpPr txBox="1"/>
            <p:nvPr/>
          </p:nvSpPr>
          <p:spPr>
            <a:xfrm>
              <a:off x="5721589" y="148108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企业内部多个应用系统的数据、互联网和物联网的兴起，带来了微博、社交网站、传感器等多种来源。</a:t>
              </a:r>
            </a:p>
          </p:txBody>
        </p:sp>
      </p:grpSp>
      <p:grpSp>
        <p:nvGrpSpPr>
          <p:cNvPr id="5" name="组合 15"/>
          <p:cNvGrpSpPr/>
          <p:nvPr/>
        </p:nvGrpSpPr>
        <p:grpSpPr>
          <a:xfrm>
            <a:off x="4283968" y="3140969"/>
            <a:ext cx="4680521" cy="1280351"/>
            <a:chOff x="4283967" y="2355726"/>
            <a:chExt cx="4680521" cy="960263"/>
          </a:xfrm>
        </p:grpSpPr>
        <p:sp>
          <p:nvSpPr>
            <p:cNvPr id="48" name="Rectangle 22"/>
            <p:cNvSpPr/>
            <p:nvPr/>
          </p:nvSpPr>
          <p:spPr>
            <a:xfrm>
              <a:off x="4283967" y="2355726"/>
              <a:ext cx="1437621" cy="960263"/>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rPr>
                <a:t>数据类型多</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49" name="Rectangle 18"/>
            <p:cNvSpPr/>
            <p:nvPr>
              <p:custDataLst>
                <p:tags r:id="rId2"/>
              </p:custDataLst>
            </p:nvPr>
          </p:nvSpPr>
          <p:spPr>
            <a:xfrm>
              <a:off x="4283968" y="2355726"/>
              <a:ext cx="4680519" cy="960263"/>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52" name="TextBox 51"/>
            <p:cNvSpPr txBox="1"/>
            <p:nvPr/>
          </p:nvSpPr>
          <p:spPr>
            <a:xfrm>
              <a:off x="5721591" y="2355726"/>
              <a:ext cx="3242897" cy="720197"/>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保存在关系数据库中的结构化数据只占少数，</a:t>
              </a:r>
              <a:r>
                <a:rPr lang="en-US" altLang="zh-CN" sz="1400" dirty="0" smtClean="0">
                  <a:solidFill>
                    <a:schemeClr val="tx1">
                      <a:alpha val="99000"/>
                    </a:schemeClr>
                  </a:solidFill>
                  <a:latin typeface="微软雅黑" pitchFamily="34" charset="-122"/>
                  <a:ea typeface="微软雅黑" pitchFamily="34" charset="-122"/>
                </a:rPr>
                <a:t>70~80%</a:t>
              </a:r>
              <a:r>
                <a:rPr lang="zh-CN" altLang="en-US" sz="1400" dirty="0" smtClean="0">
                  <a:solidFill>
                    <a:schemeClr val="tx1">
                      <a:alpha val="99000"/>
                    </a:schemeClr>
                  </a:solidFill>
                  <a:latin typeface="微软雅黑" pitchFamily="34" charset="-122"/>
                  <a:ea typeface="微软雅黑" pitchFamily="34" charset="-122"/>
                </a:rPr>
                <a:t>的数据是如图片、音频、视频、模型、连接信息、文档等非结构化和半结构化数据。</a:t>
              </a:r>
            </a:p>
          </p:txBody>
        </p:sp>
      </p:grpSp>
      <p:grpSp>
        <p:nvGrpSpPr>
          <p:cNvPr id="6" name="组合 14"/>
          <p:cNvGrpSpPr/>
          <p:nvPr/>
        </p:nvGrpSpPr>
        <p:grpSpPr>
          <a:xfrm>
            <a:off x="4283966" y="4581129"/>
            <a:ext cx="4680520" cy="1021820"/>
            <a:chOff x="4283966" y="3435846"/>
            <a:chExt cx="4680520" cy="766365"/>
          </a:xfrm>
        </p:grpSpPr>
        <p:sp>
          <p:nvSpPr>
            <p:cNvPr id="50" name="Rectangle 22"/>
            <p:cNvSpPr/>
            <p:nvPr/>
          </p:nvSpPr>
          <p:spPr>
            <a:xfrm>
              <a:off x="4283966" y="3436565"/>
              <a:ext cx="1437621" cy="765646"/>
            </a:xfrm>
            <a:prstGeom prst="rect">
              <a:avLst/>
            </a:prstGeom>
            <a:pattFill prst="ltUpDiag">
              <a:fgClr>
                <a:schemeClr val="tx2"/>
              </a:fgClr>
              <a:bgClr>
                <a:schemeClr val="accent4"/>
              </a:bgClr>
            </a:pattFill>
          </p:spPr>
          <p:txBody>
            <a:bodyPr vert="horz" wrap="square" lIns="45720" tIns="45720" rIns="45720" bIns="45720" rtlCol="0" anchor="ctr" anchorCtr="0">
              <a:noAutofit/>
            </a:bodyPr>
            <a:lstStyle/>
            <a:p>
              <a:pPr algn="ctr" defTabSz="685862">
                <a:lnSpc>
                  <a:spcPct val="90000"/>
                </a:lnSpc>
              </a:pPr>
              <a:r>
                <a:rPr lang="zh-CN" altLang="en-US" sz="1600" kern="100" cap="all" spc="-23" dirty="0" smtClean="0">
                  <a:ln>
                    <a:solidFill>
                      <a:srgbClr val="FFFFFF">
                        <a:alpha val="0"/>
                      </a:srgbClr>
                    </a:solidFill>
                  </a:ln>
                  <a:solidFill>
                    <a:srgbClr val="FFFFFF"/>
                  </a:solidFill>
                  <a:latin typeface="微软雅黑" pitchFamily="34" charset="-122"/>
                  <a:ea typeface="微软雅黑" pitchFamily="34" charset="-122"/>
                </a:rPr>
                <a:t>关联性</a:t>
              </a:r>
              <a:r>
                <a:rPr lang="zh-CN" altLang="en-US" sz="1600" kern="100" cap="all" spc="-23" dirty="0">
                  <a:ln>
                    <a:solidFill>
                      <a:srgbClr val="FFFFFF">
                        <a:alpha val="0"/>
                      </a:srgbClr>
                    </a:solidFill>
                  </a:ln>
                  <a:solidFill>
                    <a:srgbClr val="FFFFFF"/>
                  </a:solidFill>
                  <a:latin typeface="微软雅黑" pitchFamily="34" charset="-122"/>
                  <a:ea typeface="微软雅黑" pitchFamily="34" charset="-122"/>
                </a:rPr>
                <a:t>强</a:t>
              </a:r>
              <a:endParaRPr lang="en-US" sz="1600" kern="100" cap="all" spc="-23" dirty="0">
                <a:ln>
                  <a:solidFill>
                    <a:srgbClr val="FFFFFF">
                      <a:alpha val="0"/>
                    </a:srgbClr>
                  </a:solidFill>
                </a:ln>
                <a:solidFill>
                  <a:srgbClr val="FFFFFF"/>
                </a:solidFill>
                <a:latin typeface="微软雅黑" pitchFamily="34" charset="-122"/>
                <a:ea typeface="微软雅黑" pitchFamily="34" charset="-122"/>
              </a:endParaRPr>
            </a:p>
          </p:txBody>
        </p:sp>
        <p:sp>
          <p:nvSpPr>
            <p:cNvPr id="51" name="Rectangle 18"/>
            <p:cNvSpPr/>
            <p:nvPr>
              <p:custDataLst>
                <p:tags r:id="rId1"/>
              </p:custDataLst>
            </p:nvPr>
          </p:nvSpPr>
          <p:spPr>
            <a:xfrm>
              <a:off x="4283967" y="3436564"/>
              <a:ext cx="4680519" cy="765647"/>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defTabSz="685862">
                <a:spcBef>
                  <a:spcPts val="450"/>
                </a:spcBef>
                <a:buSzPct val="100000"/>
                <a:defRPr/>
              </a:pPr>
              <a:endParaRPr lang="en-US" kern="0" dirty="0">
                <a:solidFill>
                  <a:srgbClr val="FFFFFF"/>
                </a:solidFill>
              </a:endParaRPr>
            </a:p>
          </p:txBody>
        </p:sp>
        <p:sp>
          <p:nvSpPr>
            <p:cNvPr id="53" name="TextBox 52"/>
            <p:cNvSpPr txBox="1"/>
            <p:nvPr/>
          </p:nvSpPr>
          <p:spPr>
            <a:xfrm>
              <a:off x="5721587" y="3435846"/>
              <a:ext cx="3242897" cy="57477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数据之间频繁交互，比如游客在旅行途中上传的图片和日志，就与游客的位置、行程等信息有了很强的关联性。</a:t>
              </a:r>
            </a:p>
          </p:txBody>
        </p:sp>
      </p:grpSp>
    </p:spTree>
    <p:extLst>
      <p:ext uri="{BB962C8B-B14F-4D97-AF65-F5344CB8AC3E}">
        <p14:creationId xmlns:p14="http://schemas.microsoft.com/office/powerpoint/2010/main" val="22050348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899592" y="228609"/>
            <a:ext cx="7853782"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Velocity</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2" name="组合 5"/>
          <p:cNvGrpSpPr/>
          <p:nvPr/>
        </p:nvGrpSpPr>
        <p:grpSpPr>
          <a:xfrm>
            <a:off x="397532" y="908719"/>
            <a:ext cx="8494949" cy="2844665"/>
            <a:chOff x="539552" y="726283"/>
            <a:chExt cx="8494949" cy="2133499"/>
          </a:xfrm>
        </p:grpSpPr>
        <p:sp>
          <p:nvSpPr>
            <p:cNvPr id="3" name="矩形 2"/>
            <p:cNvSpPr/>
            <p:nvPr/>
          </p:nvSpPr>
          <p:spPr bwMode="auto">
            <a:xfrm>
              <a:off x="1260018" y="771550"/>
              <a:ext cx="219591"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0" name="矩形 19"/>
            <p:cNvSpPr/>
            <p:nvPr/>
          </p:nvSpPr>
          <p:spPr bwMode="auto">
            <a:xfrm>
              <a:off x="1260018" y="1131590"/>
              <a:ext cx="659999"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1" name="矩形 20"/>
            <p:cNvSpPr/>
            <p:nvPr/>
          </p:nvSpPr>
          <p:spPr bwMode="auto">
            <a:xfrm>
              <a:off x="1260018" y="1491630"/>
              <a:ext cx="1424783"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2" name="矩形 21"/>
            <p:cNvSpPr/>
            <p:nvPr/>
          </p:nvSpPr>
          <p:spPr bwMode="auto">
            <a:xfrm>
              <a:off x="1260018" y="1851670"/>
              <a:ext cx="3003460"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3" name="矩形 22"/>
            <p:cNvSpPr/>
            <p:nvPr/>
          </p:nvSpPr>
          <p:spPr bwMode="auto">
            <a:xfrm>
              <a:off x="1260018" y="2211710"/>
              <a:ext cx="4667268"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4" name="矩形 23"/>
            <p:cNvSpPr/>
            <p:nvPr/>
          </p:nvSpPr>
          <p:spPr bwMode="auto">
            <a:xfrm>
              <a:off x="1260018" y="2571750"/>
              <a:ext cx="7251932" cy="2880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4" name="TextBox 3"/>
            <p:cNvSpPr txBox="1"/>
            <p:nvPr/>
          </p:nvSpPr>
          <p:spPr>
            <a:xfrm>
              <a:off x="1475656" y="726283"/>
              <a:ext cx="290464"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8</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6" name="TextBox 25"/>
            <p:cNvSpPr txBox="1"/>
            <p:nvPr/>
          </p:nvSpPr>
          <p:spPr>
            <a:xfrm>
              <a:off x="1907704" y="1086323"/>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22</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7" name="TextBox 26"/>
            <p:cNvSpPr txBox="1"/>
            <p:nvPr/>
          </p:nvSpPr>
          <p:spPr>
            <a:xfrm>
              <a:off x="2699792" y="1447528"/>
              <a:ext cx="396262"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54</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28" name="TextBox 27"/>
            <p:cNvSpPr txBox="1"/>
            <p:nvPr/>
          </p:nvSpPr>
          <p:spPr>
            <a:xfrm>
              <a:off x="4283968" y="180640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132</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0" name="TextBox 29"/>
            <p:cNvSpPr txBox="1"/>
            <p:nvPr/>
          </p:nvSpPr>
          <p:spPr>
            <a:xfrm>
              <a:off x="5940152" y="216644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215</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1" name="TextBox 30"/>
            <p:cNvSpPr txBox="1"/>
            <p:nvPr/>
          </p:nvSpPr>
          <p:spPr>
            <a:xfrm>
              <a:off x="8532440" y="2526483"/>
              <a:ext cx="502061" cy="28392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1400" dirty="0" smtClean="0">
                  <a:solidFill>
                    <a:schemeClr val="tx1">
                      <a:alpha val="99000"/>
                    </a:schemeClr>
                  </a:solidFill>
                  <a:latin typeface="微软雅黑" pitchFamily="34" charset="-122"/>
                  <a:ea typeface="微软雅黑" pitchFamily="34" charset="-122"/>
                </a:rPr>
                <a:t>327</a:t>
              </a:r>
              <a:endParaRPr lang="zh-CN" altLang="en-US" sz="1400" dirty="0" err="1" smtClean="0">
                <a:solidFill>
                  <a:schemeClr val="tx1">
                    <a:alpha val="99000"/>
                  </a:schemeClr>
                </a:solidFill>
                <a:latin typeface="微软雅黑" pitchFamily="34" charset="-122"/>
                <a:ea typeface="微软雅黑" pitchFamily="34" charset="-122"/>
              </a:endParaRPr>
            </a:p>
          </p:txBody>
        </p:sp>
        <p:sp>
          <p:nvSpPr>
            <p:cNvPr id="32" name="TextBox 31"/>
            <p:cNvSpPr txBox="1"/>
            <p:nvPr/>
          </p:nvSpPr>
          <p:spPr>
            <a:xfrm>
              <a:off x="3419873" y="987574"/>
              <a:ext cx="4793299" cy="461665"/>
            </a:xfrm>
            <a:prstGeom prst="rect">
              <a:avLst/>
            </a:prstGeom>
            <a:noFill/>
          </p:spPr>
          <p:txBody>
            <a:bodyPr wrap="none" lIns="91440" tIns="91440" rIns="91440" bIns="91440" rtlCol="0">
              <a:spAutoFit/>
            </a:bodyPr>
            <a:lstStyle/>
            <a:p>
              <a:pPr algn="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现在及未来几年内美国的移动网络数据流量增长（</a:t>
              </a:r>
              <a:r>
                <a:rPr lang="en-US" altLang="zh-CN" sz="1400" dirty="0" smtClean="0">
                  <a:solidFill>
                    <a:schemeClr val="tx1">
                      <a:alpha val="99000"/>
                    </a:schemeClr>
                  </a:solidFill>
                  <a:latin typeface="微软雅黑" pitchFamily="34" charset="-122"/>
                  <a:ea typeface="微软雅黑" pitchFamily="34" charset="-122"/>
                </a:rPr>
                <a:t>PB/</a:t>
              </a:r>
              <a:r>
                <a:rPr lang="zh-CN" altLang="en-US" sz="1400" dirty="0" smtClean="0">
                  <a:solidFill>
                    <a:schemeClr val="tx1">
                      <a:alpha val="99000"/>
                    </a:schemeClr>
                  </a:solidFill>
                  <a:latin typeface="微软雅黑" pitchFamily="34" charset="-122"/>
                  <a:ea typeface="微软雅黑" pitchFamily="34" charset="-122"/>
                </a:rPr>
                <a:t>月）</a:t>
              </a:r>
              <a:endParaRPr lang="en-US" altLang="zh-CN" sz="1400" dirty="0" smtClean="0">
                <a:solidFill>
                  <a:schemeClr val="tx1">
                    <a:alpha val="99000"/>
                  </a:schemeClr>
                </a:solidFill>
                <a:latin typeface="微软雅黑" pitchFamily="34" charset="-122"/>
                <a:ea typeface="微软雅黑" pitchFamily="34" charset="-122"/>
              </a:endParaRPr>
            </a:p>
            <a:p>
              <a:pPr algn="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源自英国</a:t>
              </a:r>
              <a:r>
                <a:rPr lang="en-US" altLang="zh-CN" sz="1400" dirty="0" smtClean="0">
                  <a:solidFill>
                    <a:schemeClr val="tx1">
                      <a:alpha val="99000"/>
                    </a:schemeClr>
                  </a:solidFill>
                  <a:latin typeface="微软雅黑" pitchFamily="34" charset="-122"/>
                  <a:ea typeface="微软雅黑" pitchFamily="34" charset="-122"/>
                </a:rPr>
                <a:t>Coda</a:t>
              </a:r>
              <a:r>
                <a:rPr lang="zh-CN" altLang="en-US" sz="1400" dirty="0" smtClean="0">
                  <a:solidFill>
                    <a:schemeClr val="tx1">
                      <a:alpha val="99000"/>
                    </a:schemeClr>
                  </a:solidFill>
                  <a:latin typeface="微软雅黑" pitchFamily="34" charset="-122"/>
                  <a:ea typeface="微软雅黑" pitchFamily="34" charset="-122"/>
                </a:rPr>
                <a:t>研究咨询公司</a:t>
              </a:r>
            </a:p>
          </p:txBody>
        </p:sp>
        <p:sp>
          <p:nvSpPr>
            <p:cNvPr id="5" name="矩形 4"/>
            <p:cNvSpPr/>
            <p:nvPr/>
          </p:nvSpPr>
          <p:spPr bwMode="auto">
            <a:xfrm>
              <a:off x="539552" y="771550"/>
              <a:ext cx="576064" cy="208823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smtClean="0">
                  <a:solidFill>
                    <a:srgbClr val="FFFFFF">
                      <a:alpha val="98824"/>
                    </a:srgbClr>
                  </a:solidFill>
                  <a:latin typeface="微软雅黑" pitchFamily="34" charset="-122"/>
                  <a:ea typeface="微软雅黑" pitchFamily="34" charset="-122"/>
                  <a:cs typeface="Segoe UI" pitchFamily="34" charset="0"/>
                </a:rPr>
                <a:t>大数据的增长速度快</a:t>
              </a:r>
            </a:p>
          </p:txBody>
        </p:sp>
      </p:grpSp>
      <p:grpSp>
        <p:nvGrpSpPr>
          <p:cNvPr id="6" name="组合 7"/>
          <p:cNvGrpSpPr/>
          <p:nvPr/>
        </p:nvGrpSpPr>
        <p:grpSpPr>
          <a:xfrm>
            <a:off x="395536" y="3861048"/>
            <a:ext cx="7972397" cy="2448272"/>
            <a:chOff x="397531" y="2931789"/>
            <a:chExt cx="7972397" cy="2088233"/>
          </a:xfrm>
        </p:grpSpPr>
        <p:sp>
          <p:nvSpPr>
            <p:cNvPr id="34" name="矩形 33"/>
            <p:cNvSpPr/>
            <p:nvPr/>
          </p:nvSpPr>
          <p:spPr bwMode="auto">
            <a:xfrm>
              <a:off x="397531" y="2931790"/>
              <a:ext cx="576064" cy="208823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eaVert" wrap="square" lIns="91436" tIns="45718" rIns="91436" bIns="45718" numCol="1" rtlCol="0" anchor="ctr" anchorCtr="0" compatLnSpc="1">
              <a:prstTxWarp prst="textNoShape">
                <a:avLst/>
              </a:prstTxWarp>
            </a:bodyPr>
            <a:lstStyle/>
            <a:p>
              <a:pPr algn="ctr" defTabSz="914099"/>
              <a:r>
                <a:rPr lang="zh-CN" altLang="en-US" sz="1600" dirty="0" smtClean="0">
                  <a:solidFill>
                    <a:srgbClr val="FFFFFF">
                      <a:alpha val="98824"/>
                    </a:srgbClr>
                  </a:solidFill>
                  <a:latin typeface="微软雅黑" pitchFamily="34" charset="-122"/>
                  <a:ea typeface="微软雅黑" pitchFamily="34" charset="-122"/>
                  <a:cs typeface="Segoe UI" pitchFamily="34" charset="0"/>
                </a:rPr>
                <a:t>大数据的处理速度快</a:t>
              </a:r>
            </a:p>
          </p:txBody>
        </p:sp>
        <p:sp>
          <p:nvSpPr>
            <p:cNvPr id="36" name="矩形 35"/>
            <p:cNvSpPr/>
            <p:nvPr/>
          </p:nvSpPr>
          <p:spPr bwMode="auto">
            <a:xfrm>
              <a:off x="5004047" y="2931789"/>
              <a:ext cx="3365881" cy="208823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smtClean="0">
                  <a:solidFill>
                    <a:schemeClr val="tx1"/>
                  </a:solidFill>
                  <a:latin typeface="微软雅黑" pitchFamily="34" charset="-122"/>
                  <a:ea typeface="微软雅黑" pitchFamily="34" charset="-122"/>
                </a:rPr>
                <a:t>实时数据流处理</a:t>
              </a:r>
              <a:r>
                <a:rPr lang="zh-CN" altLang="en-US" sz="1400" dirty="0">
                  <a:solidFill>
                    <a:schemeClr val="tx1"/>
                  </a:solidFill>
                  <a:latin typeface="微软雅黑" pitchFamily="34" charset="-122"/>
                  <a:ea typeface="微软雅黑" pitchFamily="34" charset="-122"/>
                </a:rPr>
                <a:t>的</a:t>
              </a:r>
              <a:r>
                <a:rPr lang="zh-CN" altLang="en-US" sz="1400" dirty="0" smtClean="0">
                  <a:solidFill>
                    <a:schemeClr val="tx1"/>
                  </a:solidFill>
                  <a:latin typeface="微软雅黑" pitchFamily="34" charset="-122"/>
                  <a:ea typeface="微软雅黑" pitchFamily="34" charset="-122"/>
                </a:rPr>
                <a:t>要求，是</a:t>
              </a:r>
              <a:r>
                <a:rPr lang="zh-CN" altLang="en-US" sz="1400" dirty="0">
                  <a:solidFill>
                    <a:schemeClr val="tx1"/>
                  </a:solidFill>
                  <a:latin typeface="微软雅黑" pitchFamily="34" charset="-122"/>
                  <a:ea typeface="微软雅黑" pitchFamily="34" charset="-122"/>
                </a:rPr>
                <a:t>区别大数据引用和传统数据仓库</a:t>
              </a:r>
              <a:r>
                <a:rPr lang="zh-CN" altLang="en-US" sz="1400" dirty="0" smtClean="0">
                  <a:solidFill>
                    <a:schemeClr val="tx1"/>
                  </a:solidFill>
                  <a:latin typeface="微软雅黑" pitchFamily="34" charset="-122"/>
                  <a:ea typeface="微软雅黑" pitchFamily="34" charset="-122"/>
                </a:rPr>
                <a:t>技术，</a:t>
              </a:r>
              <a:r>
                <a:rPr lang="en-US" altLang="zh-CN" sz="1400" dirty="0" smtClean="0">
                  <a:solidFill>
                    <a:schemeClr val="tx1"/>
                  </a:solidFill>
                  <a:latin typeface="微软雅黑" pitchFamily="34" charset="-122"/>
                  <a:ea typeface="微软雅黑" pitchFamily="34" charset="-122"/>
                </a:rPr>
                <a:t>BI</a:t>
              </a:r>
              <a:r>
                <a:rPr lang="zh-CN" altLang="en-US" sz="1400" dirty="0">
                  <a:solidFill>
                    <a:schemeClr val="tx1"/>
                  </a:solidFill>
                  <a:latin typeface="微软雅黑" pitchFamily="34" charset="-122"/>
                  <a:ea typeface="微软雅黑" pitchFamily="34" charset="-122"/>
                </a:rPr>
                <a:t>技术的关键差别</a:t>
              </a:r>
              <a:r>
                <a:rPr lang="zh-CN" altLang="en-US" sz="1400" dirty="0" smtClean="0">
                  <a:solidFill>
                    <a:schemeClr val="tx1"/>
                  </a:solidFill>
                  <a:latin typeface="微软雅黑" pitchFamily="34" charset="-122"/>
                  <a:ea typeface="微软雅黑" pitchFamily="34" charset="-122"/>
                </a:rPr>
                <a:t>之一；</a:t>
              </a:r>
              <a:endParaRPr lang="en-US" altLang="zh-CN" sz="1400" dirty="0" smtClean="0">
                <a:solidFill>
                  <a:schemeClr val="tx1"/>
                </a:solidFill>
                <a:latin typeface="微软雅黑" pitchFamily="34" charset="-122"/>
                <a:ea typeface="微软雅黑" pitchFamily="34" charset="-122"/>
              </a:endParaRPr>
            </a:p>
            <a:p>
              <a:pPr marL="285750" indent="-285750">
                <a:buFont typeface="Arial" pitchFamily="34" charset="0"/>
                <a:buChar char="•"/>
              </a:pPr>
              <a:r>
                <a:rPr lang="en-US" altLang="zh-TW" sz="1400" dirty="0">
                  <a:solidFill>
                    <a:schemeClr val="tx1"/>
                  </a:solidFill>
                  <a:latin typeface="微软雅黑" pitchFamily="34" charset="-122"/>
                  <a:ea typeface="微软雅黑" pitchFamily="34" charset="-122"/>
                </a:rPr>
                <a:t>1s </a:t>
              </a:r>
              <a:r>
                <a:rPr lang="zh-CN" altLang="en-US" sz="1400" dirty="0">
                  <a:solidFill>
                    <a:schemeClr val="tx1"/>
                  </a:solidFill>
                  <a:latin typeface="微软雅黑" pitchFamily="34" charset="-122"/>
                  <a:ea typeface="微软雅黑" pitchFamily="34" charset="-122"/>
                </a:rPr>
                <a:t>是临界点，对于大数据应用而言</a:t>
              </a:r>
              <a:r>
                <a:rPr lang="en-US" altLang="zh-CN" sz="1400" dirty="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必须要在</a:t>
              </a:r>
              <a:r>
                <a:rPr lang="en-US" altLang="zh-CN" sz="1400" dirty="0">
                  <a:solidFill>
                    <a:schemeClr val="tx1"/>
                  </a:solidFill>
                  <a:latin typeface="微软雅黑" pitchFamily="34" charset="-122"/>
                  <a:ea typeface="微软雅黑" pitchFamily="34" charset="-122"/>
                </a:rPr>
                <a:t>1</a:t>
              </a:r>
              <a:r>
                <a:rPr lang="zh-CN" altLang="en-US" sz="1400" dirty="0">
                  <a:solidFill>
                    <a:schemeClr val="tx1"/>
                  </a:solidFill>
                  <a:latin typeface="微软雅黑" pitchFamily="34" charset="-122"/>
                  <a:ea typeface="微软雅黑" pitchFamily="34" charset="-122"/>
                </a:rPr>
                <a:t>秒钟内形成答案，否则处理结果就是过时和无效的</a:t>
              </a:r>
              <a:r>
                <a:rPr lang="zh-CN" altLang="en-US" sz="1400" dirty="0" smtClean="0">
                  <a:solidFill>
                    <a:schemeClr val="tx1"/>
                  </a:solidFill>
                  <a:latin typeface="微软雅黑" pitchFamily="34" charset="-122"/>
                  <a:ea typeface="微软雅黑" pitchFamily="34" charset="-122"/>
                </a:rPr>
                <a:t>；</a:t>
              </a:r>
              <a:endParaRPr lang="en-US" altLang="zh-CN" sz="1400" dirty="0">
                <a:solidFill>
                  <a:schemeClr val="tx1"/>
                </a:solidFill>
                <a:latin typeface="微软雅黑" pitchFamily="34" charset="-122"/>
                <a:ea typeface="微软雅黑" pitchFamily="34" charset="-122"/>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997" y="2931790"/>
              <a:ext cx="3742034" cy="208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873900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引言：顺丰菜鸟之争</a:t>
            </a:r>
            <a:endParaRPr lang="zh-CN" altLang="en-US" dirty="0"/>
          </a:p>
        </p:txBody>
      </p:sp>
      <p:pic>
        <p:nvPicPr>
          <p:cNvPr id="104450" name="Picture 2" descr="http://f11.baidu.com/it/u=883562488,3535972465&amp;fm=173&amp;s=05105B940C86A4940199B18803007083&amp;w=473&amp;h=223&amp;img.JPEG&amp;access=2159673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948663"/>
            <a:ext cx="4191842" cy="197628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23528" y="3008863"/>
            <a:ext cx="8383684" cy="2308324"/>
          </a:xfrm>
          <a:prstGeom prst="rect">
            <a:avLst/>
          </a:prstGeom>
        </p:spPr>
        <p:txBody>
          <a:bodyPr wrap="square">
            <a:spAutoFit/>
          </a:bodyPr>
          <a:lstStyle/>
          <a:p>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日，菜鸟网络发出声明，表示顺丰速递在</a:t>
            </a:r>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日凌晨，关闭了自提柜数据的信息回传，同时在</a:t>
            </a:r>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日中午，又进一步关闭了整个淘宝平台的物流信息回传</a:t>
            </a:r>
            <a:r>
              <a:rPr lang="zh-CN" altLang="en-US" sz="1600" dirty="0" smtClean="0"/>
              <a:t>。</a:t>
            </a:r>
            <a:endParaRPr lang="en-US" altLang="zh-CN" sz="1600" dirty="0" smtClean="0"/>
          </a:p>
          <a:p>
            <a:endParaRPr lang="zh-CN" altLang="en-US" sz="1600" dirty="0"/>
          </a:p>
          <a:p>
            <a:r>
              <a:rPr lang="zh-CN" altLang="en-US" sz="1600" dirty="0" smtClean="0"/>
              <a:t>对此</a:t>
            </a:r>
            <a:r>
              <a:rPr lang="zh-CN" altLang="en-US" sz="1600" dirty="0"/>
              <a:t>，顺丰方面回应：在</a:t>
            </a:r>
            <a:r>
              <a:rPr lang="en-US" altLang="zh-CN" sz="1600" dirty="0"/>
              <a:t>2017</a:t>
            </a:r>
            <a:r>
              <a:rPr lang="zh-CN" altLang="en-US" sz="1600" dirty="0"/>
              <a:t>年</a:t>
            </a:r>
            <a:r>
              <a:rPr lang="en-US" altLang="zh-CN" sz="1600" dirty="0"/>
              <a:t>5</a:t>
            </a:r>
            <a:r>
              <a:rPr lang="zh-CN" altLang="en-US" sz="1600" dirty="0"/>
              <a:t>月，“菜鸟基于自身商业利益出发，要求丰巢提供与其无关的客户隐私数据，此类信息隶属于客户，丰巢本着‘客户第一’的原则，拒绝这一不合理要求。菜鸟随后单方面于</a:t>
            </a:r>
            <a:r>
              <a:rPr lang="en-US" altLang="zh-CN" sz="1600" dirty="0"/>
              <a:t>2017</a:t>
            </a:r>
            <a:r>
              <a:rPr lang="zh-CN" altLang="en-US" sz="1600" dirty="0"/>
              <a:t>年</a:t>
            </a:r>
            <a:r>
              <a:rPr lang="en-US" altLang="zh-CN" sz="1600" dirty="0"/>
              <a:t>6</a:t>
            </a:r>
            <a:r>
              <a:rPr lang="zh-CN" altLang="en-US" sz="1600" dirty="0"/>
              <a:t>月</a:t>
            </a:r>
            <a:r>
              <a:rPr lang="en-US" altLang="zh-CN" sz="1600" dirty="0"/>
              <a:t>1</a:t>
            </a:r>
            <a:r>
              <a:rPr lang="zh-CN" altLang="en-US" sz="1600" dirty="0"/>
              <a:t>日</a:t>
            </a:r>
            <a:r>
              <a:rPr lang="en-US" altLang="zh-CN" sz="1600" dirty="0"/>
              <a:t>0</a:t>
            </a:r>
            <a:r>
              <a:rPr lang="zh-CN" altLang="en-US" sz="1600" dirty="0"/>
              <a:t>点切断丰巢信息接口”</a:t>
            </a:r>
            <a:r>
              <a:rPr lang="zh-CN" altLang="en-US" sz="1600" dirty="0" smtClean="0"/>
              <a:t>。</a:t>
            </a:r>
            <a:endParaRPr lang="en-US" altLang="zh-CN" sz="1600" dirty="0" smtClean="0"/>
          </a:p>
          <a:p>
            <a:endParaRPr lang="en-US" altLang="zh-CN" sz="1600" dirty="0" smtClean="0"/>
          </a:p>
          <a:p>
            <a:r>
              <a:rPr lang="en-US" altLang="zh-CN" sz="1600" dirty="0" smtClean="0"/>
              <a:t>2017</a:t>
            </a:r>
            <a:r>
              <a:rPr lang="zh-CN" altLang="en-US" sz="1600" dirty="0"/>
              <a:t>年</a:t>
            </a:r>
            <a:r>
              <a:rPr lang="en-US" altLang="zh-CN" sz="1600" dirty="0"/>
              <a:t>6</a:t>
            </a:r>
            <a:r>
              <a:rPr lang="zh-CN" altLang="en-US" sz="1600" dirty="0"/>
              <a:t>月</a:t>
            </a:r>
            <a:r>
              <a:rPr lang="en-US" altLang="zh-CN" sz="1600" dirty="0"/>
              <a:t>2</a:t>
            </a:r>
            <a:r>
              <a:rPr lang="zh-CN" altLang="en-US" sz="1600" dirty="0"/>
              <a:t>日晚，国家邮政局召集菜鸟网络和顺丰速运高层来京，就双方关闭互通数据接口问题进行协调。双方同意从</a:t>
            </a:r>
            <a:r>
              <a:rPr lang="en-US" altLang="zh-CN" sz="1600" dirty="0"/>
              <a:t>6</a:t>
            </a:r>
            <a:r>
              <a:rPr lang="zh-CN" altLang="en-US" sz="1600" dirty="0"/>
              <a:t>月</a:t>
            </a:r>
            <a:r>
              <a:rPr lang="en-US" altLang="zh-CN" sz="1600" dirty="0"/>
              <a:t>3</a:t>
            </a:r>
            <a:r>
              <a:rPr lang="zh-CN" altLang="en-US" sz="1600" dirty="0"/>
              <a:t>日</a:t>
            </a:r>
            <a:r>
              <a:rPr lang="en-US" altLang="zh-CN" sz="1600" dirty="0"/>
              <a:t>12</a:t>
            </a:r>
            <a:r>
              <a:rPr lang="zh-CN" altLang="en-US" sz="1600" dirty="0"/>
              <a:t>时起，全面恢复业务合作和数据</a:t>
            </a:r>
            <a:r>
              <a:rPr lang="zh-CN" altLang="en-US" sz="1600" dirty="0" smtClean="0"/>
              <a:t>传输。</a:t>
            </a:r>
            <a:endParaRPr lang="zh-CN" altLang="en-US" sz="1600" dirty="0"/>
          </a:p>
        </p:txBody>
      </p:sp>
      <p:pic>
        <p:nvPicPr>
          <p:cNvPr id="104452" name="Picture 4" descr="https://timgsa.baidu.com/timg?image&amp;quality=80&amp;size=b9999_10000&amp;sec=1497778786282&amp;di=ad6e6cd26e3bcacee1983b7148f85675&amp;imgtype=0&amp;src=http%3A%2F%2Fwww.scmking.com%2Farticle%2Fimgs%2F2015101652a12cee1a-f337-4407-a799-9ab391706d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500" y="963476"/>
            <a:ext cx="672075" cy="504056"/>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https://timgsa.baidu.com/timg?image&amp;quality=80&amp;size=b9999_10000&amp;sec=1497778837776&amp;di=cf7faeead8f95c7a7f57f464b3b199df&amp;imgtype=0&amp;src=http%3A%2F%2Fimg011.hc360.cn%2Fy2%2FM05%2F32%2F08%2FwKhQdFRuIQyEawh8AAAAAPfadEE77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9473" y="975248"/>
            <a:ext cx="531959" cy="492284"/>
          </a:xfrm>
          <a:prstGeom prst="rect">
            <a:avLst/>
          </a:prstGeom>
          <a:noFill/>
          <a:extLst>
            <a:ext uri="{909E8E84-426E-40DD-AFC4-6F175D3DCCD1}">
              <a14:hiddenFill xmlns:a14="http://schemas.microsoft.com/office/drawing/2010/main">
                <a:solidFill>
                  <a:srgbClr val="FFFFFF"/>
                </a:solidFill>
              </a14:hiddenFill>
            </a:ext>
          </a:extLst>
        </p:spPr>
      </p:pic>
      <p:pic>
        <p:nvPicPr>
          <p:cNvPr id="104458" name="Picture 10" descr="https://timgsa.baidu.com/timg?image&amp;quality=80&amp;size=b10000_10000&amp;sec=1497768914&amp;di=12997ab02030aeee8a22ff8cc3f6e241&amp;src=http://photocdn.sohu.com/20150626/Img41566361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500" y="1735055"/>
            <a:ext cx="835045" cy="467625"/>
          </a:xfrm>
          <a:prstGeom prst="rect">
            <a:avLst/>
          </a:prstGeom>
          <a:noFill/>
          <a:extLst>
            <a:ext uri="{909E8E84-426E-40DD-AFC4-6F175D3DCCD1}">
              <a14:hiddenFill xmlns:a14="http://schemas.microsoft.com/office/drawing/2010/main">
                <a:solidFill>
                  <a:srgbClr val="FFFFFF"/>
                </a:solidFill>
              </a14:hiddenFill>
            </a:ext>
          </a:extLst>
        </p:spPr>
      </p:pic>
      <p:pic>
        <p:nvPicPr>
          <p:cNvPr id="104460" name="Picture 12" descr="https://ss0.baidu.com/6ONWsjip0QIZ8tyhnq/it/u=1634946363,1357829496&amp;fm=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0342" y="1745606"/>
            <a:ext cx="535373" cy="53537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4" descr="http://img0.imgtn.bdimg.com/it/u=2410365286,1221181202&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16" descr="http://img0.imgtn.bdimg.com/it/u=2410365286,1221181202&amp;fm=26&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466" name="Picture 18" descr="https://timgsa.baidu.com/timg?image&amp;quality=80&amp;size=b9999_10000&amp;sec=1497779150333&amp;di=9f636e8c74ac969c33d4830eca2a6eec&amp;imgtype=0&amp;src=http%3A%2F%2Fcms.csdnimg.cn%2Farticlev1%2Fuploads%2Fallimg%2F120518%2F130_120518103752_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64281" y="1735055"/>
            <a:ext cx="746061" cy="556477"/>
          </a:xfrm>
          <a:prstGeom prst="rect">
            <a:avLst/>
          </a:prstGeom>
          <a:noFill/>
          <a:extLst>
            <a:ext uri="{909E8E84-426E-40DD-AFC4-6F175D3DCCD1}">
              <a14:hiddenFill xmlns:a14="http://schemas.microsoft.com/office/drawing/2010/main">
                <a:solidFill>
                  <a:srgbClr val="FFFFFF"/>
                </a:solidFill>
              </a14:hiddenFill>
            </a:ext>
          </a:extLst>
        </p:spPr>
      </p:pic>
      <p:pic>
        <p:nvPicPr>
          <p:cNvPr id="104468" name="Picture 20" descr="https://timgsa.baidu.com/timg?image&amp;quality=80&amp;size=b9999_10000&amp;sec=1497779290348&amp;di=11c8841e64fce5d40ca1a6cc7e132c69&amp;imgtype=0&amp;src=http%3A%2F%2Fimg1.iyiou.com%2FPicture%2F2016-01-25%2F56a5e8e30178c.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79008" y="2358587"/>
            <a:ext cx="516606" cy="516606"/>
          </a:xfrm>
          <a:prstGeom prst="rect">
            <a:avLst/>
          </a:prstGeom>
          <a:noFill/>
          <a:extLst>
            <a:ext uri="{909E8E84-426E-40DD-AFC4-6F175D3DCCD1}">
              <a14:hiddenFill xmlns:a14="http://schemas.microsoft.com/office/drawing/2010/main">
                <a:solidFill>
                  <a:srgbClr val="FFFFFF"/>
                </a:solidFill>
              </a14:hiddenFill>
            </a:ext>
          </a:extLst>
        </p:spPr>
      </p:pic>
      <p:pic>
        <p:nvPicPr>
          <p:cNvPr id="104470" name="Picture 22" descr="https://timgsa.baidu.com/timg?image&amp;quality=80&amp;size=b9999_10000&amp;sec=1497779499857&amp;di=0ae15c3b92b49af36f7c9a1bb0099129&amp;imgtype=0&amp;src=http%3A%2F%2Fimg4.cache.netease.com%2Fgame%2F2015%2F10%2F28%2F20151028104459814b9.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10341" y="2370292"/>
            <a:ext cx="535373" cy="535373"/>
          </a:xfrm>
          <a:prstGeom prst="rect">
            <a:avLst/>
          </a:prstGeom>
          <a:noFill/>
          <a:extLst>
            <a:ext uri="{909E8E84-426E-40DD-AFC4-6F175D3DCCD1}">
              <a14:hiddenFill xmlns:a14="http://schemas.microsoft.com/office/drawing/2010/main">
                <a:solidFill>
                  <a:srgbClr val="FFFFFF"/>
                </a:solidFill>
              </a14:hiddenFill>
            </a:ext>
          </a:extLst>
        </p:spPr>
      </p:pic>
      <p:pic>
        <p:nvPicPr>
          <p:cNvPr id="104472" name="Picture 24" descr="http://www.logo123.net/blog/wp-content/uploads/2015/04/250-250-suning-logo.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520" y="2370293"/>
            <a:ext cx="586715" cy="586715"/>
          </a:xfrm>
          <a:prstGeom prst="rect">
            <a:avLst/>
          </a:prstGeom>
          <a:noFill/>
          <a:extLst>
            <a:ext uri="{909E8E84-426E-40DD-AFC4-6F175D3DCCD1}">
              <a14:hiddenFill xmlns:a14="http://schemas.microsoft.com/office/drawing/2010/main">
                <a:solidFill>
                  <a:srgbClr val="FFFFFF"/>
                </a:solidFill>
              </a14:hiddenFill>
            </a:ext>
          </a:extLst>
        </p:spPr>
      </p:pic>
      <p:pic>
        <p:nvPicPr>
          <p:cNvPr id="104474" name="Picture 26" descr="https://ss1.bdstatic.com/70cFuXSh_Q1YnxGkpoWK1HF6hhy/it/u=2737737522,3021790071&amp;fm=26&amp;gp=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2129" y="2370293"/>
            <a:ext cx="626983" cy="626983"/>
          </a:xfrm>
          <a:prstGeom prst="rect">
            <a:avLst/>
          </a:prstGeom>
          <a:noFill/>
          <a:extLst>
            <a:ext uri="{909E8E84-426E-40DD-AFC4-6F175D3DCCD1}">
              <a14:hiddenFill xmlns:a14="http://schemas.microsoft.com/office/drawing/2010/main">
                <a:solidFill>
                  <a:srgbClr val="FFFFFF"/>
                </a:solidFill>
              </a14:hiddenFill>
            </a:ext>
          </a:extLst>
        </p:spPr>
      </p:pic>
      <p:pic>
        <p:nvPicPr>
          <p:cNvPr id="104476" name="Picture 28" descr="https://timgsa.baidu.com/timg?image&amp;quality=80&amp;size=b9999_10000&amp;sec=1497779797735&amp;di=fd65316551df19f326e2edf871d2e13f&amp;imgtype=jpg&amp;src=http%3A%2F%2Fimg2.imgtn.bdimg.com%2Fit%2Fu%3D1598943646%2C1281445933%26fm%3D214%26gp%3D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9112" y="2451479"/>
            <a:ext cx="530424" cy="424339"/>
          </a:xfrm>
          <a:prstGeom prst="rect">
            <a:avLst/>
          </a:prstGeom>
          <a:noFill/>
          <a:extLst>
            <a:ext uri="{909E8E84-426E-40DD-AFC4-6F175D3DCCD1}">
              <a14:hiddenFill xmlns:a14="http://schemas.microsoft.com/office/drawing/2010/main">
                <a:solidFill>
                  <a:srgbClr val="FFFFFF"/>
                </a:solidFill>
              </a14:hiddenFill>
            </a:ext>
          </a:extLst>
        </p:spPr>
      </p:pic>
      <p:pic>
        <p:nvPicPr>
          <p:cNvPr id="104478" name="Picture 30" descr="https://timgsa.baidu.com/timg?image&amp;quality=80&amp;size=b9999_10000&amp;sec=1497780139387&amp;di=f10cf6da6e738ee383f1f3a9eafff091&amp;imgtype=0&amp;src=http%3A%2F%2Fimg.25pp.com%2Fuploadfile%2Fapp%2Ficon%2F20161008%2F1475935337876127.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17784" y="2415448"/>
            <a:ext cx="541560" cy="54156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32342" y="5457998"/>
            <a:ext cx="8374870" cy="923330"/>
          </a:xfrm>
          <a:prstGeom prst="rect">
            <a:avLst/>
          </a:prstGeom>
        </p:spPr>
        <p:txBody>
          <a:bodyPr wrap="square">
            <a:spAutoFit/>
          </a:bodyPr>
          <a:lstStyle/>
          <a:p>
            <a:r>
              <a:rPr lang="zh-CN" altLang="en-US" b="1" i="1" dirty="0"/>
              <a:t>数据共享对菜鸟乃至阿里系来说，是超级生态圈的加码，进而更深化影响中国供给链。对顺丰来说，则是换取加速效劳晋级的“发射塔”，借助菜鸟及阿里云等大数据支撑体系加速效劳晋级。</a:t>
            </a:r>
            <a:endParaRPr lang="en-US" altLang="zh-CN" b="1" i="1" dirty="0"/>
          </a:p>
        </p:txBody>
      </p:sp>
    </p:spTree>
    <p:extLst>
      <p:ext uri="{BB962C8B-B14F-4D97-AF65-F5344CB8AC3E}">
        <p14:creationId xmlns:p14="http://schemas.microsoft.com/office/powerpoint/2010/main" val="1689706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755576" y="228609"/>
            <a:ext cx="7997798" cy="498599"/>
          </a:xfrm>
        </p:spPr>
        <p:txBody>
          <a:bodyPr/>
          <a:lstStyle/>
          <a:p>
            <a:r>
              <a:rPr lang="zh-CN" altLang="en-US" dirty="0" smtClean="0">
                <a:latin typeface="黑体" pitchFamily="49" charset="-122"/>
                <a:ea typeface="黑体" pitchFamily="49" charset="-122"/>
              </a:rPr>
              <a:t>大数据的</a:t>
            </a:r>
            <a:r>
              <a:rPr lang="en-US" altLang="zh-CN" dirty="0" smtClean="0">
                <a:latin typeface="黑体" pitchFamily="49" charset="-122"/>
                <a:ea typeface="黑体" pitchFamily="49" charset="-122"/>
              </a:rPr>
              <a:t>4V</a:t>
            </a:r>
            <a:r>
              <a:rPr lang="zh-CN" altLang="en-US" dirty="0" smtClean="0">
                <a:latin typeface="黑体" pitchFamily="49" charset="-122"/>
                <a:ea typeface="黑体" pitchFamily="49" charset="-122"/>
              </a:rPr>
              <a:t>特征（</a:t>
            </a:r>
            <a:r>
              <a:rPr lang="en-US" altLang="zh-CN" dirty="0" smtClean="0">
                <a:latin typeface="黑体" pitchFamily="49" charset="-122"/>
                <a:ea typeface="黑体" pitchFamily="49" charset="-122"/>
              </a:rPr>
              <a:t>Value</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648" y="2660915"/>
            <a:ext cx="6264696" cy="371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bwMode="auto">
          <a:xfrm>
            <a:off x="1403648" y="1700808"/>
            <a:ext cx="6264696" cy="816089"/>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285750" indent="-285750">
              <a:buFont typeface="Arial" pitchFamily="34" charset="0"/>
              <a:buChar char="•"/>
            </a:pPr>
            <a:r>
              <a:rPr lang="zh-CN" altLang="en-US" sz="1400" dirty="0">
                <a:solidFill>
                  <a:schemeClr val="tx1"/>
                </a:solidFill>
                <a:latin typeface="微软雅黑" pitchFamily="34" charset="-122"/>
                <a:ea typeface="微软雅黑" pitchFamily="34" charset="-122"/>
              </a:rPr>
              <a:t>挖掘大数据的价值类似</a:t>
            </a:r>
            <a:r>
              <a:rPr lang="zh-CN" altLang="en-US" sz="1400" dirty="0" smtClean="0">
                <a:solidFill>
                  <a:schemeClr val="tx1"/>
                </a:solidFill>
                <a:latin typeface="微软雅黑" pitchFamily="34" charset="-122"/>
                <a:ea typeface="微软雅黑" pitchFamily="34" charset="-122"/>
              </a:rPr>
              <a:t>沙里淘金，从</a:t>
            </a:r>
            <a:r>
              <a:rPr lang="zh-CN" altLang="en-US" sz="1400" dirty="0">
                <a:solidFill>
                  <a:schemeClr val="tx1"/>
                </a:solidFill>
                <a:latin typeface="微软雅黑" pitchFamily="34" charset="-122"/>
                <a:ea typeface="微软雅黑" pitchFamily="34" charset="-122"/>
              </a:rPr>
              <a:t>海量数据中挖掘稀疏但珍贵的</a:t>
            </a:r>
            <a:r>
              <a:rPr lang="zh-CN" altLang="en-US" sz="1400" dirty="0" smtClean="0">
                <a:solidFill>
                  <a:schemeClr val="tx1"/>
                </a:solidFill>
                <a:latin typeface="微软雅黑" pitchFamily="34" charset="-122"/>
                <a:ea typeface="微软雅黑" pitchFamily="34" charset="-122"/>
              </a:rPr>
              <a:t>信息；</a:t>
            </a:r>
            <a:endParaRPr lang="en-US" altLang="zh-CN" sz="1400" dirty="0">
              <a:solidFill>
                <a:schemeClr val="tx1"/>
              </a:solidFill>
              <a:latin typeface="微软雅黑" pitchFamily="34" charset="-122"/>
              <a:ea typeface="微软雅黑" pitchFamily="34" charset="-122"/>
            </a:endParaRPr>
          </a:p>
          <a:p>
            <a:pPr marL="285750" indent="-285750">
              <a:buFont typeface="Arial" pitchFamily="34" charset="0"/>
              <a:buChar char="•"/>
            </a:pPr>
            <a:r>
              <a:rPr lang="zh-CN" altLang="en-US" sz="1400" dirty="0">
                <a:solidFill>
                  <a:srgbClr val="FF0000"/>
                </a:solidFill>
                <a:latin typeface="微软雅黑" pitchFamily="34" charset="-122"/>
                <a:ea typeface="微软雅黑" pitchFamily="34" charset="-122"/>
              </a:rPr>
              <a:t>价值密度</a:t>
            </a:r>
            <a:r>
              <a:rPr lang="zh-CN" altLang="en-US" sz="1400" dirty="0" smtClean="0">
                <a:solidFill>
                  <a:srgbClr val="FF0000"/>
                </a:solidFill>
                <a:latin typeface="微软雅黑" pitchFamily="34" charset="-122"/>
                <a:ea typeface="微软雅黑" pitchFamily="34" charset="-122"/>
              </a:rPr>
              <a:t>低</a:t>
            </a:r>
            <a:r>
              <a:rPr lang="zh-CN" altLang="en-US" sz="1400" dirty="0" smtClean="0">
                <a:solidFill>
                  <a:schemeClr val="tx1"/>
                </a:solidFill>
                <a:latin typeface="微软雅黑" pitchFamily="34" charset="-122"/>
                <a:ea typeface="微软雅黑" pitchFamily="34" charset="-122"/>
              </a:rPr>
              <a:t>，是</a:t>
            </a:r>
            <a:r>
              <a:rPr lang="zh-CN" altLang="en-US" sz="1400" dirty="0">
                <a:solidFill>
                  <a:schemeClr val="tx1"/>
                </a:solidFill>
                <a:latin typeface="微软雅黑" pitchFamily="34" charset="-122"/>
                <a:ea typeface="微软雅黑" pitchFamily="34" charset="-122"/>
              </a:rPr>
              <a:t>大数据的一个典型</a:t>
            </a:r>
            <a:r>
              <a:rPr lang="zh-CN" altLang="en-US" sz="1400" dirty="0" smtClean="0">
                <a:solidFill>
                  <a:schemeClr val="tx1"/>
                </a:solidFill>
                <a:latin typeface="微软雅黑" pitchFamily="34" charset="-122"/>
                <a:ea typeface="微软雅黑" pitchFamily="34" charset="-122"/>
              </a:rPr>
              <a:t>特征；</a:t>
            </a:r>
            <a:endParaRPr lang="en-US" altLang="zh-CN" sz="1400" dirty="0">
              <a:solidFill>
                <a:schemeClr val="tx1"/>
              </a:solidFill>
              <a:latin typeface="微软雅黑" pitchFamily="34" charset="-122"/>
              <a:ea typeface="微软雅黑" pitchFamily="34" charset="-122"/>
            </a:endParaRPr>
          </a:p>
        </p:txBody>
      </p:sp>
      <p:sp>
        <p:nvSpPr>
          <p:cNvPr id="5" name="TextBox 1"/>
          <p:cNvSpPr txBox="1"/>
          <p:nvPr/>
        </p:nvSpPr>
        <p:spPr>
          <a:xfrm>
            <a:off x="1115616" y="1085233"/>
            <a:ext cx="5477462" cy="399551"/>
          </a:xfrm>
          <a:prstGeom prst="rect">
            <a:avLst/>
          </a:prstGeom>
          <a:noFill/>
        </p:spPr>
        <p:txBody>
          <a:bodyPr wrap="none" lIns="0" tIns="0" rIns="0" bIns="40087" rtlCol="0">
            <a:spAutoFit/>
          </a:bodyPr>
          <a:lstStyle/>
          <a:p>
            <a:pPr>
              <a:lnSpc>
                <a:spcPts val="526"/>
              </a:lnSpc>
              <a:tabLst>
                <a:tab pos="1013318" algn="l"/>
              </a:tabLst>
            </a:pPr>
            <a:r>
              <a:rPr lang="en-US" altLang="zh-CN" sz="2500" b="1" dirty="0" smtClean="0">
                <a:solidFill>
                  <a:srgbClr val="000000"/>
                </a:solidFill>
                <a:latin typeface="+mj-ea"/>
                <a:ea typeface="+mj-ea"/>
                <a:cs typeface="微软雅黑" pitchFamily="18" charset="0"/>
              </a:rPr>
              <a:t>大数据不仅仅是技术，关键是产生价值</a:t>
            </a:r>
          </a:p>
          <a:p>
            <a:pPr>
              <a:lnSpc>
                <a:spcPts val="877"/>
              </a:lnSpc>
            </a:pPr>
            <a:endParaRPr lang="en-US" altLang="zh-CN" b="1" dirty="0" smtClean="0">
              <a:latin typeface="+mj-ea"/>
              <a:ea typeface="+mj-ea"/>
            </a:endParaRPr>
          </a:p>
          <a:p>
            <a:pPr>
              <a:lnSpc>
                <a:spcPts val="877"/>
              </a:lnSpc>
            </a:pPr>
            <a:endParaRPr lang="en-US" altLang="zh-CN" dirty="0" smtClean="0">
              <a:latin typeface="+mj-ea"/>
              <a:ea typeface="+mj-ea"/>
            </a:endParaRPr>
          </a:p>
          <a:p>
            <a:pPr>
              <a:lnSpc>
                <a:spcPts val="526"/>
              </a:lnSpc>
              <a:tabLst>
                <a:tab pos="1013318" algn="l"/>
              </a:tabLst>
            </a:pPr>
            <a:r>
              <a:rPr lang="en-US" altLang="zh-CN" dirty="0" err="1" smtClean="0">
                <a:solidFill>
                  <a:srgbClr val="FF1414"/>
                </a:solidFill>
                <a:latin typeface="+mj-ea"/>
                <a:ea typeface="+mj-ea"/>
                <a:cs typeface="微软雅黑" pitchFamily="18" charset="0"/>
              </a:rPr>
              <a:t>可以从各个层面进行优化，更要考虑整体</a:t>
            </a:r>
            <a:endParaRPr lang="en-US" altLang="zh-CN" dirty="0" smtClean="0">
              <a:latin typeface="+mj-ea"/>
              <a:ea typeface="+mj-ea"/>
            </a:endParaRPr>
          </a:p>
        </p:txBody>
      </p:sp>
    </p:spTree>
    <p:extLst>
      <p:ext uri="{BB962C8B-B14F-4D97-AF65-F5344CB8AC3E}">
        <p14:creationId xmlns:p14="http://schemas.microsoft.com/office/powerpoint/2010/main" val="419724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500" fill="hold"/>
                                        <p:tgtEl>
                                          <p:spTgt spid="7170"/>
                                        </p:tgtEl>
                                        <p:attrNameLst>
                                          <p:attrName>ppt_w</p:attrName>
                                        </p:attrNameLst>
                                      </p:cBhvr>
                                      <p:tavLst>
                                        <p:tav tm="0">
                                          <p:val>
                                            <p:fltVal val="0"/>
                                          </p:val>
                                        </p:tav>
                                        <p:tav tm="100000">
                                          <p:val>
                                            <p:strVal val="#ppt_w"/>
                                          </p:val>
                                        </p:tav>
                                      </p:tavLst>
                                    </p:anim>
                                    <p:anim calcmode="lin" valueType="num">
                                      <p:cBhvr>
                                        <p:cTn id="8" dur="500" fill="hold"/>
                                        <p:tgtEl>
                                          <p:spTgt spid="7170"/>
                                        </p:tgtEl>
                                        <p:attrNameLst>
                                          <p:attrName>ppt_h</p:attrName>
                                        </p:attrNameLst>
                                      </p:cBhvr>
                                      <p:tavLst>
                                        <p:tav tm="0">
                                          <p:val>
                                            <p:fltVal val="0"/>
                                          </p:val>
                                        </p:tav>
                                        <p:tav tm="100000">
                                          <p:val>
                                            <p:strVal val="#ppt_h"/>
                                          </p:val>
                                        </p:tav>
                                      </p:tavLst>
                                    </p:anim>
                                    <p:animEffect transition="in" filter="fade">
                                      <p:cBhvr>
                                        <p:cTn id="9" dur="500"/>
                                        <p:tgtEl>
                                          <p:spTgt spid="717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661905" y="3435218"/>
            <a:ext cx="7819091" cy="2328262"/>
          </a:xfrm>
          <a:custGeom>
            <a:avLst/>
            <a:gdLst>
              <a:gd name="connsiteX0" fmla="*/ 0 w 9143993"/>
              <a:gd name="connsiteY0" fmla="*/ 0 h 2565400"/>
              <a:gd name="connsiteX1" fmla="*/ 9143994 w 9143993"/>
              <a:gd name="connsiteY1" fmla="*/ 0 h 2565400"/>
              <a:gd name="connsiteX2" fmla="*/ 9143994 w 9143993"/>
              <a:gd name="connsiteY2" fmla="*/ 2565400 h 2565400"/>
              <a:gd name="connsiteX3" fmla="*/ 0 w 9143993"/>
              <a:gd name="connsiteY3" fmla="*/ 2565400 h 2565400"/>
              <a:gd name="connsiteX4" fmla="*/ 0 w 9143993"/>
              <a:gd name="connsiteY4" fmla="*/ 0 h 256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993" h="2565400">
                <a:moveTo>
                  <a:pt x="0" y="0"/>
                </a:moveTo>
                <a:lnTo>
                  <a:pt x="9143994" y="0"/>
                </a:lnTo>
                <a:lnTo>
                  <a:pt x="9143994" y="2565400"/>
                </a:lnTo>
                <a:lnTo>
                  <a:pt x="0" y="25654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3" name="Freeform 3"/>
          <p:cNvSpPr/>
          <p:nvPr/>
        </p:nvSpPr>
        <p:spPr>
          <a:xfrm>
            <a:off x="8104378" y="5333334"/>
            <a:ext cx="14334" cy="15214"/>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8109590" y="5337482"/>
            <a:ext cx="5212" cy="8299"/>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6" name="Freeform 3"/>
          <p:cNvSpPr/>
          <p:nvPr/>
        </p:nvSpPr>
        <p:spPr>
          <a:xfrm>
            <a:off x="7732970" y="5333334"/>
            <a:ext cx="109467" cy="80221"/>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7" name="Freeform 3"/>
          <p:cNvSpPr/>
          <p:nvPr/>
        </p:nvSpPr>
        <p:spPr>
          <a:xfrm>
            <a:off x="7932357" y="5333334"/>
            <a:ext cx="82100" cy="80221"/>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8" name="Freeform 3"/>
          <p:cNvSpPr/>
          <p:nvPr/>
        </p:nvSpPr>
        <p:spPr>
          <a:xfrm>
            <a:off x="7643050" y="5333334"/>
            <a:ext cx="89920" cy="80221"/>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9" name="Freeform 3"/>
          <p:cNvSpPr/>
          <p:nvPr/>
        </p:nvSpPr>
        <p:spPr>
          <a:xfrm>
            <a:off x="7834617" y="5333334"/>
            <a:ext cx="91223" cy="80221"/>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0" name="Freeform 3"/>
          <p:cNvSpPr/>
          <p:nvPr/>
        </p:nvSpPr>
        <p:spPr>
          <a:xfrm>
            <a:off x="8010548" y="5333334"/>
            <a:ext cx="91222" cy="80221"/>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1" name="Freeform 3"/>
          <p:cNvSpPr/>
          <p:nvPr/>
        </p:nvSpPr>
        <p:spPr>
          <a:xfrm>
            <a:off x="7516641" y="5333335"/>
            <a:ext cx="118590" cy="80220"/>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3" name="Freeform 3"/>
          <p:cNvSpPr/>
          <p:nvPr/>
        </p:nvSpPr>
        <p:spPr>
          <a:xfrm>
            <a:off x="8104378" y="5333334"/>
            <a:ext cx="14334" cy="15214"/>
          </a:xfrm>
          <a:custGeom>
            <a:avLst/>
            <a:gdLst>
              <a:gd name="connsiteX0" fmla="*/ 9143 w 16763"/>
              <a:gd name="connsiteY0" fmla="*/ 0 h 16764"/>
              <a:gd name="connsiteX1" fmla="*/ 7619 w 16763"/>
              <a:gd name="connsiteY1" fmla="*/ 0 h 16764"/>
              <a:gd name="connsiteX2" fmla="*/ 6095 w 16763"/>
              <a:gd name="connsiteY2" fmla="*/ 1523 h 16764"/>
              <a:gd name="connsiteX3" fmla="*/ 4571 w 16763"/>
              <a:gd name="connsiteY3" fmla="*/ 1523 h 16764"/>
              <a:gd name="connsiteX4" fmla="*/ 3047 w 16763"/>
              <a:gd name="connsiteY4" fmla="*/ 3047 h 16764"/>
              <a:gd name="connsiteX5" fmla="*/ 1523 w 16763"/>
              <a:gd name="connsiteY5" fmla="*/ 4571 h 16764"/>
              <a:gd name="connsiteX6" fmla="*/ 1523 w 16763"/>
              <a:gd name="connsiteY6" fmla="*/ 6096 h 16764"/>
              <a:gd name="connsiteX7" fmla="*/ 0 w 16763"/>
              <a:gd name="connsiteY7" fmla="*/ 7620 h 16764"/>
              <a:gd name="connsiteX8" fmla="*/ 0 w 16763"/>
              <a:gd name="connsiteY8" fmla="*/ 9144 h 16764"/>
              <a:gd name="connsiteX9" fmla="*/ 0 w 16763"/>
              <a:gd name="connsiteY9" fmla="*/ 10667 h 16764"/>
              <a:gd name="connsiteX10" fmla="*/ 1523 w 16763"/>
              <a:gd name="connsiteY10" fmla="*/ 12191 h 16764"/>
              <a:gd name="connsiteX11" fmla="*/ 1523 w 16763"/>
              <a:gd name="connsiteY11" fmla="*/ 13715 h 16764"/>
              <a:gd name="connsiteX12" fmla="*/ 3047 w 16763"/>
              <a:gd name="connsiteY12" fmla="*/ 15240 h 16764"/>
              <a:gd name="connsiteX13" fmla="*/ 4571 w 16763"/>
              <a:gd name="connsiteY13" fmla="*/ 15240 h 16764"/>
              <a:gd name="connsiteX14" fmla="*/ 6095 w 16763"/>
              <a:gd name="connsiteY14" fmla="*/ 16764 h 16764"/>
              <a:gd name="connsiteX15" fmla="*/ 12191 w 16763"/>
              <a:gd name="connsiteY15" fmla="*/ 16764 h 16764"/>
              <a:gd name="connsiteX16" fmla="*/ 13715 w 16763"/>
              <a:gd name="connsiteY16" fmla="*/ 15240 h 16764"/>
              <a:gd name="connsiteX17" fmla="*/ 15239 w 16763"/>
              <a:gd name="connsiteY17" fmla="*/ 15240 h 16764"/>
              <a:gd name="connsiteX18" fmla="*/ 15239 w 16763"/>
              <a:gd name="connsiteY18" fmla="*/ 13715 h 16764"/>
              <a:gd name="connsiteX19" fmla="*/ 16763 w 16763"/>
              <a:gd name="connsiteY19" fmla="*/ 12191 h 16764"/>
              <a:gd name="connsiteX20" fmla="*/ 16763 w 16763"/>
              <a:gd name="connsiteY20" fmla="*/ 9144 h 16764"/>
              <a:gd name="connsiteX21" fmla="*/ 16763 w 16763"/>
              <a:gd name="connsiteY21" fmla="*/ 6096 h 16764"/>
              <a:gd name="connsiteX22" fmla="*/ 15239 w 16763"/>
              <a:gd name="connsiteY22" fmla="*/ 4571 h 16764"/>
              <a:gd name="connsiteX23" fmla="*/ 15239 w 16763"/>
              <a:gd name="connsiteY23" fmla="*/ 3047 h 16764"/>
              <a:gd name="connsiteX24" fmla="*/ 13715 w 16763"/>
              <a:gd name="connsiteY24" fmla="*/ 1523 h 16764"/>
              <a:gd name="connsiteX25" fmla="*/ 12191 w 16763"/>
              <a:gd name="connsiteY25" fmla="*/ 1523 h 16764"/>
              <a:gd name="connsiteX26" fmla="*/ 10667 w 16763"/>
              <a:gd name="connsiteY26" fmla="*/ 0 h 16764"/>
              <a:gd name="connsiteX27" fmla="*/ 9143 w 16763"/>
              <a:gd name="connsiteY27" fmla="*/ 0 h 16764"/>
              <a:gd name="connsiteX28" fmla="*/ 9143 w 16763"/>
              <a:gd name="connsiteY28" fmla="*/ 15240 h 16764"/>
              <a:gd name="connsiteX29" fmla="*/ 6095 w 16763"/>
              <a:gd name="connsiteY29" fmla="*/ 15240 h 16764"/>
              <a:gd name="connsiteX30" fmla="*/ 4571 w 16763"/>
              <a:gd name="connsiteY30" fmla="*/ 13715 h 16764"/>
              <a:gd name="connsiteX31" fmla="*/ 4571 w 16763"/>
              <a:gd name="connsiteY31" fmla="*/ 13715 h 16764"/>
              <a:gd name="connsiteX32" fmla="*/ 3047 w 16763"/>
              <a:gd name="connsiteY32" fmla="*/ 12191 h 16764"/>
              <a:gd name="connsiteX33" fmla="*/ 3047 w 16763"/>
              <a:gd name="connsiteY33" fmla="*/ 10667 h 16764"/>
              <a:gd name="connsiteX34" fmla="*/ 3047 w 16763"/>
              <a:gd name="connsiteY34" fmla="*/ 10667 h 16764"/>
              <a:gd name="connsiteX35" fmla="*/ 1523 w 16763"/>
              <a:gd name="connsiteY35" fmla="*/ 9144 h 16764"/>
              <a:gd name="connsiteX36" fmla="*/ 1523 w 16763"/>
              <a:gd name="connsiteY36" fmla="*/ 9144 h 16764"/>
              <a:gd name="connsiteX37" fmla="*/ 3047 w 16763"/>
              <a:gd name="connsiteY37" fmla="*/ 7620 h 16764"/>
              <a:gd name="connsiteX38" fmla="*/ 3047 w 16763"/>
              <a:gd name="connsiteY38" fmla="*/ 4571 h 16764"/>
              <a:gd name="connsiteX39" fmla="*/ 4571 w 16763"/>
              <a:gd name="connsiteY39" fmla="*/ 4571 h 16764"/>
              <a:gd name="connsiteX40" fmla="*/ 4571 w 16763"/>
              <a:gd name="connsiteY40" fmla="*/ 3047 h 16764"/>
              <a:gd name="connsiteX41" fmla="*/ 7619 w 16763"/>
              <a:gd name="connsiteY41" fmla="*/ 3047 h 16764"/>
              <a:gd name="connsiteX42" fmla="*/ 9143 w 16763"/>
              <a:gd name="connsiteY42" fmla="*/ 1523 h 16764"/>
              <a:gd name="connsiteX43" fmla="*/ 9143 w 16763"/>
              <a:gd name="connsiteY43" fmla="*/ 1523 h 16764"/>
              <a:gd name="connsiteX44" fmla="*/ 10667 w 16763"/>
              <a:gd name="connsiteY44" fmla="*/ 3047 h 16764"/>
              <a:gd name="connsiteX45" fmla="*/ 12191 w 16763"/>
              <a:gd name="connsiteY45" fmla="*/ 3047 h 16764"/>
              <a:gd name="connsiteX46" fmla="*/ 13715 w 16763"/>
              <a:gd name="connsiteY46" fmla="*/ 4571 h 16764"/>
              <a:gd name="connsiteX47" fmla="*/ 13715 w 16763"/>
              <a:gd name="connsiteY47" fmla="*/ 4571 h 16764"/>
              <a:gd name="connsiteX48" fmla="*/ 15239 w 16763"/>
              <a:gd name="connsiteY48" fmla="*/ 6096 h 16764"/>
              <a:gd name="connsiteX49" fmla="*/ 15239 w 16763"/>
              <a:gd name="connsiteY49" fmla="*/ 9144 h 16764"/>
              <a:gd name="connsiteX50" fmla="*/ 15239 w 16763"/>
              <a:gd name="connsiteY50" fmla="*/ 10667 h 16764"/>
              <a:gd name="connsiteX51" fmla="*/ 15239 w 16763"/>
              <a:gd name="connsiteY51" fmla="*/ 10667 h 16764"/>
              <a:gd name="connsiteX52" fmla="*/ 13715 w 16763"/>
              <a:gd name="connsiteY52" fmla="*/ 12191 h 16764"/>
              <a:gd name="connsiteX53" fmla="*/ 13715 w 16763"/>
              <a:gd name="connsiteY53" fmla="*/ 13715 h 16764"/>
              <a:gd name="connsiteX54" fmla="*/ 12191 w 16763"/>
              <a:gd name="connsiteY54" fmla="*/ 13715 h 16764"/>
              <a:gd name="connsiteX55" fmla="*/ 12191 w 16763"/>
              <a:gd name="connsiteY55" fmla="*/ 15240 h 16764"/>
              <a:gd name="connsiteX56" fmla="*/ 9143 w 16763"/>
              <a:gd name="connsiteY56" fmla="*/ 15240 h 16764"/>
              <a:gd name="connsiteX57" fmla="*/ 9143 w 16763"/>
              <a:gd name="connsiteY57" fmla="*/ 0 h 167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Lst>
            <a:rect l="l" t="t" r="r" b="b"/>
            <a:pathLst>
              <a:path w="16763" h="16764">
                <a:moveTo>
                  <a:pt x="9143" y="0"/>
                </a:moveTo>
                <a:lnTo>
                  <a:pt x="7619" y="0"/>
                </a:lnTo>
                <a:lnTo>
                  <a:pt x="6095" y="1523"/>
                </a:lnTo>
                <a:lnTo>
                  <a:pt x="4571" y="1523"/>
                </a:lnTo>
                <a:lnTo>
                  <a:pt x="3047" y="3047"/>
                </a:lnTo>
                <a:lnTo>
                  <a:pt x="1523" y="4571"/>
                </a:lnTo>
                <a:lnTo>
                  <a:pt x="1523" y="6096"/>
                </a:lnTo>
                <a:lnTo>
                  <a:pt x="0" y="7620"/>
                </a:lnTo>
                <a:lnTo>
                  <a:pt x="0" y="9144"/>
                </a:lnTo>
                <a:lnTo>
                  <a:pt x="0" y="10667"/>
                </a:lnTo>
                <a:lnTo>
                  <a:pt x="1523" y="12191"/>
                </a:lnTo>
                <a:lnTo>
                  <a:pt x="1523" y="13715"/>
                </a:lnTo>
                <a:lnTo>
                  <a:pt x="3047" y="15240"/>
                </a:lnTo>
                <a:lnTo>
                  <a:pt x="4571" y="15240"/>
                </a:lnTo>
                <a:lnTo>
                  <a:pt x="6095" y="16764"/>
                </a:lnTo>
                <a:lnTo>
                  <a:pt x="12191" y="16764"/>
                </a:lnTo>
                <a:lnTo>
                  <a:pt x="13715" y="15240"/>
                </a:lnTo>
                <a:lnTo>
                  <a:pt x="15239" y="15240"/>
                </a:lnTo>
                <a:lnTo>
                  <a:pt x="15239" y="13715"/>
                </a:lnTo>
                <a:lnTo>
                  <a:pt x="16763" y="12191"/>
                </a:lnTo>
                <a:lnTo>
                  <a:pt x="16763" y="9144"/>
                </a:lnTo>
                <a:lnTo>
                  <a:pt x="16763" y="6096"/>
                </a:lnTo>
                <a:lnTo>
                  <a:pt x="15239" y="4571"/>
                </a:lnTo>
                <a:lnTo>
                  <a:pt x="15239" y="3047"/>
                </a:lnTo>
                <a:lnTo>
                  <a:pt x="13715" y="1523"/>
                </a:lnTo>
                <a:lnTo>
                  <a:pt x="12191" y="1523"/>
                </a:lnTo>
                <a:lnTo>
                  <a:pt x="10667" y="0"/>
                </a:lnTo>
                <a:lnTo>
                  <a:pt x="9143" y="0"/>
                </a:lnTo>
                <a:lnTo>
                  <a:pt x="9143" y="15240"/>
                </a:lnTo>
                <a:lnTo>
                  <a:pt x="6095" y="15240"/>
                </a:lnTo>
                <a:lnTo>
                  <a:pt x="4571" y="13715"/>
                </a:lnTo>
                <a:lnTo>
                  <a:pt x="4571" y="13715"/>
                </a:lnTo>
                <a:lnTo>
                  <a:pt x="3047" y="12191"/>
                </a:lnTo>
                <a:lnTo>
                  <a:pt x="3047" y="10667"/>
                </a:lnTo>
                <a:lnTo>
                  <a:pt x="3047" y="10667"/>
                </a:lnTo>
                <a:lnTo>
                  <a:pt x="1523" y="9144"/>
                </a:lnTo>
                <a:lnTo>
                  <a:pt x="1523" y="9144"/>
                </a:lnTo>
                <a:lnTo>
                  <a:pt x="3047" y="7620"/>
                </a:lnTo>
                <a:lnTo>
                  <a:pt x="3047" y="4571"/>
                </a:lnTo>
                <a:lnTo>
                  <a:pt x="4571" y="4571"/>
                </a:lnTo>
                <a:lnTo>
                  <a:pt x="4571" y="3047"/>
                </a:lnTo>
                <a:lnTo>
                  <a:pt x="7619" y="3047"/>
                </a:lnTo>
                <a:lnTo>
                  <a:pt x="9143" y="1523"/>
                </a:lnTo>
                <a:lnTo>
                  <a:pt x="9143" y="1523"/>
                </a:lnTo>
                <a:lnTo>
                  <a:pt x="10667" y="3047"/>
                </a:lnTo>
                <a:lnTo>
                  <a:pt x="12191" y="3047"/>
                </a:lnTo>
                <a:lnTo>
                  <a:pt x="13715" y="4571"/>
                </a:lnTo>
                <a:lnTo>
                  <a:pt x="13715" y="4571"/>
                </a:lnTo>
                <a:lnTo>
                  <a:pt x="15239" y="6096"/>
                </a:lnTo>
                <a:lnTo>
                  <a:pt x="15239" y="9144"/>
                </a:lnTo>
                <a:lnTo>
                  <a:pt x="15239" y="10667"/>
                </a:lnTo>
                <a:lnTo>
                  <a:pt x="15239" y="10667"/>
                </a:lnTo>
                <a:lnTo>
                  <a:pt x="13715" y="12191"/>
                </a:lnTo>
                <a:lnTo>
                  <a:pt x="13715" y="13715"/>
                </a:lnTo>
                <a:lnTo>
                  <a:pt x="12191" y="13715"/>
                </a:lnTo>
                <a:lnTo>
                  <a:pt x="12191" y="15240"/>
                </a:lnTo>
                <a:lnTo>
                  <a:pt x="9143" y="15240"/>
                </a:lnTo>
                <a:lnTo>
                  <a:pt x="914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4" name="Freeform 3"/>
          <p:cNvSpPr/>
          <p:nvPr/>
        </p:nvSpPr>
        <p:spPr>
          <a:xfrm>
            <a:off x="8109590" y="5337482"/>
            <a:ext cx="5212" cy="8299"/>
          </a:xfrm>
          <a:custGeom>
            <a:avLst/>
            <a:gdLst>
              <a:gd name="connsiteX0" fmla="*/ 4571 w 6095"/>
              <a:gd name="connsiteY0" fmla="*/ 4572 h 9144"/>
              <a:gd name="connsiteX1" fmla="*/ 4571 w 6095"/>
              <a:gd name="connsiteY1" fmla="*/ 4572 h 9144"/>
              <a:gd name="connsiteX2" fmla="*/ 6095 w 6095"/>
              <a:gd name="connsiteY2" fmla="*/ 3048 h 9144"/>
              <a:gd name="connsiteX3" fmla="*/ 6095 w 6095"/>
              <a:gd name="connsiteY3" fmla="*/ 1524 h 9144"/>
              <a:gd name="connsiteX4" fmla="*/ 6095 w 6095"/>
              <a:gd name="connsiteY4" fmla="*/ 0 h 9144"/>
              <a:gd name="connsiteX5" fmla="*/ 0 w 6095"/>
              <a:gd name="connsiteY5" fmla="*/ 0 h 9144"/>
              <a:gd name="connsiteX6" fmla="*/ 0 w 6095"/>
              <a:gd name="connsiteY6" fmla="*/ 9144 h 9144"/>
              <a:gd name="connsiteX7" fmla="*/ 1523 w 6095"/>
              <a:gd name="connsiteY7" fmla="*/ 9144 h 9144"/>
              <a:gd name="connsiteX8" fmla="*/ 1523 w 6095"/>
              <a:gd name="connsiteY8" fmla="*/ 4572 h 9144"/>
              <a:gd name="connsiteX9" fmla="*/ 3047 w 6095"/>
              <a:gd name="connsiteY9" fmla="*/ 4572 h 9144"/>
              <a:gd name="connsiteX10" fmla="*/ 4571 w 6095"/>
              <a:gd name="connsiteY10" fmla="*/ 9144 h 9144"/>
              <a:gd name="connsiteX11" fmla="*/ 6095 w 6095"/>
              <a:gd name="connsiteY11" fmla="*/ 9144 h 9144"/>
              <a:gd name="connsiteX12" fmla="*/ 4571 w 6095"/>
              <a:gd name="connsiteY12" fmla="*/ 4572 h 9144"/>
              <a:gd name="connsiteX13" fmla="*/ 4571 w 6095"/>
              <a:gd name="connsiteY13" fmla="*/ 3048 h 9144"/>
              <a:gd name="connsiteX14" fmla="*/ 1523 w 6095"/>
              <a:gd name="connsiteY14" fmla="*/ 3048 h 9144"/>
              <a:gd name="connsiteX15" fmla="*/ 1523 w 6095"/>
              <a:gd name="connsiteY15" fmla="*/ 0 h 9144"/>
              <a:gd name="connsiteX16" fmla="*/ 1523 w 6095"/>
              <a:gd name="connsiteY16" fmla="*/ 0 h 9144"/>
              <a:gd name="connsiteX17" fmla="*/ 3047 w 6095"/>
              <a:gd name="connsiteY17" fmla="*/ 1524 h 9144"/>
              <a:gd name="connsiteX18" fmla="*/ 4571 w 6095"/>
              <a:gd name="connsiteY18" fmla="*/ 1524 h 9144"/>
              <a:gd name="connsiteX19" fmla="*/ 4571 w 6095"/>
              <a:gd name="connsiteY19" fmla="*/ 3048 h 9144"/>
              <a:gd name="connsiteX20" fmla="*/ 4571 w 6095"/>
              <a:gd name="connsiteY20" fmla="*/ 3048 h 9144"/>
              <a:gd name="connsiteX21" fmla="*/ 4571 w 6095"/>
              <a:gd name="connsiteY21" fmla="*/ 4572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6095" h="9144">
                <a:moveTo>
                  <a:pt x="4571" y="4572"/>
                </a:moveTo>
                <a:lnTo>
                  <a:pt x="4571" y="4572"/>
                </a:lnTo>
                <a:lnTo>
                  <a:pt x="6095" y="3048"/>
                </a:lnTo>
                <a:lnTo>
                  <a:pt x="6095" y="1524"/>
                </a:lnTo>
                <a:lnTo>
                  <a:pt x="6095" y="0"/>
                </a:lnTo>
                <a:lnTo>
                  <a:pt x="0" y="0"/>
                </a:lnTo>
                <a:lnTo>
                  <a:pt x="0" y="9144"/>
                </a:lnTo>
                <a:lnTo>
                  <a:pt x="1523" y="9144"/>
                </a:lnTo>
                <a:lnTo>
                  <a:pt x="1523" y="4572"/>
                </a:lnTo>
                <a:lnTo>
                  <a:pt x="3047" y="4572"/>
                </a:lnTo>
                <a:lnTo>
                  <a:pt x="4571" y="9144"/>
                </a:lnTo>
                <a:lnTo>
                  <a:pt x="6095" y="9144"/>
                </a:lnTo>
                <a:lnTo>
                  <a:pt x="4571" y="4572"/>
                </a:lnTo>
                <a:lnTo>
                  <a:pt x="4571" y="3048"/>
                </a:lnTo>
                <a:lnTo>
                  <a:pt x="1523" y="3048"/>
                </a:lnTo>
                <a:lnTo>
                  <a:pt x="1523" y="0"/>
                </a:lnTo>
                <a:lnTo>
                  <a:pt x="1523" y="0"/>
                </a:lnTo>
                <a:lnTo>
                  <a:pt x="3047" y="1524"/>
                </a:lnTo>
                <a:lnTo>
                  <a:pt x="4571" y="1524"/>
                </a:lnTo>
                <a:lnTo>
                  <a:pt x="4571" y="3048"/>
                </a:lnTo>
                <a:lnTo>
                  <a:pt x="4571" y="3048"/>
                </a:lnTo>
                <a:lnTo>
                  <a:pt x="4571" y="45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5" name="Freeform 3"/>
          <p:cNvSpPr/>
          <p:nvPr/>
        </p:nvSpPr>
        <p:spPr>
          <a:xfrm>
            <a:off x="7732970" y="5333334"/>
            <a:ext cx="109467" cy="80221"/>
          </a:xfrm>
          <a:custGeom>
            <a:avLst/>
            <a:gdLst>
              <a:gd name="connsiteX0" fmla="*/ 42671 w 128016"/>
              <a:gd name="connsiteY0" fmla="*/ 57911 h 88392"/>
              <a:gd name="connsiteX1" fmla="*/ 88391 w 128016"/>
              <a:gd name="connsiteY1" fmla="*/ 57911 h 88392"/>
              <a:gd name="connsiteX2" fmla="*/ 64007 w 128016"/>
              <a:gd name="connsiteY2" fmla="*/ 19811 h 88392"/>
              <a:gd name="connsiteX3" fmla="*/ 19811 w 128016"/>
              <a:gd name="connsiteY3" fmla="*/ 88391 h 88392"/>
              <a:gd name="connsiteX4" fmla="*/ 0 w 128016"/>
              <a:gd name="connsiteY4" fmla="*/ 88391 h 88392"/>
              <a:gd name="connsiteX5" fmla="*/ 53340 w 128016"/>
              <a:gd name="connsiteY5" fmla="*/ 6096 h 88392"/>
              <a:gd name="connsiteX6" fmla="*/ 53340 w 128016"/>
              <a:gd name="connsiteY6" fmla="*/ 6096 h 88392"/>
              <a:gd name="connsiteX7" fmla="*/ 54864 w 128016"/>
              <a:gd name="connsiteY7" fmla="*/ 4571 h 88392"/>
              <a:gd name="connsiteX8" fmla="*/ 54864 w 128016"/>
              <a:gd name="connsiteY8" fmla="*/ 3047 h 88392"/>
              <a:gd name="connsiteX9" fmla="*/ 57911 w 128016"/>
              <a:gd name="connsiteY9" fmla="*/ 1523 h 88392"/>
              <a:gd name="connsiteX10" fmla="*/ 60959 w 128016"/>
              <a:gd name="connsiteY10" fmla="*/ 0 h 88392"/>
              <a:gd name="connsiteX11" fmla="*/ 67055 w 128016"/>
              <a:gd name="connsiteY11" fmla="*/ 0 h 88392"/>
              <a:gd name="connsiteX12" fmla="*/ 70103 w 128016"/>
              <a:gd name="connsiteY12" fmla="*/ 1523 h 88392"/>
              <a:gd name="connsiteX13" fmla="*/ 71628 w 128016"/>
              <a:gd name="connsiteY13" fmla="*/ 3047 h 88392"/>
              <a:gd name="connsiteX14" fmla="*/ 74676 w 128016"/>
              <a:gd name="connsiteY14" fmla="*/ 4571 h 88392"/>
              <a:gd name="connsiteX15" fmla="*/ 128015 w 128016"/>
              <a:gd name="connsiteY15" fmla="*/ 88391 h 88392"/>
              <a:gd name="connsiteX16" fmla="*/ 108203 w 128016"/>
              <a:gd name="connsiteY16" fmla="*/ 88391 h 88392"/>
              <a:gd name="connsiteX17" fmla="*/ 97535 w 128016"/>
              <a:gd name="connsiteY17" fmla="*/ 73152 h 88392"/>
              <a:gd name="connsiteX18" fmla="*/ 51815 w 128016"/>
              <a:gd name="connsiteY18" fmla="*/ 73152 h 88392"/>
              <a:gd name="connsiteX19" fmla="*/ 42671 w 128016"/>
              <a:gd name="connsiteY19" fmla="*/ 5791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128016" h="88392">
                <a:moveTo>
                  <a:pt x="42671" y="57911"/>
                </a:moveTo>
                <a:lnTo>
                  <a:pt x="88391" y="57911"/>
                </a:lnTo>
                <a:lnTo>
                  <a:pt x="64007" y="19811"/>
                </a:lnTo>
                <a:lnTo>
                  <a:pt x="19811" y="88391"/>
                </a:lnTo>
                <a:lnTo>
                  <a:pt x="0" y="88391"/>
                </a:lnTo>
                <a:lnTo>
                  <a:pt x="53340" y="6096"/>
                </a:lnTo>
                <a:lnTo>
                  <a:pt x="53340" y="6096"/>
                </a:lnTo>
                <a:lnTo>
                  <a:pt x="54864" y="4571"/>
                </a:lnTo>
                <a:lnTo>
                  <a:pt x="54864" y="3047"/>
                </a:lnTo>
                <a:lnTo>
                  <a:pt x="57911" y="1523"/>
                </a:lnTo>
                <a:lnTo>
                  <a:pt x="60959" y="0"/>
                </a:lnTo>
                <a:lnTo>
                  <a:pt x="67055" y="0"/>
                </a:lnTo>
                <a:lnTo>
                  <a:pt x="70103" y="1523"/>
                </a:lnTo>
                <a:lnTo>
                  <a:pt x="71628" y="3047"/>
                </a:lnTo>
                <a:lnTo>
                  <a:pt x="74676" y="4571"/>
                </a:lnTo>
                <a:lnTo>
                  <a:pt x="128015" y="88391"/>
                </a:lnTo>
                <a:lnTo>
                  <a:pt x="108203" y="88391"/>
                </a:lnTo>
                <a:lnTo>
                  <a:pt x="97535" y="73152"/>
                </a:lnTo>
                <a:lnTo>
                  <a:pt x="51815" y="73152"/>
                </a:lnTo>
                <a:lnTo>
                  <a:pt x="42671" y="579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6" name="Freeform 3"/>
          <p:cNvSpPr/>
          <p:nvPr/>
        </p:nvSpPr>
        <p:spPr>
          <a:xfrm>
            <a:off x="7932357" y="5333334"/>
            <a:ext cx="82100" cy="80221"/>
          </a:xfrm>
          <a:custGeom>
            <a:avLst/>
            <a:gdLst>
              <a:gd name="connsiteX0" fmla="*/ 16764 w 96011"/>
              <a:gd name="connsiteY0" fmla="*/ 73152 h 88392"/>
              <a:gd name="connsiteX1" fmla="*/ 16764 w 96011"/>
              <a:gd name="connsiteY1" fmla="*/ 0 h 88392"/>
              <a:gd name="connsiteX2" fmla="*/ 0 w 96011"/>
              <a:gd name="connsiteY2" fmla="*/ 0 h 88392"/>
              <a:gd name="connsiteX3" fmla="*/ 0 w 96011"/>
              <a:gd name="connsiteY3" fmla="*/ 80771 h 88392"/>
              <a:gd name="connsiteX4" fmla="*/ 0 w 96011"/>
              <a:gd name="connsiteY4" fmla="*/ 83820 h 88392"/>
              <a:gd name="connsiteX5" fmla="*/ 1523 w 96011"/>
              <a:gd name="connsiteY5" fmla="*/ 85344 h 88392"/>
              <a:gd name="connsiteX6" fmla="*/ 3047 w 96011"/>
              <a:gd name="connsiteY6" fmla="*/ 86867 h 88392"/>
              <a:gd name="connsiteX7" fmla="*/ 3047 w 96011"/>
              <a:gd name="connsiteY7" fmla="*/ 88391 h 88392"/>
              <a:gd name="connsiteX8" fmla="*/ 85343 w 96011"/>
              <a:gd name="connsiteY8" fmla="*/ 88391 h 88392"/>
              <a:gd name="connsiteX9" fmla="*/ 96011 w 96011"/>
              <a:gd name="connsiteY9" fmla="*/ 73152 h 88392"/>
              <a:gd name="connsiteX10" fmla="*/ 16764 w 96011"/>
              <a:gd name="connsiteY10"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96011" h="88392">
                <a:moveTo>
                  <a:pt x="16764" y="73152"/>
                </a:moveTo>
                <a:lnTo>
                  <a:pt x="16764" y="0"/>
                </a:lnTo>
                <a:lnTo>
                  <a:pt x="0" y="0"/>
                </a:lnTo>
                <a:lnTo>
                  <a:pt x="0" y="80771"/>
                </a:lnTo>
                <a:lnTo>
                  <a:pt x="0" y="83820"/>
                </a:lnTo>
                <a:lnTo>
                  <a:pt x="1523" y="85344"/>
                </a:lnTo>
                <a:lnTo>
                  <a:pt x="3047" y="86867"/>
                </a:lnTo>
                <a:lnTo>
                  <a:pt x="3047" y="88391"/>
                </a:lnTo>
                <a:lnTo>
                  <a:pt x="85343" y="88391"/>
                </a:lnTo>
                <a:lnTo>
                  <a:pt x="96011" y="73152"/>
                </a:lnTo>
                <a:lnTo>
                  <a:pt x="16764"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7" name="Freeform 3"/>
          <p:cNvSpPr/>
          <p:nvPr/>
        </p:nvSpPr>
        <p:spPr>
          <a:xfrm>
            <a:off x="7643050" y="5333334"/>
            <a:ext cx="89920" cy="80221"/>
          </a:xfrm>
          <a:custGeom>
            <a:avLst/>
            <a:gdLst>
              <a:gd name="connsiteX0" fmla="*/ 74676 w 105156"/>
              <a:gd name="connsiteY0" fmla="*/ 60959 h 88392"/>
              <a:gd name="connsiteX1" fmla="*/ 77723 w 105156"/>
              <a:gd name="connsiteY1" fmla="*/ 60959 h 88392"/>
              <a:gd name="connsiteX2" fmla="*/ 80771 w 105156"/>
              <a:gd name="connsiteY2" fmla="*/ 59435 h 88392"/>
              <a:gd name="connsiteX3" fmla="*/ 83820 w 105156"/>
              <a:gd name="connsiteY3" fmla="*/ 59435 h 88392"/>
              <a:gd name="connsiteX4" fmla="*/ 86868 w 105156"/>
              <a:gd name="connsiteY4" fmla="*/ 57911 h 88392"/>
              <a:gd name="connsiteX5" fmla="*/ 88392 w 105156"/>
              <a:gd name="connsiteY5" fmla="*/ 56388 h 88392"/>
              <a:gd name="connsiteX6" fmla="*/ 91440 w 105156"/>
              <a:gd name="connsiteY6" fmla="*/ 54864 h 88392"/>
              <a:gd name="connsiteX7" fmla="*/ 94488 w 105156"/>
              <a:gd name="connsiteY7" fmla="*/ 53340 h 88392"/>
              <a:gd name="connsiteX8" fmla="*/ 96011 w 105156"/>
              <a:gd name="connsiteY8" fmla="*/ 51815 h 88392"/>
              <a:gd name="connsiteX9" fmla="*/ 97535 w 105156"/>
              <a:gd name="connsiteY9" fmla="*/ 50291 h 88392"/>
              <a:gd name="connsiteX10" fmla="*/ 99059 w 105156"/>
              <a:gd name="connsiteY10" fmla="*/ 47244 h 88392"/>
              <a:gd name="connsiteX11" fmla="*/ 100584 w 105156"/>
              <a:gd name="connsiteY11" fmla="*/ 45720 h 88392"/>
              <a:gd name="connsiteX12" fmla="*/ 102108 w 105156"/>
              <a:gd name="connsiteY12" fmla="*/ 42671 h 88392"/>
              <a:gd name="connsiteX13" fmla="*/ 103632 w 105156"/>
              <a:gd name="connsiteY13" fmla="*/ 39623 h 88392"/>
              <a:gd name="connsiteX14" fmla="*/ 103632 w 105156"/>
              <a:gd name="connsiteY14" fmla="*/ 33527 h 88392"/>
              <a:gd name="connsiteX15" fmla="*/ 105156 w 105156"/>
              <a:gd name="connsiteY15" fmla="*/ 30479 h 88392"/>
              <a:gd name="connsiteX16" fmla="*/ 105156 w 105156"/>
              <a:gd name="connsiteY16" fmla="*/ 30479 h 88392"/>
              <a:gd name="connsiteX17" fmla="*/ 103632 w 105156"/>
              <a:gd name="connsiteY17" fmla="*/ 27432 h 88392"/>
              <a:gd name="connsiteX18" fmla="*/ 103632 w 105156"/>
              <a:gd name="connsiteY18" fmla="*/ 21335 h 88392"/>
              <a:gd name="connsiteX19" fmla="*/ 102108 w 105156"/>
              <a:gd name="connsiteY19" fmla="*/ 19811 h 88392"/>
              <a:gd name="connsiteX20" fmla="*/ 100584 w 105156"/>
              <a:gd name="connsiteY20" fmla="*/ 16764 h 88392"/>
              <a:gd name="connsiteX21" fmla="*/ 99059 w 105156"/>
              <a:gd name="connsiteY21" fmla="*/ 13715 h 88392"/>
              <a:gd name="connsiteX22" fmla="*/ 97535 w 105156"/>
              <a:gd name="connsiteY22" fmla="*/ 12191 h 88392"/>
              <a:gd name="connsiteX23" fmla="*/ 96011 w 105156"/>
              <a:gd name="connsiteY23" fmla="*/ 9144 h 88392"/>
              <a:gd name="connsiteX24" fmla="*/ 94488 w 105156"/>
              <a:gd name="connsiteY24" fmla="*/ 7620 h 88392"/>
              <a:gd name="connsiteX25" fmla="*/ 91440 w 105156"/>
              <a:gd name="connsiteY25" fmla="*/ 6096 h 88392"/>
              <a:gd name="connsiteX26" fmla="*/ 88392 w 105156"/>
              <a:gd name="connsiteY26" fmla="*/ 4571 h 88392"/>
              <a:gd name="connsiteX27" fmla="*/ 86868 w 105156"/>
              <a:gd name="connsiteY27" fmla="*/ 3047 h 88392"/>
              <a:gd name="connsiteX28" fmla="*/ 83820 w 105156"/>
              <a:gd name="connsiteY28" fmla="*/ 3047 h 88392"/>
              <a:gd name="connsiteX29" fmla="*/ 80771 w 105156"/>
              <a:gd name="connsiteY29" fmla="*/ 1523 h 88392"/>
              <a:gd name="connsiteX30" fmla="*/ 77723 w 105156"/>
              <a:gd name="connsiteY30" fmla="*/ 1523 h 88392"/>
              <a:gd name="connsiteX31" fmla="*/ 74676 w 105156"/>
              <a:gd name="connsiteY31" fmla="*/ 0 h 88392"/>
              <a:gd name="connsiteX32" fmla="*/ 0 w 105156"/>
              <a:gd name="connsiteY32" fmla="*/ 0 h 88392"/>
              <a:gd name="connsiteX33" fmla="*/ 0 w 105156"/>
              <a:gd name="connsiteY33" fmla="*/ 88391 h 88392"/>
              <a:gd name="connsiteX34" fmla="*/ 18288 w 105156"/>
              <a:gd name="connsiteY34" fmla="*/ 88391 h 88392"/>
              <a:gd name="connsiteX35" fmla="*/ 18288 w 105156"/>
              <a:gd name="connsiteY35" fmla="*/ 16764 h 88392"/>
              <a:gd name="connsiteX36" fmla="*/ 79247 w 105156"/>
              <a:gd name="connsiteY36" fmla="*/ 16764 h 88392"/>
              <a:gd name="connsiteX37" fmla="*/ 80771 w 105156"/>
              <a:gd name="connsiteY37" fmla="*/ 18288 h 88392"/>
              <a:gd name="connsiteX38" fmla="*/ 83820 w 105156"/>
              <a:gd name="connsiteY38" fmla="*/ 21335 h 88392"/>
              <a:gd name="connsiteX39" fmla="*/ 85344 w 105156"/>
              <a:gd name="connsiteY39" fmla="*/ 22859 h 88392"/>
              <a:gd name="connsiteX40" fmla="*/ 86868 w 105156"/>
              <a:gd name="connsiteY40" fmla="*/ 25908 h 88392"/>
              <a:gd name="connsiteX41" fmla="*/ 86868 w 105156"/>
              <a:gd name="connsiteY41" fmla="*/ 27432 h 88392"/>
              <a:gd name="connsiteX42" fmla="*/ 88392 w 105156"/>
              <a:gd name="connsiteY42" fmla="*/ 30479 h 88392"/>
              <a:gd name="connsiteX43" fmla="*/ 88392 w 105156"/>
              <a:gd name="connsiteY43" fmla="*/ 30479 h 88392"/>
              <a:gd name="connsiteX44" fmla="*/ 86868 w 105156"/>
              <a:gd name="connsiteY44" fmla="*/ 33527 h 88392"/>
              <a:gd name="connsiteX45" fmla="*/ 86868 w 105156"/>
              <a:gd name="connsiteY45" fmla="*/ 36576 h 88392"/>
              <a:gd name="connsiteX46" fmla="*/ 85344 w 105156"/>
              <a:gd name="connsiteY46" fmla="*/ 38100 h 88392"/>
              <a:gd name="connsiteX47" fmla="*/ 83820 w 105156"/>
              <a:gd name="connsiteY47" fmla="*/ 41147 h 88392"/>
              <a:gd name="connsiteX48" fmla="*/ 80771 w 105156"/>
              <a:gd name="connsiteY48" fmla="*/ 42671 h 88392"/>
              <a:gd name="connsiteX49" fmla="*/ 79247 w 105156"/>
              <a:gd name="connsiteY49" fmla="*/ 44196 h 88392"/>
              <a:gd name="connsiteX50" fmla="*/ 76200 w 105156"/>
              <a:gd name="connsiteY50" fmla="*/ 44196 h 88392"/>
              <a:gd name="connsiteX51" fmla="*/ 73152 w 105156"/>
              <a:gd name="connsiteY51" fmla="*/ 45720 h 88392"/>
              <a:gd name="connsiteX52" fmla="*/ 25908 w 105156"/>
              <a:gd name="connsiteY52" fmla="*/ 45720 h 88392"/>
              <a:gd name="connsiteX53" fmla="*/ 76200 w 105156"/>
              <a:gd name="connsiteY53" fmla="*/ 88391 h 88392"/>
              <a:gd name="connsiteX54" fmla="*/ 100584 w 105156"/>
              <a:gd name="connsiteY54" fmla="*/ 88391 h 88392"/>
              <a:gd name="connsiteX55" fmla="*/ 67056 w 105156"/>
              <a:gd name="connsiteY55" fmla="*/ 60959 h 88392"/>
              <a:gd name="connsiteX56" fmla="*/ 74676 w 105156"/>
              <a:gd name="connsiteY56" fmla="*/ 60959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5156" h="88392">
                <a:moveTo>
                  <a:pt x="74676" y="60959"/>
                </a:moveTo>
                <a:lnTo>
                  <a:pt x="77723" y="60959"/>
                </a:lnTo>
                <a:lnTo>
                  <a:pt x="80771" y="59435"/>
                </a:lnTo>
                <a:lnTo>
                  <a:pt x="83820" y="59435"/>
                </a:lnTo>
                <a:lnTo>
                  <a:pt x="86868" y="57911"/>
                </a:lnTo>
                <a:lnTo>
                  <a:pt x="88392" y="56388"/>
                </a:lnTo>
                <a:lnTo>
                  <a:pt x="91440" y="54864"/>
                </a:lnTo>
                <a:lnTo>
                  <a:pt x="94488" y="53340"/>
                </a:lnTo>
                <a:lnTo>
                  <a:pt x="96011" y="51815"/>
                </a:lnTo>
                <a:lnTo>
                  <a:pt x="97535" y="50291"/>
                </a:lnTo>
                <a:lnTo>
                  <a:pt x="99059" y="47244"/>
                </a:lnTo>
                <a:lnTo>
                  <a:pt x="100584" y="45720"/>
                </a:lnTo>
                <a:lnTo>
                  <a:pt x="102108" y="42671"/>
                </a:lnTo>
                <a:lnTo>
                  <a:pt x="103632" y="39623"/>
                </a:lnTo>
                <a:lnTo>
                  <a:pt x="103632" y="33527"/>
                </a:lnTo>
                <a:lnTo>
                  <a:pt x="105156" y="30479"/>
                </a:lnTo>
                <a:lnTo>
                  <a:pt x="105156" y="30479"/>
                </a:lnTo>
                <a:lnTo>
                  <a:pt x="103632" y="27432"/>
                </a:lnTo>
                <a:lnTo>
                  <a:pt x="103632" y="21335"/>
                </a:lnTo>
                <a:lnTo>
                  <a:pt x="102108" y="19811"/>
                </a:lnTo>
                <a:lnTo>
                  <a:pt x="100584" y="16764"/>
                </a:lnTo>
                <a:lnTo>
                  <a:pt x="99059" y="13715"/>
                </a:lnTo>
                <a:lnTo>
                  <a:pt x="97535" y="12191"/>
                </a:lnTo>
                <a:lnTo>
                  <a:pt x="96011" y="9144"/>
                </a:lnTo>
                <a:lnTo>
                  <a:pt x="94488" y="7620"/>
                </a:lnTo>
                <a:lnTo>
                  <a:pt x="91440" y="6096"/>
                </a:lnTo>
                <a:lnTo>
                  <a:pt x="88392" y="4571"/>
                </a:lnTo>
                <a:lnTo>
                  <a:pt x="86868" y="3047"/>
                </a:lnTo>
                <a:lnTo>
                  <a:pt x="83820" y="3047"/>
                </a:lnTo>
                <a:lnTo>
                  <a:pt x="80771" y="1523"/>
                </a:lnTo>
                <a:lnTo>
                  <a:pt x="77723" y="1523"/>
                </a:lnTo>
                <a:lnTo>
                  <a:pt x="74676" y="0"/>
                </a:lnTo>
                <a:lnTo>
                  <a:pt x="0" y="0"/>
                </a:lnTo>
                <a:lnTo>
                  <a:pt x="0" y="88391"/>
                </a:lnTo>
                <a:lnTo>
                  <a:pt x="18288" y="88391"/>
                </a:lnTo>
                <a:lnTo>
                  <a:pt x="18288" y="16764"/>
                </a:lnTo>
                <a:lnTo>
                  <a:pt x="79247" y="16764"/>
                </a:lnTo>
                <a:lnTo>
                  <a:pt x="80771" y="18288"/>
                </a:lnTo>
                <a:lnTo>
                  <a:pt x="83820" y="21335"/>
                </a:lnTo>
                <a:lnTo>
                  <a:pt x="85344" y="22859"/>
                </a:lnTo>
                <a:lnTo>
                  <a:pt x="86868" y="25908"/>
                </a:lnTo>
                <a:lnTo>
                  <a:pt x="86868" y="27432"/>
                </a:lnTo>
                <a:lnTo>
                  <a:pt x="88392" y="30479"/>
                </a:lnTo>
                <a:lnTo>
                  <a:pt x="88392" y="30479"/>
                </a:lnTo>
                <a:lnTo>
                  <a:pt x="86868" y="33527"/>
                </a:lnTo>
                <a:lnTo>
                  <a:pt x="86868" y="36576"/>
                </a:lnTo>
                <a:lnTo>
                  <a:pt x="85344" y="38100"/>
                </a:lnTo>
                <a:lnTo>
                  <a:pt x="83820" y="41147"/>
                </a:lnTo>
                <a:lnTo>
                  <a:pt x="80771" y="42671"/>
                </a:lnTo>
                <a:lnTo>
                  <a:pt x="79247" y="44196"/>
                </a:lnTo>
                <a:lnTo>
                  <a:pt x="76200" y="44196"/>
                </a:lnTo>
                <a:lnTo>
                  <a:pt x="73152" y="45720"/>
                </a:lnTo>
                <a:lnTo>
                  <a:pt x="25908" y="45720"/>
                </a:lnTo>
                <a:lnTo>
                  <a:pt x="76200" y="88391"/>
                </a:lnTo>
                <a:lnTo>
                  <a:pt x="100584" y="88391"/>
                </a:lnTo>
                <a:lnTo>
                  <a:pt x="67056" y="60959"/>
                </a:lnTo>
                <a:lnTo>
                  <a:pt x="74676" y="6095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8" name="Freeform 3"/>
          <p:cNvSpPr/>
          <p:nvPr/>
        </p:nvSpPr>
        <p:spPr>
          <a:xfrm>
            <a:off x="7834617" y="5333334"/>
            <a:ext cx="91223" cy="80221"/>
          </a:xfrm>
          <a:custGeom>
            <a:avLst/>
            <a:gdLst>
              <a:gd name="connsiteX0" fmla="*/ 44195 w 106680"/>
              <a:gd name="connsiteY0" fmla="*/ 88391 h 88392"/>
              <a:gd name="connsiteX1" fmla="*/ 35052 w 106680"/>
              <a:gd name="connsiteY1" fmla="*/ 88391 h 88392"/>
              <a:gd name="connsiteX2" fmla="*/ 30480 w 106680"/>
              <a:gd name="connsiteY2" fmla="*/ 86867 h 88392"/>
              <a:gd name="connsiteX3" fmla="*/ 27431 w 106680"/>
              <a:gd name="connsiteY3" fmla="*/ 85344 h 88392"/>
              <a:gd name="connsiteX4" fmla="*/ 22859 w 106680"/>
              <a:gd name="connsiteY4" fmla="*/ 83820 h 88392"/>
              <a:gd name="connsiteX5" fmla="*/ 19811 w 106680"/>
              <a:gd name="connsiteY5" fmla="*/ 82296 h 88392"/>
              <a:gd name="connsiteX6" fmla="*/ 16764 w 106680"/>
              <a:gd name="connsiteY6" fmla="*/ 79247 h 88392"/>
              <a:gd name="connsiteX7" fmla="*/ 13716 w 106680"/>
              <a:gd name="connsiteY7" fmla="*/ 76200 h 88392"/>
              <a:gd name="connsiteX8" fmla="*/ 10668 w 106680"/>
              <a:gd name="connsiteY8" fmla="*/ 73152 h 88392"/>
              <a:gd name="connsiteX9" fmla="*/ 7619 w 106680"/>
              <a:gd name="connsiteY9" fmla="*/ 70103 h 88392"/>
              <a:gd name="connsiteX10" fmla="*/ 6095 w 106680"/>
              <a:gd name="connsiteY10" fmla="*/ 65532 h 88392"/>
              <a:gd name="connsiteX11" fmla="*/ 3047 w 106680"/>
              <a:gd name="connsiteY11" fmla="*/ 62484 h 88392"/>
              <a:gd name="connsiteX12" fmla="*/ 1523 w 106680"/>
              <a:gd name="connsiteY12" fmla="*/ 57911 h 88392"/>
              <a:gd name="connsiteX13" fmla="*/ 1523 w 106680"/>
              <a:gd name="connsiteY13" fmla="*/ 53340 h 88392"/>
              <a:gd name="connsiteX14" fmla="*/ 0 w 106680"/>
              <a:gd name="connsiteY14" fmla="*/ 50291 h 88392"/>
              <a:gd name="connsiteX15" fmla="*/ 0 w 106680"/>
              <a:gd name="connsiteY15" fmla="*/ 45720 h 88392"/>
              <a:gd name="connsiteX16" fmla="*/ 0 w 106680"/>
              <a:gd name="connsiteY16" fmla="*/ 41147 h 88392"/>
              <a:gd name="connsiteX17" fmla="*/ 1523 w 106680"/>
              <a:gd name="connsiteY17" fmla="*/ 36576 h 88392"/>
              <a:gd name="connsiteX18" fmla="*/ 1523 w 106680"/>
              <a:gd name="connsiteY18" fmla="*/ 32003 h 88392"/>
              <a:gd name="connsiteX19" fmla="*/ 3047 w 106680"/>
              <a:gd name="connsiteY19" fmla="*/ 27432 h 88392"/>
              <a:gd name="connsiteX20" fmla="*/ 6095 w 106680"/>
              <a:gd name="connsiteY20" fmla="*/ 24384 h 88392"/>
              <a:gd name="connsiteX21" fmla="*/ 7619 w 106680"/>
              <a:gd name="connsiteY21" fmla="*/ 19811 h 88392"/>
              <a:gd name="connsiteX22" fmla="*/ 10668 w 106680"/>
              <a:gd name="connsiteY22" fmla="*/ 16764 h 88392"/>
              <a:gd name="connsiteX23" fmla="*/ 13716 w 106680"/>
              <a:gd name="connsiteY23" fmla="*/ 13715 h 88392"/>
              <a:gd name="connsiteX24" fmla="*/ 16764 w 106680"/>
              <a:gd name="connsiteY24" fmla="*/ 10667 h 88392"/>
              <a:gd name="connsiteX25" fmla="*/ 19811 w 106680"/>
              <a:gd name="connsiteY25" fmla="*/ 9144 h 88392"/>
              <a:gd name="connsiteX26" fmla="*/ 22859 w 106680"/>
              <a:gd name="connsiteY26" fmla="*/ 6096 h 88392"/>
              <a:gd name="connsiteX27" fmla="*/ 27431 w 106680"/>
              <a:gd name="connsiteY27" fmla="*/ 4571 h 88392"/>
              <a:gd name="connsiteX28" fmla="*/ 30480 w 106680"/>
              <a:gd name="connsiteY28" fmla="*/ 3047 h 88392"/>
              <a:gd name="connsiteX29" fmla="*/ 35052 w 106680"/>
              <a:gd name="connsiteY29" fmla="*/ 1523 h 88392"/>
              <a:gd name="connsiteX30" fmla="*/ 39623 w 106680"/>
              <a:gd name="connsiteY30" fmla="*/ 1523 h 88392"/>
              <a:gd name="connsiteX31" fmla="*/ 44195 w 106680"/>
              <a:gd name="connsiteY31" fmla="*/ 0 h 88392"/>
              <a:gd name="connsiteX32" fmla="*/ 105156 w 106680"/>
              <a:gd name="connsiteY32" fmla="*/ 1523 h 88392"/>
              <a:gd name="connsiteX33" fmla="*/ 94488 w 106680"/>
              <a:gd name="connsiteY33" fmla="*/ 16764 h 88392"/>
              <a:gd name="connsiteX34" fmla="*/ 39623 w 106680"/>
              <a:gd name="connsiteY34" fmla="*/ 16764 h 88392"/>
              <a:gd name="connsiteX35" fmla="*/ 36576 w 106680"/>
              <a:gd name="connsiteY35" fmla="*/ 18288 h 88392"/>
              <a:gd name="connsiteX36" fmla="*/ 35052 w 106680"/>
              <a:gd name="connsiteY36" fmla="*/ 18288 h 88392"/>
              <a:gd name="connsiteX37" fmla="*/ 32004 w 106680"/>
              <a:gd name="connsiteY37" fmla="*/ 19811 h 88392"/>
              <a:gd name="connsiteX38" fmla="*/ 28956 w 106680"/>
              <a:gd name="connsiteY38" fmla="*/ 21335 h 88392"/>
              <a:gd name="connsiteX39" fmla="*/ 27431 w 106680"/>
              <a:gd name="connsiteY39" fmla="*/ 22859 h 88392"/>
              <a:gd name="connsiteX40" fmla="*/ 24383 w 106680"/>
              <a:gd name="connsiteY40" fmla="*/ 24384 h 88392"/>
              <a:gd name="connsiteX41" fmla="*/ 22859 w 106680"/>
              <a:gd name="connsiteY41" fmla="*/ 27432 h 88392"/>
              <a:gd name="connsiteX42" fmla="*/ 21335 w 106680"/>
              <a:gd name="connsiteY42" fmla="*/ 28955 h 88392"/>
              <a:gd name="connsiteX43" fmla="*/ 19811 w 106680"/>
              <a:gd name="connsiteY43" fmla="*/ 32003 h 88392"/>
              <a:gd name="connsiteX44" fmla="*/ 19811 w 106680"/>
              <a:gd name="connsiteY44" fmla="*/ 33527 h 88392"/>
              <a:gd name="connsiteX45" fmla="*/ 18288 w 106680"/>
              <a:gd name="connsiteY45" fmla="*/ 36576 h 88392"/>
              <a:gd name="connsiteX46" fmla="*/ 16764 w 106680"/>
              <a:gd name="connsiteY46" fmla="*/ 39623 h 88392"/>
              <a:gd name="connsiteX47" fmla="*/ 16764 w 106680"/>
              <a:gd name="connsiteY47" fmla="*/ 45720 h 88392"/>
              <a:gd name="connsiteX48" fmla="*/ 16764 w 106680"/>
              <a:gd name="connsiteY48" fmla="*/ 50291 h 88392"/>
              <a:gd name="connsiteX49" fmla="*/ 18288 w 106680"/>
              <a:gd name="connsiteY49" fmla="*/ 53340 h 88392"/>
              <a:gd name="connsiteX50" fmla="*/ 19811 w 106680"/>
              <a:gd name="connsiteY50" fmla="*/ 56388 h 88392"/>
              <a:gd name="connsiteX51" fmla="*/ 19811 w 106680"/>
              <a:gd name="connsiteY51" fmla="*/ 57911 h 88392"/>
              <a:gd name="connsiteX52" fmla="*/ 21335 w 106680"/>
              <a:gd name="connsiteY52" fmla="*/ 60959 h 88392"/>
              <a:gd name="connsiteX53" fmla="*/ 22859 w 106680"/>
              <a:gd name="connsiteY53" fmla="*/ 62484 h 88392"/>
              <a:gd name="connsiteX54" fmla="*/ 24383 w 106680"/>
              <a:gd name="connsiteY54" fmla="*/ 65532 h 88392"/>
              <a:gd name="connsiteX55" fmla="*/ 27431 w 106680"/>
              <a:gd name="connsiteY55" fmla="*/ 67055 h 88392"/>
              <a:gd name="connsiteX56" fmla="*/ 28956 w 106680"/>
              <a:gd name="connsiteY56" fmla="*/ 68579 h 88392"/>
              <a:gd name="connsiteX57" fmla="*/ 32004 w 106680"/>
              <a:gd name="connsiteY57" fmla="*/ 70103 h 88392"/>
              <a:gd name="connsiteX58" fmla="*/ 35052 w 106680"/>
              <a:gd name="connsiteY58" fmla="*/ 71627 h 88392"/>
              <a:gd name="connsiteX59" fmla="*/ 36576 w 106680"/>
              <a:gd name="connsiteY59" fmla="*/ 71627 h 88392"/>
              <a:gd name="connsiteX60" fmla="*/ 39623 w 106680"/>
              <a:gd name="connsiteY60" fmla="*/ 73152 h 88392"/>
              <a:gd name="connsiteX61" fmla="*/ 106680 w 106680"/>
              <a:gd name="connsiteY61" fmla="*/ 73152 h 88392"/>
              <a:gd name="connsiteX62" fmla="*/ 96011 w 106680"/>
              <a:gd name="connsiteY62" fmla="*/ 88391 h 88392"/>
              <a:gd name="connsiteX63" fmla="*/ 44195 w 106680"/>
              <a:gd name="connsiteY63" fmla="*/ 88391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Lst>
            <a:rect l="l" t="t" r="r" b="b"/>
            <a:pathLst>
              <a:path w="106680" h="88392">
                <a:moveTo>
                  <a:pt x="44195" y="88391"/>
                </a:moveTo>
                <a:lnTo>
                  <a:pt x="35052" y="88391"/>
                </a:lnTo>
                <a:lnTo>
                  <a:pt x="30480" y="86867"/>
                </a:lnTo>
                <a:lnTo>
                  <a:pt x="27431" y="85344"/>
                </a:lnTo>
                <a:lnTo>
                  <a:pt x="22859" y="83820"/>
                </a:lnTo>
                <a:lnTo>
                  <a:pt x="19811" y="82296"/>
                </a:lnTo>
                <a:lnTo>
                  <a:pt x="16764" y="79247"/>
                </a:lnTo>
                <a:lnTo>
                  <a:pt x="13716" y="76200"/>
                </a:lnTo>
                <a:lnTo>
                  <a:pt x="10668" y="73152"/>
                </a:lnTo>
                <a:lnTo>
                  <a:pt x="7619" y="70103"/>
                </a:lnTo>
                <a:lnTo>
                  <a:pt x="6095" y="65532"/>
                </a:lnTo>
                <a:lnTo>
                  <a:pt x="3047" y="62484"/>
                </a:lnTo>
                <a:lnTo>
                  <a:pt x="1523" y="57911"/>
                </a:lnTo>
                <a:lnTo>
                  <a:pt x="1523" y="53340"/>
                </a:lnTo>
                <a:lnTo>
                  <a:pt x="0" y="50291"/>
                </a:lnTo>
                <a:lnTo>
                  <a:pt x="0" y="45720"/>
                </a:lnTo>
                <a:lnTo>
                  <a:pt x="0" y="41147"/>
                </a:lnTo>
                <a:lnTo>
                  <a:pt x="1523" y="36576"/>
                </a:lnTo>
                <a:lnTo>
                  <a:pt x="1523" y="32003"/>
                </a:lnTo>
                <a:lnTo>
                  <a:pt x="3047" y="27432"/>
                </a:lnTo>
                <a:lnTo>
                  <a:pt x="6095" y="24384"/>
                </a:lnTo>
                <a:lnTo>
                  <a:pt x="7619" y="19811"/>
                </a:lnTo>
                <a:lnTo>
                  <a:pt x="10668" y="16764"/>
                </a:lnTo>
                <a:lnTo>
                  <a:pt x="13716" y="13715"/>
                </a:lnTo>
                <a:lnTo>
                  <a:pt x="16764" y="10667"/>
                </a:lnTo>
                <a:lnTo>
                  <a:pt x="19811" y="9144"/>
                </a:lnTo>
                <a:lnTo>
                  <a:pt x="22859" y="6096"/>
                </a:lnTo>
                <a:lnTo>
                  <a:pt x="27431" y="4571"/>
                </a:lnTo>
                <a:lnTo>
                  <a:pt x="30480" y="3047"/>
                </a:lnTo>
                <a:lnTo>
                  <a:pt x="35052" y="1523"/>
                </a:lnTo>
                <a:lnTo>
                  <a:pt x="39623" y="1523"/>
                </a:lnTo>
                <a:lnTo>
                  <a:pt x="44195" y="0"/>
                </a:lnTo>
                <a:lnTo>
                  <a:pt x="105156" y="1523"/>
                </a:lnTo>
                <a:lnTo>
                  <a:pt x="94488" y="16764"/>
                </a:lnTo>
                <a:lnTo>
                  <a:pt x="39623" y="16764"/>
                </a:lnTo>
                <a:lnTo>
                  <a:pt x="36576" y="18288"/>
                </a:lnTo>
                <a:lnTo>
                  <a:pt x="35052" y="18288"/>
                </a:lnTo>
                <a:lnTo>
                  <a:pt x="32004" y="19811"/>
                </a:lnTo>
                <a:lnTo>
                  <a:pt x="28956" y="21335"/>
                </a:lnTo>
                <a:lnTo>
                  <a:pt x="27431" y="22859"/>
                </a:lnTo>
                <a:lnTo>
                  <a:pt x="24383" y="24384"/>
                </a:lnTo>
                <a:lnTo>
                  <a:pt x="22859" y="27432"/>
                </a:lnTo>
                <a:lnTo>
                  <a:pt x="21335" y="28955"/>
                </a:lnTo>
                <a:lnTo>
                  <a:pt x="19811" y="32003"/>
                </a:lnTo>
                <a:lnTo>
                  <a:pt x="19811" y="33527"/>
                </a:lnTo>
                <a:lnTo>
                  <a:pt x="18288" y="36576"/>
                </a:lnTo>
                <a:lnTo>
                  <a:pt x="16764" y="39623"/>
                </a:lnTo>
                <a:lnTo>
                  <a:pt x="16764" y="45720"/>
                </a:lnTo>
                <a:lnTo>
                  <a:pt x="16764" y="50291"/>
                </a:lnTo>
                <a:lnTo>
                  <a:pt x="18288" y="53340"/>
                </a:lnTo>
                <a:lnTo>
                  <a:pt x="19811" y="56388"/>
                </a:lnTo>
                <a:lnTo>
                  <a:pt x="19811" y="57911"/>
                </a:lnTo>
                <a:lnTo>
                  <a:pt x="21335" y="60959"/>
                </a:lnTo>
                <a:lnTo>
                  <a:pt x="22859" y="62484"/>
                </a:lnTo>
                <a:lnTo>
                  <a:pt x="24383" y="65532"/>
                </a:lnTo>
                <a:lnTo>
                  <a:pt x="27431" y="67055"/>
                </a:lnTo>
                <a:lnTo>
                  <a:pt x="28956" y="68579"/>
                </a:lnTo>
                <a:lnTo>
                  <a:pt x="32004" y="70103"/>
                </a:lnTo>
                <a:lnTo>
                  <a:pt x="35052" y="71627"/>
                </a:lnTo>
                <a:lnTo>
                  <a:pt x="36576" y="71627"/>
                </a:lnTo>
                <a:lnTo>
                  <a:pt x="39623" y="73152"/>
                </a:lnTo>
                <a:lnTo>
                  <a:pt x="106680" y="73152"/>
                </a:lnTo>
                <a:lnTo>
                  <a:pt x="96011" y="88391"/>
                </a:lnTo>
                <a:lnTo>
                  <a:pt x="44195" y="883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19" name="Freeform 3"/>
          <p:cNvSpPr/>
          <p:nvPr/>
        </p:nvSpPr>
        <p:spPr>
          <a:xfrm>
            <a:off x="8010548" y="5333334"/>
            <a:ext cx="91222" cy="80221"/>
          </a:xfrm>
          <a:custGeom>
            <a:avLst/>
            <a:gdLst>
              <a:gd name="connsiteX0" fmla="*/ 45719 w 106679"/>
              <a:gd name="connsiteY0" fmla="*/ 73152 h 88392"/>
              <a:gd name="connsiteX1" fmla="*/ 39623 w 106679"/>
              <a:gd name="connsiteY1" fmla="*/ 73152 h 88392"/>
              <a:gd name="connsiteX2" fmla="*/ 36576 w 106679"/>
              <a:gd name="connsiteY2" fmla="*/ 71627 h 88392"/>
              <a:gd name="connsiteX3" fmla="*/ 32003 w 106679"/>
              <a:gd name="connsiteY3" fmla="*/ 70103 h 88392"/>
              <a:gd name="connsiteX4" fmla="*/ 28955 w 106679"/>
              <a:gd name="connsiteY4" fmla="*/ 67055 h 88392"/>
              <a:gd name="connsiteX5" fmla="*/ 25907 w 106679"/>
              <a:gd name="connsiteY5" fmla="*/ 64008 h 88392"/>
              <a:gd name="connsiteX6" fmla="*/ 22859 w 106679"/>
              <a:gd name="connsiteY6" fmla="*/ 60959 h 88392"/>
              <a:gd name="connsiteX7" fmla="*/ 19811 w 106679"/>
              <a:gd name="connsiteY7" fmla="*/ 56388 h 88392"/>
              <a:gd name="connsiteX8" fmla="*/ 18288 w 106679"/>
              <a:gd name="connsiteY8" fmla="*/ 53340 h 88392"/>
              <a:gd name="connsiteX9" fmla="*/ 91440 w 106679"/>
              <a:gd name="connsiteY9" fmla="*/ 53340 h 88392"/>
              <a:gd name="connsiteX10" fmla="*/ 100583 w 106679"/>
              <a:gd name="connsiteY10" fmla="*/ 38100 h 88392"/>
              <a:gd name="connsiteX11" fmla="*/ 18288 w 106679"/>
              <a:gd name="connsiteY11" fmla="*/ 38100 h 88392"/>
              <a:gd name="connsiteX12" fmla="*/ 19811 w 106679"/>
              <a:gd name="connsiteY12" fmla="*/ 33527 h 88392"/>
              <a:gd name="connsiteX13" fmla="*/ 22859 w 106679"/>
              <a:gd name="connsiteY13" fmla="*/ 28955 h 88392"/>
              <a:gd name="connsiteX14" fmla="*/ 25907 w 106679"/>
              <a:gd name="connsiteY14" fmla="*/ 25908 h 88392"/>
              <a:gd name="connsiteX15" fmla="*/ 28955 w 106679"/>
              <a:gd name="connsiteY15" fmla="*/ 22859 h 88392"/>
              <a:gd name="connsiteX16" fmla="*/ 32003 w 106679"/>
              <a:gd name="connsiteY16" fmla="*/ 19811 h 88392"/>
              <a:gd name="connsiteX17" fmla="*/ 36576 w 106679"/>
              <a:gd name="connsiteY17" fmla="*/ 18288 h 88392"/>
              <a:gd name="connsiteX18" fmla="*/ 39623 w 106679"/>
              <a:gd name="connsiteY18" fmla="*/ 16764 h 88392"/>
              <a:gd name="connsiteX19" fmla="*/ 96011 w 106679"/>
              <a:gd name="connsiteY19" fmla="*/ 16764 h 88392"/>
              <a:gd name="connsiteX20" fmla="*/ 105155 w 106679"/>
              <a:gd name="connsiteY20" fmla="*/ 1523 h 88392"/>
              <a:gd name="connsiteX21" fmla="*/ 44195 w 106679"/>
              <a:gd name="connsiteY21" fmla="*/ 0 h 88392"/>
              <a:gd name="connsiteX22" fmla="*/ 44195 w 106679"/>
              <a:gd name="connsiteY22" fmla="*/ 0 h 88392"/>
              <a:gd name="connsiteX23" fmla="*/ 39623 w 106679"/>
              <a:gd name="connsiteY23" fmla="*/ 1523 h 88392"/>
              <a:gd name="connsiteX24" fmla="*/ 35052 w 106679"/>
              <a:gd name="connsiteY24" fmla="*/ 1523 h 88392"/>
              <a:gd name="connsiteX25" fmla="*/ 32003 w 106679"/>
              <a:gd name="connsiteY25" fmla="*/ 3047 h 88392"/>
              <a:gd name="connsiteX26" fmla="*/ 27431 w 106679"/>
              <a:gd name="connsiteY26" fmla="*/ 4571 h 88392"/>
              <a:gd name="connsiteX27" fmla="*/ 24383 w 106679"/>
              <a:gd name="connsiteY27" fmla="*/ 6096 h 88392"/>
              <a:gd name="connsiteX28" fmla="*/ 19811 w 106679"/>
              <a:gd name="connsiteY28" fmla="*/ 9144 h 88392"/>
              <a:gd name="connsiteX29" fmla="*/ 16764 w 106679"/>
              <a:gd name="connsiteY29" fmla="*/ 10667 h 88392"/>
              <a:gd name="connsiteX30" fmla="*/ 13716 w 106679"/>
              <a:gd name="connsiteY30" fmla="*/ 13715 h 88392"/>
              <a:gd name="connsiteX31" fmla="*/ 10667 w 106679"/>
              <a:gd name="connsiteY31" fmla="*/ 16764 h 88392"/>
              <a:gd name="connsiteX32" fmla="*/ 7619 w 106679"/>
              <a:gd name="connsiteY32" fmla="*/ 19811 h 88392"/>
              <a:gd name="connsiteX33" fmla="*/ 6095 w 106679"/>
              <a:gd name="connsiteY33" fmla="*/ 24384 h 88392"/>
              <a:gd name="connsiteX34" fmla="*/ 4571 w 106679"/>
              <a:gd name="connsiteY34" fmla="*/ 27432 h 88392"/>
              <a:gd name="connsiteX35" fmla="*/ 3047 w 106679"/>
              <a:gd name="connsiteY35" fmla="*/ 32003 h 88392"/>
              <a:gd name="connsiteX36" fmla="*/ 1523 w 106679"/>
              <a:gd name="connsiteY36" fmla="*/ 36576 h 88392"/>
              <a:gd name="connsiteX37" fmla="*/ 1523 w 106679"/>
              <a:gd name="connsiteY37" fmla="*/ 41147 h 88392"/>
              <a:gd name="connsiteX38" fmla="*/ 0 w 106679"/>
              <a:gd name="connsiteY38" fmla="*/ 45720 h 88392"/>
              <a:gd name="connsiteX39" fmla="*/ 0 w 106679"/>
              <a:gd name="connsiteY39" fmla="*/ 45720 h 88392"/>
              <a:gd name="connsiteX40" fmla="*/ 1523 w 106679"/>
              <a:gd name="connsiteY40" fmla="*/ 50291 h 88392"/>
              <a:gd name="connsiteX41" fmla="*/ 1523 w 106679"/>
              <a:gd name="connsiteY41" fmla="*/ 53340 h 88392"/>
              <a:gd name="connsiteX42" fmla="*/ 3047 w 106679"/>
              <a:gd name="connsiteY42" fmla="*/ 57911 h 88392"/>
              <a:gd name="connsiteX43" fmla="*/ 4571 w 106679"/>
              <a:gd name="connsiteY43" fmla="*/ 62484 h 88392"/>
              <a:gd name="connsiteX44" fmla="*/ 6095 w 106679"/>
              <a:gd name="connsiteY44" fmla="*/ 65532 h 88392"/>
              <a:gd name="connsiteX45" fmla="*/ 7619 w 106679"/>
              <a:gd name="connsiteY45" fmla="*/ 70103 h 88392"/>
              <a:gd name="connsiteX46" fmla="*/ 10667 w 106679"/>
              <a:gd name="connsiteY46" fmla="*/ 73152 h 88392"/>
              <a:gd name="connsiteX47" fmla="*/ 13716 w 106679"/>
              <a:gd name="connsiteY47" fmla="*/ 76200 h 88392"/>
              <a:gd name="connsiteX48" fmla="*/ 16764 w 106679"/>
              <a:gd name="connsiteY48" fmla="*/ 79247 h 88392"/>
              <a:gd name="connsiteX49" fmla="*/ 19811 w 106679"/>
              <a:gd name="connsiteY49" fmla="*/ 82296 h 88392"/>
              <a:gd name="connsiteX50" fmla="*/ 24383 w 106679"/>
              <a:gd name="connsiteY50" fmla="*/ 83820 h 88392"/>
              <a:gd name="connsiteX51" fmla="*/ 27431 w 106679"/>
              <a:gd name="connsiteY51" fmla="*/ 85344 h 88392"/>
              <a:gd name="connsiteX52" fmla="*/ 32003 w 106679"/>
              <a:gd name="connsiteY52" fmla="*/ 86867 h 88392"/>
              <a:gd name="connsiteX53" fmla="*/ 35052 w 106679"/>
              <a:gd name="connsiteY53" fmla="*/ 88391 h 88392"/>
              <a:gd name="connsiteX54" fmla="*/ 97535 w 106679"/>
              <a:gd name="connsiteY54" fmla="*/ 88391 h 88392"/>
              <a:gd name="connsiteX55" fmla="*/ 106679 w 106679"/>
              <a:gd name="connsiteY55" fmla="*/ 73152 h 88392"/>
              <a:gd name="connsiteX56" fmla="*/ 45719 w 106679"/>
              <a:gd name="connsiteY56" fmla="*/ 73152 h 883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Lst>
            <a:rect l="l" t="t" r="r" b="b"/>
            <a:pathLst>
              <a:path w="106679" h="88392">
                <a:moveTo>
                  <a:pt x="45719" y="73152"/>
                </a:moveTo>
                <a:lnTo>
                  <a:pt x="39623" y="73152"/>
                </a:lnTo>
                <a:lnTo>
                  <a:pt x="36576" y="71627"/>
                </a:lnTo>
                <a:lnTo>
                  <a:pt x="32003" y="70103"/>
                </a:lnTo>
                <a:lnTo>
                  <a:pt x="28955" y="67055"/>
                </a:lnTo>
                <a:lnTo>
                  <a:pt x="25907" y="64008"/>
                </a:lnTo>
                <a:lnTo>
                  <a:pt x="22859" y="60959"/>
                </a:lnTo>
                <a:lnTo>
                  <a:pt x="19811" y="56388"/>
                </a:lnTo>
                <a:lnTo>
                  <a:pt x="18288" y="53340"/>
                </a:lnTo>
                <a:lnTo>
                  <a:pt x="91440" y="53340"/>
                </a:lnTo>
                <a:lnTo>
                  <a:pt x="100583" y="38100"/>
                </a:lnTo>
                <a:lnTo>
                  <a:pt x="18288" y="38100"/>
                </a:lnTo>
                <a:lnTo>
                  <a:pt x="19811" y="33527"/>
                </a:lnTo>
                <a:lnTo>
                  <a:pt x="22859" y="28955"/>
                </a:lnTo>
                <a:lnTo>
                  <a:pt x="25907" y="25908"/>
                </a:lnTo>
                <a:lnTo>
                  <a:pt x="28955" y="22859"/>
                </a:lnTo>
                <a:lnTo>
                  <a:pt x="32003" y="19811"/>
                </a:lnTo>
                <a:lnTo>
                  <a:pt x="36576" y="18288"/>
                </a:lnTo>
                <a:lnTo>
                  <a:pt x="39623" y="16764"/>
                </a:lnTo>
                <a:lnTo>
                  <a:pt x="96011" y="16764"/>
                </a:lnTo>
                <a:lnTo>
                  <a:pt x="105155" y="1523"/>
                </a:lnTo>
                <a:lnTo>
                  <a:pt x="44195" y="0"/>
                </a:lnTo>
                <a:lnTo>
                  <a:pt x="44195" y="0"/>
                </a:lnTo>
                <a:lnTo>
                  <a:pt x="39623" y="1523"/>
                </a:lnTo>
                <a:lnTo>
                  <a:pt x="35052" y="1523"/>
                </a:lnTo>
                <a:lnTo>
                  <a:pt x="32003" y="3047"/>
                </a:lnTo>
                <a:lnTo>
                  <a:pt x="27431" y="4571"/>
                </a:lnTo>
                <a:lnTo>
                  <a:pt x="24383" y="6096"/>
                </a:lnTo>
                <a:lnTo>
                  <a:pt x="19811" y="9144"/>
                </a:lnTo>
                <a:lnTo>
                  <a:pt x="16764" y="10667"/>
                </a:lnTo>
                <a:lnTo>
                  <a:pt x="13716" y="13715"/>
                </a:lnTo>
                <a:lnTo>
                  <a:pt x="10667" y="16764"/>
                </a:lnTo>
                <a:lnTo>
                  <a:pt x="7619" y="19811"/>
                </a:lnTo>
                <a:lnTo>
                  <a:pt x="6095" y="24384"/>
                </a:lnTo>
                <a:lnTo>
                  <a:pt x="4571" y="27432"/>
                </a:lnTo>
                <a:lnTo>
                  <a:pt x="3047" y="32003"/>
                </a:lnTo>
                <a:lnTo>
                  <a:pt x="1523" y="36576"/>
                </a:lnTo>
                <a:lnTo>
                  <a:pt x="1523" y="41147"/>
                </a:lnTo>
                <a:lnTo>
                  <a:pt x="0" y="45720"/>
                </a:lnTo>
                <a:lnTo>
                  <a:pt x="0" y="45720"/>
                </a:lnTo>
                <a:lnTo>
                  <a:pt x="1523" y="50291"/>
                </a:lnTo>
                <a:lnTo>
                  <a:pt x="1523" y="53340"/>
                </a:lnTo>
                <a:lnTo>
                  <a:pt x="3047" y="57911"/>
                </a:lnTo>
                <a:lnTo>
                  <a:pt x="4571" y="62484"/>
                </a:lnTo>
                <a:lnTo>
                  <a:pt x="6095" y="65532"/>
                </a:lnTo>
                <a:lnTo>
                  <a:pt x="7619" y="70103"/>
                </a:lnTo>
                <a:lnTo>
                  <a:pt x="10667" y="73152"/>
                </a:lnTo>
                <a:lnTo>
                  <a:pt x="13716" y="76200"/>
                </a:lnTo>
                <a:lnTo>
                  <a:pt x="16764" y="79247"/>
                </a:lnTo>
                <a:lnTo>
                  <a:pt x="19811" y="82296"/>
                </a:lnTo>
                <a:lnTo>
                  <a:pt x="24383" y="83820"/>
                </a:lnTo>
                <a:lnTo>
                  <a:pt x="27431" y="85344"/>
                </a:lnTo>
                <a:lnTo>
                  <a:pt x="32003" y="86867"/>
                </a:lnTo>
                <a:lnTo>
                  <a:pt x="35052" y="88391"/>
                </a:lnTo>
                <a:lnTo>
                  <a:pt x="97535" y="88391"/>
                </a:lnTo>
                <a:lnTo>
                  <a:pt x="106679" y="73152"/>
                </a:lnTo>
                <a:lnTo>
                  <a:pt x="45719" y="7315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20" name="Freeform 3"/>
          <p:cNvSpPr/>
          <p:nvPr/>
        </p:nvSpPr>
        <p:spPr>
          <a:xfrm>
            <a:off x="7516641" y="5333335"/>
            <a:ext cx="118590" cy="80220"/>
          </a:xfrm>
          <a:custGeom>
            <a:avLst/>
            <a:gdLst>
              <a:gd name="connsiteX0" fmla="*/ 94488 w 138684"/>
              <a:gd name="connsiteY0" fmla="*/ 1523 h 88391"/>
              <a:gd name="connsiteX1" fmla="*/ 44196 w 138684"/>
              <a:gd name="connsiteY1" fmla="*/ 0 h 88391"/>
              <a:gd name="connsiteX2" fmla="*/ 44196 w 138684"/>
              <a:gd name="connsiteY2" fmla="*/ 0 h 88391"/>
              <a:gd name="connsiteX3" fmla="*/ 39624 w 138684"/>
              <a:gd name="connsiteY3" fmla="*/ 1523 h 88391"/>
              <a:gd name="connsiteX4" fmla="*/ 35052 w 138684"/>
              <a:gd name="connsiteY4" fmla="*/ 1523 h 88391"/>
              <a:gd name="connsiteX5" fmla="*/ 30480 w 138684"/>
              <a:gd name="connsiteY5" fmla="*/ 3047 h 88391"/>
              <a:gd name="connsiteX6" fmla="*/ 27432 w 138684"/>
              <a:gd name="connsiteY6" fmla="*/ 4571 h 88391"/>
              <a:gd name="connsiteX7" fmla="*/ 22860 w 138684"/>
              <a:gd name="connsiteY7" fmla="*/ 6096 h 88391"/>
              <a:gd name="connsiteX8" fmla="*/ 19812 w 138684"/>
              <a:gd name="connsiteY8" fmla="*/ 9144 h 88391"/>
              <a:gd name="connsiteX9" fmla="*/ 16764 w 138684"/>
              <a:gd name="connsiteY9" fmla="*/ 10667 h 88391"/>
              <a:gd name="connsiteX10" fmla="*/ 13716 w 138684"/>
              <a:gd name="connsiteY10" fmla="*/ 13715 h 88391"/>
              <a:gd name="connsiteX11" fmla="*/ 10668 w 138684"/>
              <a:gd name="connsiteY11" fmla="*/ 16764 h 88391"/>
              <a:gd name="connsiteX12" fmla="*/ 7620 w 138684"/>
              <a:gd name="connsiteY12" fmla="*/ 19811 h 88391"/>
              <a:gd name="connsiteX13" fmla="*/ 6096 w 138684"/>
              <a:gd name="connsiteY13" fmla="*/ 24384 h 88391"/>
              <a:gd name="connsiteX14" fmla="*/ 3048 w 138684"/>
              <a:gd name="connsiteY14" fmla="*/ 27432 h 88391"/>
              <a:gd name="connsiteX15" fmla="*/ 1524 w 138684"/>
              <a:gd name="connsiteY15" fmla="*/ 32003 h 88391"/>
              <a:gd name="connsiteX16" fmla="*/ 1524 w 138684"/>
              <a:gd name="connsiteY16" fmla="*/ 36576 h 88391"/>
              <a:gd name="connsiteX17" fmla="*/ 0 w 138684"/>
              <a:gd name="connsiteY17" fmla="*/ 41147 h 88391"/>
              <a:gd name="connsiteX18" fmla="*/ 0 w 138684"/>
              <a:gd name="connsiteY18" fmla="*/ 45720 h 88391"/>
              <a:gd name="connsiteX19" fmla="*/ 0 w 138684"/>
              <a:gd name="connsiteY19" fmla="*/ 50291 h 88391"/>
              <a:gd name="connsiteX20" fmla="*/ 1524 w 138684"/>
              <a:gd name="connsiteY20" fmla="*/ 53340 h 88391"/>
              <a:gd name="connsiteX21" fmla="*/ 1524 w 138684"/>
              <a:gd name="connsiteY21" fmla="*/ 57911 h 88391"/>
              <a:gd name="connsiteX22" fmla="*/ 3048 w 138684"/>
              <a:gd name="connsiteY22" fmla="*/ 62484 h 88391"/>
              <a:gd name="connsiteX23" fmla="*/ 6096 w 138684"/>
              <a:gd name="connsiteY23" fmla="*/ 65532 h 88391"/>
              <a:gd name="connsiteX24" fmla="*/ 7620 w 138684"/>
              <a:gd name="connsiteY24" fmla="*/ 70103 h 88391"/>
              <a:gd name="connsiteX25" fmla="*/ 10668 w 138684"/>
              <a:gd name="connsiteY25" fmla="*/ 73152 h 88391"/>
              <a:gd name="connsiteX26" fmla="*/ 13716 w 138684"/>
              <a:gd name="connsiteY26" fmla="*/ 76200 h 88391"/>
              <a:gd name="connsiteX27" fmla="*/ 16764 w 138684"/>
              <a:gd name="connsiteY27" fmla="*/ 79247 h 88391"/>
              <a:gd name="connsiteX28" fmla="*/ 19812 w 138684"/>
              <a:gd name="connsiteY28" fmla="*/ 82296 h 88391"/>
              <a:gd name="connsiteX29" fmla="*/ 22860 w 138684"/>
              <a:gd name="connsiteY29" fmla="*/ 83820 h 88391"/>
              <a:gd name="connsiteX30" fmla="*/ 27432 w 138684"/>
              <a:gd name="connsiteY30" fmla="*/ 85344 h 88391"/>
              <a:gd name="connsiteX31" fmla="*/ 30480 w 138684"/>
              <a:gd name="connsiteY31" fmla="*/ 86867 h 88391"/>
              <a:gd name="connsiteX32" fmla="*/ 35052 w 138684"/>
              <a:gd name="connsiteY32" fmla="*/ 88391 h 88391"/>
              <a:gd name="connsiteX33" fmla="*/ 103632 w 138684"/>
              <a:gd name="connsiteY33" fmla="*/ 88391 h 88391"/>
              <a:gd name="connsiteX34" fmla="*/ 108204 w 138684"/>
              <a:gd name="connsiteY34" fmla="*/ 86867 h 88391"/>
              <a:gd name="connsiteX35" fmla="*/ 112776 w 138684"/>
              <a:gd name="connsiteY35" fmla="*/ 85344 h 88391"/>
              <a:gd name="connsiteX36" fmla="*/ 115824 w 138684"/>
              <a:gd name="connsiteY36" fmla="*/ 83820 h 88391"/>
              <a:gd name="connsiteX37" fmla="*/ 120396 w 138684"/>
              <a:gd name="connsiteY37" fmla="*/ 82296 h 88391"/>
              <a:gd name="connsiteX38" fmla="*/ 123444 w 138684"/>
              <a:gd name="connsiteY38" fmla="*/ 79247 h 88391"/>
              <a:gd name="connsiteX39" fmla="*/ 126492 w 138684"/>
              <a:gd name="connsiteY39" fmla="*/ 76200 h 88391"/>
              <a:gd name="connsiteX40" fmla="*/ 129540 w 138684"/>
              <a:gd name="connsiteY40" fmla="*/ 73152 h 88391"/>
              <a:gd name="connsiteX41" fmla="*/ 131064 w 138684"/>
              <a:gd name="connsiteY41" fmla="*/ 70103 h 88391"/>
              <a:gd name="connsiteX42" fmla="*/ 134112 w 138684"/>
              <a:gd name="connsiteY42" fmla="*/ 65532 h 88391"/>
              <a:gd name="connsiteX43" fmla="*/ 135636 w 138684"/>
              <a:gd name="connsiteY43" fmla="*/ 62484 h 88391"/>
              <a:gd name="connsiteX44" fmla="*/ 137160 w 138684"/>
              <a:gd name="connsiteY44" fmla="*/ 57911 h 88391"/>
              <a:gd name="connsiteX45" fmla="*/ 138684 w 138684"/>
              <a:gd name="connsiteY45" fmla="*/ 53340 h 88391"/>
              <a:gd name="connsiteX46" fmla="*/ 138684 w 138684"/>
              <a:gd name="connsiteY46" fmla="*/ 45720 h 88391"/>
              <a:gd name="connsiteX47" fmla="*/ 138684 w 138684"/>
              <a:gd name="connsiteY47" fmla="*/ 36576 h 88391"/>
              <a:gd name="connsiteX48" fmla="*/ 137160 w 138684"/>
              <a:gd name="connsiteY48" fmla="*/ 32003 h 88391"/>
              <a:gd name="connsiteX49" fmla="*/ 135636 w 138684"/>
              <a:gd name="connsiteY49" fmla="*/ 27432 h 88391"/>
              <a:gd name="connsiteX50" fmla="*/ 134112 w 138684"/>
              <a:gd name="connsiteY50" fmla="*/ 24384 h 88391"/>
              <a:gd name="connsiteX51" fmla="*/ 131064 w 138684"/>
              <a:gd name="connsiteY51" fmla="*/ 19811 h 88391"/>
              <a:gd name="connsiteX52" fmla="*/ 129540 w 138684"/>
              <a:gd name="connsiteY52" fmla="*/ 16764 h 88391"/>
              <a:gd name="connsiteX53" fmla="*/ 126492 w 138684"/>
              <a:gd name="connsiteY53" fmla="*/ 13715 h 88391"/>
              <a:gd name="connsiteX54" fmla="*/ 123444 w 138684"/>
              <a:gd name="connsiteY54" fmla="*/ 10667 h 88391"/>
              <a:gd name="connsiteX55" fmla="*/ 120396 w 138684"/>
              <a:gd name="connsiteY55" fmla="*/ 9144 h 88391"/>
              <a:gd name="connsiteX56" fmla="*/ 115824 w 138684"/>
              <a:gd name="connsiteY56" fmla="*/ 6096 h 88391"/>
              <a:gd name="connsiteX57" fmla="*/ 112776 w 138684"/>
              <a:gd name="connsiteY57" fmla="*/ 4571 h 88391"/>
              <a:gd name="connsiteX58" fmla="*/ 108204 w 138684"/>
              <a:gd name="connsiteY58" fmla="*/ 3047 h 88391"/>
              <a:gd name="connsiteX59" fmla="*/ 103632 w 138684"/>
              <a:gd name="connsiteY59" fmla="*/ 1523 h 88391"/>
              <a:gd name="connsiteX60" fmla="*/ 94488 w 138684"/>
              <a:gd name="connsiteY60" fmla="*/ 1523 h 88391"/>
              <a:gd name="connsiteX61" fmla="*/ 94488 w 138684"/>
              <a:gd name="connsiteY61" fmla="*/ 73152 h 88391"/>
              <a:gd name="connsiteX62" fmla="*/ 39624 w 138684"/>
              <a:gd name="connsiteY62" fmla="*/ 73152 h 88391"/>
              <a:gd name="connsiteX63" fmla="*/ 36576 w 138684"/>
              <a:gd name="connsiteY63" fmla="*/ 71627 h 88391"/>
              <a:gd name="connsiteX64" fmla="*/ 33528 w 138684"/>
              <a:gd name="connsiteY64" fmla="*/ 71627 h 88391"/>
              <a:gd name="connsiteX65" fmla="*/ 32004 w 138684"/>
              <a:gd name="connsiteY65" fmla="*/ 70103 h 88391"/>
              <a:gd name="connsiteX66" fmla="*/ 28956 w 138684"/>
              <a:gd name="connsiteY66" fmla="*/ 68579 h 88391"/>
              <a:gd name="connsiteX67" fmla="*/ 27432 w 138684"/>
              <a:gd name="connsiteY67" fmla="*/ 67055 h 88391"/>
              <a:gd name="connsiteX68" fmla="*/ 24384 w 138684"/>
              <a:gd name="connsiteY68" fmla="*/ 65532 h 88391"/>
              <a:gd name="connsiteX69" fmla="*/ 22860 w 138684"/>
              <a:gd name="connsiteY69" fmla="*/ 62484 h 88391"/>
              <a:gd name="connsiteX70" fmla="*/ 21336 w 138684"/>
              <a:gd name="connsiteY70" fmla="*/ 60959 h 88391"/>
              <a:gd name="connsiteX71" fmla="*/ 19812 w 138684"/>
              <a:gd name="connsiteY71" fmla="*/ 57911 h 88391"/>
              <a:gd name="connsiteX72" fmla="*/ 18288 w 138684"/>
              <a:gd name="connsiteY72" fmla="*/ 56388 h 88391"/>
              <a:gd name="connsiteX73" fmla="*/ 18288 w 138684"/>
              <a:gd name="connsiteY73" fmla="*/ 53340 h 88391"/>
              <a:gd name="connsiteX74" fmla="*/ 16764 w 138684"/>
              <a:gd name="connsiteY74" fmla="*/ 50291 h 88391"/>
              <a:gd name="connsiteX75" fmla="*/ 16764 w 138684"/>
              <a:gd name="connsiteY75" fmla="*/ 45720 h 88391"/>
              <a:gd name="connsiteX76" fmla="*/ 16764 w 138684"/>
              <a:gd name="connsiteY76" fmla="*/ 39623 h 88391"/>
              <a:gd name="connsiteX77" fmla="*/ 18288 w 138684"/>
              <a:gd name="connsiteY77" fmla="*/ 36576 h 88391"/>
              <a:gd name="connsiteX78" fmla="*/ 18288 w 138684"/>
              <a:gd name="connsiteY78" fmla="*/ 33527 h 88391"/>
              <a:gd name="connsiteX79" fmla="*/ 19812 w 138684"/>
              <a:gd name="connsiteY79" fmla="*/ 32003 h 88391"/>
              <a:gd name="connsiteX80" fmla="*/ 21336 w 138684"/>
              <a:gd name="connsiteY80" fmla="*/ 28955 h 88391"/>
              <a:gd name="connsiteX81" fmla="*/ 22860 w 138684"/>
              <a:gd name="connsiteY81" fmla="*/ 27432 h 88391"/>
              <a:gd name="connsiteX82" fmla="*/ 24384 w 138684"/>
              <a:gd name="connsiteY82" fmla="*/ 24384 h 88391"/>
              <a:gd name="connsiteX83" fmla="*/ 27432 w 138684"/>
              <a:gd name="connsiteY83" fmla="*/ 22859 h 88391"/>
              <a:gd name="connsiteX84" fmla="*/ 28956 w 138684"/>
              <a:gd name="connsiteY84" fmla="*/ 21335 h 88391"/>
              <a:gd name="connsiteX85" fmla="*/ 32004 w 138684"/>
              <a:gd name="connsiteY85" fmla="*/ 19811 h 88391"/>
              <a:gd name="connsiteX86" fmla="*/ 33528 w 138684"/>
              <a:gd name="connsiteY86" fmla="*/ 18288 h 88391"/>
              <a:gd name="connsiteX87" fmla="*/ 36576 w 138684"/>
              <a:gd name="connsiteY87" fmla="*/ 18288 h 88391"/>
              <a:gd name="connsiteX88" fmla="*/ 39624 w 138684"/>
              <a:gd name="connsiteY88" fmla="*/ 16764 h 88391"/>
              <a:gd name="connsiteX89" fmla="*/ 100584 w 138684"/>
              <a:gd name="connsiteY89" fmla="*/ 16764 h 88391"/>
              <a:gd name="connsiteX90" fmla="*/ 102108 w 138684"/>
              <a:gd name="connsiteY90" fmla="*/ 18288 h 88391"/>
              <a:gd name="connsiteX91" fmla="*/ 105156 w 138684"/>
              <a:gd name="connsiteY91" fmla="*/ 18288 h 88391"/>
              <a:gd name="connsiteX92" fmla="*/ 108204 w 138684"/>
              <a:gd name="connsiteY92" fmla="*/ 19811 h 88391"/>
              <a:gd name="connsiteX93" fmla="*/ 109728 w 138684"/>
              <a:gd name="connsiteY93" fmla="*/ 21335 h 88391"/>
              <a:gd name="connsiteX94" fmla="*/ 112776 w 138684"/>
              <a:gd name="connsiteY94" fmla="*/ 22859 h 88391"/>
              <a:gd name="connsiteX95" fmla="*/ 114300 w 138684"/>
              <a:gd name="connsiteY95" fmla="*/ 24384 h 88391"/>
              <a:gd name="connsiteX96" fmla="*/ 115824 w 138684"/>
              <a:gd name="connsiteY96" fmla="*/ 27432 h 88391"/>
              <a:gd name="connsiteX97" fmla="*/ 117348 w 138684"/>
              <a:gd name="connsiteY97" fmla="*/ 28955 h 88391"/>
              <a:gd name="connsiteX98" fmla="*/ 118872 w 138684"/>
              <a:gd name="connsiteY98" fmla="*/ 32003 h 88391"/>
              <a:gd name="connsiteX99" fmla="*/ 120396 w 138684"/>
              <a:gd name="connsiteY99" fmla="*/ 33527 h 88391"/>
              <a:gd name="connsiteX100" fmla="*/ 121920 w 138684"/>
              <a:gd name="connsiteY100" fmla="*/ 36576 h 88391"/>
              <a:gd name="connsiteX101" fmla="*/ 121920 w 138684"/>
              <a:gd name="connsiteY101" fmla="*/ 45720 h 88391"/>
              <a:gd name="connsiteX102" fmla="*/ 121920 w 138684"/>
              <a:gd name="connsiteY102" fmla="*/ 53340 h 88391"/>
              <a:gd name="connsiteX103" fmla="*/ 120396 w 138684"/>
              <a:gd name="connsiteY103" fmla="*/ 56388 h 88391"/>
              <a:gd name="connsiteX104" fmla="*/ 118872 w 138684"/>
              <a:gd name="connsiteY104" fmla="*/ 57911 h 88391"/>
              <a:gd name="connsiteX105" fmla="*/ 117348 w 138684"/>
              <a:gd name="connsiteY105" fmla="*/ 60959 h 88391"/>
              <a:gd name="connsiteX106" fmla="*/ 115824 w 138684"/>
              <a:gd name="connsiteY106" fmla="*/ 62484 h 88391"/>
              <a:gd name="connsiteX107" fmla="*/ 114300 w 138684"/>
              <a:gd name="connsiteY107" fmla="*/ 65532 h 88391"/>
              <a:gd name="connsiteX108" fmla="*/ 112776 w 138684"/>
              <a:gd name="connsiteY108" fmla="*/ 67055 h 88391"/>
              <a:gd name="connsiteX109" fmla="*/ 109728 w 138684"/>
              <a:gd name="connsiteY109" fmla="*/ 68579 h 88391"/>
              <a:gd name="connsiteX110" fmla="*/ 108204 w 138684"/>
              <a:gd name="connsiteY110" fmla="*/ 70103 h 88391"/>
              <a:gd name="connsiteX111" fmla="*/ 105156 w 138684"/>
              <a:gd name="connsiteY111" fmla="*/ 71627 h 88391"/>
              <a:gd name="connsiteX112" fmla="*/ 102108 w 138684"/>
              <a:gd name="connsiteY112" fmla="*/ 71627 h 88391"/>
              <a:gd name="connsiteX113" fmla="*/ 100584 w 138684"/>
              <a:gd name="connsiteY113" fmla="*/ 73152 h 88391"/>
              <a:gd name="connsiteX114" fmla="*/ 94488 w 138684"/>
              <a:gd name="connsiteY114" fmla="*/ 73152 h 88391"/>
              <a:gd name="connsiteX115" fmla="*/ 94488 w 138684"/>
              <a:gd name="connsiteY115" fmla="*/ 1523 h 883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 ang="82">
                <a:pos x="connsiteX82" y="connsiteY82"/>
              </a:cxn>
              <a:cxn ang="83">
                <a:pos x="connsiteX83" y="connsiteY83"/>
              </a:cxn>
              <a:cxn ang="84">
                <a:pos x="connsiteX84" y="connsiteY84"/>
              </a:cxn>
              <a:cxn ang="85">
                <a:pos x="connsiteX85" y="connsiteY85"/>
              </a:cxn>
              <a:cxn ang="86">
                <a:pos x="connsiteX86" y="connsiteY86"/>
              </a:cxn>
              <a:cxn ang="87">
                <a:pos x="connsiteX87" y="connsiteY87"/>
              </a:cxn>
              <a:cxn ang="88">
                <a:pos x="connsiteX88" y="connsiteY88"/>
              </a:cxn>
              <a:cxn ang="89">
                <a:pos x="connsiteX89" y="connsiteY89"/>
              </a:cxn>
              <a:cxn ang="90">
                <a:pos x="connsiteX90" y="connsiteY90"/>
              </a:cxn>
              <a:cxn ang="91">
                <a:pos x="connsiteX91" y="connsiteY91"/>
              </a:cxn>
              <a:cxn ang="92">
                <a:pos x="connsiteX92" y="connsiteY92"/>
              </a:cxn>
              <a:cxn ang="93">
                <a:pos x="connsiteX93" y="connsiteY93"/>
              </a:cxn>
              <a:cxn ang="94">
                <a:pos x="connsiteX94" y="connsiteY94"/>
              </a:cxn>
              <a:cxn ang="95">
                <a:pos x="connsiteX95" y="connsiteY95"/>
              </a:cxn>
              <a:cxn ang="96">
                <a:pos x="connsiteX96" y="connsiteY96"/>
              </a:cxn>
              <a:cxn ang="97">
                <a:pos x="connsiteX97" y="connsiteY97"/>
              </a:cxn>
              <a:cxn ang="98">
                <a:pos x="connsiteX98" y="connsiteY98"/>
              </a:cxn>
              <a:cxn ang="99">
                <a:pos x="connsiteX99" y="connsiteY99"/>
              </a:cxn>
              <a:cxn ang="100">
                <a:pos x="connsiteX100" y="connsiteY100"/>
              </a:cxn>
              <a:cxn ang="101">
                <a:pos x="connsiteX101" y="connsiteY101"/>
              </a:cxn>
              <a:cxn ang="102">
                <a:pos x="connsiteX102" y="connsiteY102"/>
              </a:cxn>
              <a:cxn ang="103">
                <a:pos x="connsiteX103" y="connsiteY103"/>
              </a:cxn>
              <a:cxn ang="104">
                <a:pos x="connsiteX104" y="connsiteY104"/>
              </a:cxn>
              <a:cxn ang="105">
                <a:pos x="connsiteX105" y="connsiteY105"/>
              </a:cxn>
              <a:cxn ang="106">
                <a:pos x="connsiteX106" y="connsiteY106"/>
              </a:cxn>
              <a:cxn ang="107">
                <a:pos x="connsiteX107" y="connsiteY107"/>
              </a:cxn>
              <a:cxn ang="108">
                <a:pos x="connsiteX108" y="connsiteY108"/>
              </a:cxn>
              <a:cxn ang="109">
                <a:pos x="connsiteX109" y="connsiteY109"/>
              </a:cxn>
              <a:cxn ang="110">
                <a:pos x="connsiteX110" y="connsiteY110"/>
              </a:cxn>
              <a:cxn ang="111">
                <a:pos x="connsiteX111" y="connsiteY111"/>
              </a:cxn>
              <a:cxn ang="112">
                <a:pos x="connsiteX112" y="connsiteY112"/>
              </a:cxn>
              <a:cxn ang="113">
                <a:pos x="connsiteX113" y="connsiteY113"/>
              </a:cxn>
              <a:cxn ang="114">
                <a:pos x="connsiteX114" y="connsiteY114"/>
              </a:cxn>
              <a:cxn ang="115">
                <a:pos x="connsiteX115" y="connsiteY115"/>
              </a:cxn>
            </a:cxnLst>
            <a:rect l="l" t="t" r="r" b="b"/>
            <a:pathLst>
              <a:path w="138684" h="88391">
                <a:moveTo>
                  <a:pt x="94488" y="1523"/>
                </a:moveTo>
                <a:lnTo>
                  <a:pt x="44196" y="0"/>
                </a:lnTo>
                <a:lnTo>
                  <a:pt x="44196" y="0"/>
                </a:lnTo>
                <a:lnTo>
                  <a:pt x="39624" y="1523"/>
                </a:lnTo>
                <a:lnTo>
                  <a:pt x="35052" y="1523"/>
                </a:lnTo>
                <a:lnTo>
                  <a:pt x="30480" y="3047"/>
                </a:lnTo>
                <a:lnTo>
                  <a:pt x="27432" y="4571"/>
                </a:lnTo>
                <a:lnTo>
                  <a:pt x="22860" y="6096"/>
                </a:lnTo>
                <a:lnTo>
                  <a:pt x="19812" y="9144"/>
                </a:lnTo>
                <a:lnTo>
                  <a:pt x="16764" y="10667"/>
                </a:lnTo>
                <a:lnTo>
                  <a:pt x="13716" y="13715"/>
                </a:lnTo>
                <a:lnTo>
                  <a:pt x="10668" y="16764"/>
                </a:lnTo>
                <a:lnTo>
                  <a:pt x="7620" y="19811"/>
                </a:lnTo>
                <a:lnTo>
                  <a:pt x="6096" y="24384"/>
                </a:lnTo>
                <a:lnTo>
                  <a:pt x="3048" y="27432"/>
                </a:lnTo>
                <a:lnTo>
                  <a:pt x="1524" y="32003"/>
                </a:lnTo>
                <a:lnTo>
                  <a:pt x="1524" y="36576"/>
                </a:lnTo>
                <a:lnTo>
                  <a:pt x="0" y="41147"/>
                </a:lnTo>
                <a:lnTo>
                  <a:pt x="0" y="45720"/>
                </a:lnTo>
                <a:lnTo>
                  <a:pt x="0" y="50291"/>
                </a:lnTo>
                <a:lnTo>
                  <a:pt x="1524" y="53340"/>
                </a:lnTo>
                <a:lnTo>
                  <a:pt x="1524" y="57911"/>
                </a:lnTo>
                <a:lnTo>
                  <a:pt x="3048" y="62484"/>
                </a:lnTo>
                <a:lnTo>
                  <a:pt x="6096" y="65532"/>
                </a:lnTo>
                <a:lnTo>
                  <a:pt x="7620" y="70103"/>
                </a:lnTo>
                <a:lnTo>
                  <a:pt x="10668" y="73152"/>
                </a:lnTo>
                <a:lnTo>
                  <a:pt x="13716" y="76200"/>
                </a:lnTo>
                <a:lnTo>
                  <a:pt x="16764" y="79247"/>
                </a:lnTo>
                <a:lnTo>
                  <a:pt x="19812" y="82296"/>
                </a:lnTo>
                <a:lnTo>
                  <a:pt x="22860" y="83820"/>
                </a:lnTo>
                <a:lnTo>
                  <a:pt x="27432" y="85344"/>
                </a:lnTo>
                <a:lnTo>
                  <a:pt x="30480" y="86867"/>
                </a:lnTo>
                <a:lnTo>
                  <a:pt x="35052" y="88391"/>
                </a:lnTo>
                <a:lnTo>
                  <a:pt x="103632" y="88391"/>
                </a:lnTo>
                <a:lnTo>
                  <a:pt x="108204" y="86867"/>
                </a:lnTo>
                <a:lnTo>
                  <a:pt x="112776" y="85344"/>
                </a:lnTo>
                <a:lnTo>
                  <a:pt x="115824" y="83820"/>
                </a:lnTo>
                <a:lnTo>
                  <a:pt x="120396" y="82296"/>
                </a:lnTo>
                <a:lnTo>
                  <a:pt x="123444" y="79247"/>
                </a:lnTo>
                <a:lnTo>
                  <a:pt x="126492" y="76200"/>
                </a:lnTo>
                <a:lnTo>
                  <a:pt x="129540" y="73152"/>
                </a:lnTo>
                <a:lnTo>
                  <a:pt x="131064" y="70103"/>
                </a:lnTo>
                <a:lnTo>
                  <a:pt x="134112" y="65532"/>
                </a:lnTo>
                <a:lnTo>
                  <a:pt x="135636" y="62484"/>
                </a:lnTo>
                <a:lnTo>
                  <a:pt x="137160" y="57911"/>
                </a:lnTo>
                <a:lnTo>
                  <a:pt x="138684" y="53340"/>
                </a:lnTo>
                <a:lnTo>
                  <a:pt x="138684" y="45720"/>
                </a:lnTo>
                <a:lnTo>
                  <a:pt x="138684" y="36576"/>
                </a:lnTo>
                <a:lnTo>
                  <a:pt x="137160" y="32003"/>
                </a:lnTo>
                <a:lnTo>
                  <a:pt x="135636" y="27432"/>
                </a:lnTo>
                <a:lnTo>
                  <a:pt x="134112" y="24384"/>
                </a:lnTo>
                <a:lnTo>
                  <a:pt x="131064" y="19811"/>
                </a:lnTo>
                <a:lnTo>
                  <a:pt x="129540" y="16764"/>
                </a:lnTo>
                <a:lnTo>
                  <a:pt x="126492" y="13715"/>
                </a:lnTo>
                <a:lnTo>
                  <a:pt x="123444" y="10667"/>
                </a:lnTo>
                <a:lnTo>
                  <a:pt x="120396" y="9144"/>
                </a:lnTo>
                <a:lnTo>
                  <a:pt x="115824" y="6096"/>
                </a:lnTo>
                <a:lnTo>
                  <a:pt x="112776" y="4571"/>
                </a:lnTo>
                <a:lnTo>
                  <a:pt x="108204" y="3047"/>
                </a:lnTo>
                <a:lnTo>
                  <a:pt x="103632" y="1523"/>
                </a:lnTo>
                <a:lnTo>
                  <a:pt x="94488" y="1523"/>
                </a:lnTo>
                <a:lnTo>
                  <a:pt x="94488" y="73152"/>
                </a:lnTo>
                <a:lnTo>
                  <a:pt x="39624" y="73152"/>
                </a:lnTo>
                <a:lnTo>
                  <a:pt x="36576" y="71627"/>
                </a:lnTo>
                <a:lnTo>
                  <a:pt x="33528" y="71627"/>
                </a:lnTo>
                <a:lnTo>
                  <a:pt x="32004" y="70103"/>
                </a:lnTo>
                <a:lnTo>
                  <a:pt x="28956" y="68579"/>
                </a:lnTo>
                <a:lnTo>
                  <a:pt x="27432" y="67055"/>
                </a:lnTo>
                <a:lnTo>
                  <a:pt x="24384" y="65532"/>
                </a:lnTo>
                <a:lnTo>
                  <a:pt x="22860" y="62484"/>
                </a:lnTo>
                <a:lnTo>
                  <a:pt x="21336" y="60959"/>
                </a:lnTo>
                <a:lnTo>
                  <a:pt x="19812" y="57911"/>
                </a:lnTo>
                <a:lnTo>
                  <a:pt x="18288" y="56388"/>
                </a:lnTo>
                <a:lnTo>
                  <a:pt x="18288" y="53340"/>
                </a:lnTo>
                <a:lnTo>
                  <a:pt x="16764" y="50291"/>
                </a:lnTo>
                <a:lnTo>
                  <a:pt x="16764" y="45720"/>
                </a:lnTo>
                <a:lnTo>
                  <a:pt x="16764" y="39623"/>
                </a:lnTo>
                <a:lnTo>
                  <a:pt x="18288" y="36576"/>
                </a:lnTo>
                <a:lnTo>
                  <a:pt x="18288" y="33527"/>
                </a:lnTo>
                <a:lnTo>
                  <a:pt x="19812" y="32003"/>
                </a:lnTo>
                <a:lnTo>
                  <a:pt x="21336" y="28955"/>
                </a:lnTo>
                <a:lnTo>
                  <a:pt x="22860" y="27432"/>
                </a:lnTo>
                <a:lnTo>
                  <a:pt x="24384" y="24384"/>
                </a:lnTo>
                <a:lnTo>
                  <a:pt x="27432" y="22859"/>
                </a:lnTo>
                <a:lnTo>
                  <a:pt x="28956" y="21335"/>
                </a:lnTo>
                <a:lnTo>
                  <a:pt x="32004" y="19811"/>
                </a:lnTo>
                <a:lnTo>
                  <a:pt x="33528" y="18288"/>
                </a:lnTo>
                <a:lnTo>
                  <a:pt x="36576" y="18288"/>
                </a:lnTo>
                <a:lnTo>
                  <a:pt x="39624" y="16764"/>
                </a:lnTo>
                <a:lnTo>
                  <a:pt x="100584" y="16764"/>
                </a:lnTo>
                <a:lnTo>
                  <a:pt x="102108" y="18288"/>
                </a:lnTo>
                <a:lnTo>
                  <a:pt x="105156" y="18288"/>
                </a:lnTo>
                <a:lnTo>
                  <a:pt x="108204" y="19811"/>
                </a:lnTo>
                <a:lnTo>
                  <a:pt x="109728" y="21335"/>
                </a:lnTo>
                <a:lnTo>
                  <a:pt x="112776" y="22859"/>
                </a:lnTo>
                <a:lnTo>
                  <a:pt x="114300" y="24384"/>
                </a:lnTo>
                <a:lnTo>
                  <a:pt x="115824" y="27432"/>
                </a:lnTo>
                <a:lnTo>
                  <a:pt x="117348" y="28955"/>
                </a:lnTo>
                <a:lnTo>
                  <a:pt x="118872" y="32003"/>
                </a:lnTo>
                <a:lnTo>
                  <a:pt x="120396" y="33527"/>
                </a:lnTo>
                <a:lnTo>
                  <a:pt x="121920" y="36576"/>
                </a:lnTo>
                <a:lnTo>
                  <a:pt x="121920" y="45720"/>
                </a:lnTo>
                <a:lnTo>
                  <a:pt x="121920" y="53340"/>
                </a:lnTo>
                <a:lnTo>
                  <a:pt x="120396" y="56388"/>
                </a:lnTo>
                <a:lnTo>
                  <a:pt x="118872" y="57911"/>
                </a:lnTo>
                <a:lnTo>
                  <a:pt x="117348" y="60959"/>
                </a:lnTo>
                <a:lnTo>
                  <a:pt x="115824" y="62484"/>
                </a:lnTo>
                <a:lnTo>
                  <a:pt x="114300" y="65532"/>
                </a:lnTo>
                <a:lnTo>
                  <a:pt x="112776" y="67055"/>
                </a:lnTo>
                <a:lnTo>
                  <a:pt x="109728" y="68579"/>
                </a:lnTo>
                <a:lnTo>
                  <a:pt x="108204" y="70103"/>
                </a:lnTo>
                <a:lnTo>
                  <a:pt x="105156" y="71627"/>
                </a:lnTo>
                <a:lnTo>
                  <a:pt x="102108" y="71627"/>
                </a:lnTo>
                <a:lnTo>
                  <a:pt x="100584" y="73152"/>
                </a:lnTo>
                <a:lnTo>
                  <a:pt x="94488" y="73152"/>
                </a:lnTo>
                <a:lnTo>
                  <a:pt x="94488" y="15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21" name="Freeform 3"/>
          <p:cNvSpPr/>
          <p:nvPr/>
        </p:nvSpPr>
        <p:spPr>
          <a:xfrm>
            <a:off x="1171449" y="5575382"/>
            <a:ext cx="6515" cy="88519"/>
          </a:xfrm>
          <a:custGeom>
            <a:avLst/>
            <a:gdLst>
              <a:gd name="connsiteX0" fmla="*/ 3809 w 7619"/>
              <a:gd name="connsiteY0" fmla="*/ 0 h 97535"/>
              <a:gd name="connsiteX1" fmla="*/ 3809 w 7619"/>
              <a:gd name="connsiteY1" fmla="*/ 97535 h 97535"/>
            </a:gdLst>
            <a:ahLst/>
            <a:cxnLst>
              <a:cxn ang="0">
                <a:pos x="connsiteX0" y="connsiteY0"/>
              </a:cxn>
              <a:cxn ang="1">
                <a:pos x="connsiteX1" y="connsiteY1"/>
              </a:cxn>
            </a:cxnLst>
            <a:rect l="l" t="t" r="r" b="b"/>
            <a:pathLst>
              <a:path w="7619" h="97535">
                <a:moveTo>
                  <a:pt x="3809" y="0"/>
                </a:moveTo>
                <a:lnTo>
                  <a:pt x="3809"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sp>
        <p:nvSpPr>
          <p:cNvPr id="22" name="Freeform 3"/>
          <p:cNvSpPr/>
          <p:nvPr/>
        </p:nvSpPr>
        <p:spPr>
          <a:xfrm>
            <a:off x="3134037" y="5575382"/>
            <a:ext cx="6516" cy="88519"/>
          </a:xfrm>
          <a:custGeom>
            <a:avLst/>
            <a:gdLst>
              <a:gd name="connsiteX0" fmla="*/ 3810 w 7620"/>
              <a:gd name="connsiteY0" fmla="*/ 0 h 97535"/>
              <a:gd name="connsiteX1" fmla="*/ 3810 w 7620"/>
              <a:gd name="connsiteY1" fmla="*/ 97535 h 97535"/>
            </a:gdLst>
            <a:ahLst/>
            <a:cxnLst>
              <a:cxn ang="0">
                <a:pos x="connsiteX0" y="connsiteY0"/>
              </a:cxn>
              <a:cxn ang="1">
                <a:pos x="connsiteX1" y="connsiteY1"/>
              </a:cxn>
            </a:cxnLst>
            <a:rect l="l" t="t" r="r" b="b"/>
            <a:pathLst>
              <a:path w="7620" h="97535">
                <a:moveTo>
                  <a:pt x="3810" y="0"/>
                </a:moveTo>
                <a:lnTo>
                  <a:pt x="3810" y="97535"/>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80175" tIns="40087" rIns="80175" bIns="40087" rtlCol="0" anchor="ctr"/>
          <a:lstStyle/>
          <a:p>
            <a:pPr algn="ctr"/>
            <a:endParaRPr lang="zh-CN" altLang="en-US"/>
          </a:p>
        </p:txBody>
      </p:sp>
      <p:graphicFrame>
        <p:nvGraphicFramePr>
          <p:cNvPr id="24" name="表格 4"/>
          <p:cNvGraphicFramePr>
            <a:graphicFrameLocks noGrp="1"/>
          </p:cNvGraphicFramePr>
          <p:nvPr/>
        </p:nvGraphicFramePr>
        <p:xfrm>
          <a:off x="395536" y="908720"/>
          <a:ext cx="8280920" cy="5198206"/>
        </p:xfrm>
        <a:graphic>
          <a:graphicData uri="http://schemas.openxmlformats.org/drawingml/2006/table">
            <a:tbl>
              <a:tblPr/>
              <a:tblGrid>
                <a:gridCol w="1024147"/>
                <a:gridCol w="4353511"/>
                <a:gridCol w="2903262"/>
              </a:tblGrid>
              <a:tr h="328062">
                <a:tc>
                  <a:txBody>
                    <a:bodyPr/>
                    <a:lstStyle/>
                    <a:p>
                      <a:pPr algn="ctr"/>
                      <a:r>
                        <a:rPr lang="zh-CN" altLang="en-US" sz="1600" b="1" dirty="0" smtClean="0">
                          <a:solidFill>
                            <a:schemeClr val="bg1"/>
                          </a:solidFill>
                          <a:latin typeface="+mj-ea"/>
                          <a:ea typeface="+mj-ea"/>
                        </a:rPr>
                        <a:t>行业</a:t>
                      </a:r>
                      <a:endParaRPr lang="zh-CN" altLang="en-US" sz="1600" b="1" dirty="0">
                        <a:solidFill>
                          <a:schemeClr val="bg1"/>
                        </a:solidFill>
                        <a:latin typeface="+mj-ea"/>
                        <a:ea typeface="+mj-ea"/>
                      </a:endParaRPr>
                    </a:p>
                  </a:txBody>
                  <a:tcPr marL="78191" marR="78191" marT="41494" marB="41494">
                    <a:lnL w="0" cmpd="sng">
                      <a:solidFill>
                        <a:srgbClr val="000000"/>
                      </a:solidFill>
                      <a:prstDash val="solid"/>
                    </a:lnL>
                    <a:lnR w="0" cap="flat" cmpd="sng" algn="ctr">
                      <a:solidFill>
                        <a:srgbClr val="FFFFFF"/>
                      </a:solidFill>
                      <a:prstDash val="solid"/>
                      <a:round/>
                      <a:headEnd type="none" w="med" len="med"/>
                      <a:tailEnd type="none" w="med" len="med"/>
                    </a:lnR>
                    <a:lnT w="1" cmpd="sng">
                      <a:solidFill>
                        <a:srgbClr val="000000"/>
                      </a:solidFill>
                      <a:prstDash val="soli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数据处理方式</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c>
                  <a:txBody>
                    <a:bodyPr/>
                    <a:lstStyle/>
                    <a:p>
                      <a:pPr algn="ctr"/>
                      <a:r>
                        <a:rPr lang="zh-CN" altLang="en-US" sz="1600" b="1" dirty="0" smtClean="0">
                          <a:solidFill>
                            <a:schemeClr val="bg1"/>
                          </a:solidFill>
                          <a:latin typeface="+mj-ea"/>
                          <a:ea typeface="+mj-ea"/>
                        </a:rPr>
                        <a:t>价值</a:t>
                      </a:r>
                      <a:endParaRPr lang="zh-CN" altLang="en-US" sz="1600" b="1" dirty="0">
                        <a:solidFill>
                          <a:schemeClr val="bg1"/>
                        </a:solidFill>
                        <a:latin typeface="+mj-ea"/>
                        <a:ea typeface="+mj-ea"/>
                      </a:endParaRPr>
                    </a:p>
                  </a:txBody>
                  <a:tcPr marL="78191" marR="78191" marT="41494" marB="41494">
                    <a:lnL w="0" cap="flat" cmpd="sng" algn="ctr">
                      <a:solidFill>
                        <a:srgbClr val="FFFFFF"/>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2" cap="flat" cmpd="sng" algn="ctr">
                      <a:solidFill>
                        <a:srgbClr val="FFFFFF"/>
                      </a:solidFill>
                      <a:prstDash val="solid"/>
                      <a:round/>
                      <a:headEnd type="none" w="med" len="med"/>
                      <a:tailEnd type="none" w="med" len="med"/>
                    </a:lnB>
                    <a:solidFill>
                      <a:srgbClr val="FF0000"/>
                    </a:solidFill>
                  </a:tcPr>
                </a:tc>
              </a:tr>
              <a:tr h="595455">
                <a:tc>
                  <a:txBody>
                    <a:bodyPr/>
                    <a:lstStyle/>
                    <a:p>
                      <a:pPr algn="ctr"/>
                      <a:r>
                        <a:rPr lang="en-US" altLang="zh-CN" sz="1200" dirty="0" smtClean="0">
                          <a:solidFill>
                            <a:srgbClr val="000000"/>
                          </a:solidFill>
                          <a:latin typeface="+mj-ea"/>
                          <a:ea typeface="+mj-ea"/>
                          <a:cs typeface="微软雅黑" pitchFamily="18" charset="0"/>
                        </a:rPr>
                        <a:t>银行</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金融</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贷款、保险、发卡等多业务线数据集成分析、市场评估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新产品风险评估</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股票等投资组合趋势分析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增加市场份额</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提升客户忠诚度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提高整体收入</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降低金融风险</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2" cap="flat" cmpd="sng" algn="ctr">
                      <a:solidFill>
                        <a:srgbClr val="FFFFFF"/>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共享电子病历及医疗记录，帮助快速诊断</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穿戴式设备远程医疗</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改善诊疗质量</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加快诊疗速度</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制造</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高科技</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产品故障、失效综合分析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专利记录检索</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智能设备全球定位，位置服务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优化产品设计、制造</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降低保修成本</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加快问题解决</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4D6D4"/>
                    </a:solidFill>
                  </a:tcPr>
                </a:tc>
              </a:tr>
              <a:tr h="328062">
                <a:tc>
                  <a:txBody>
                    <a:bodyPr/>
                    <a:lstStyle/>
                    <a:p>
                      <a:pPr algn="ctr"/>
                      <a:r>
                        <a:rPr lang="en-US" altLang="zh-CN" sz="1200" dirty="0" smtClean="0">
                          <a:solidFill>
                            <a:srgbClr val="000000"/>
                          </a:solidFill>
                          <a:latin typeface="+mj-ea"/>
                          <a:ea typeface="+mj-ea"/>
                          <a:cs typeface="微软雅黑" pitchFamily="18" charset="0"/>
                        </a:rPr>
                        <a:t>能源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勘探、钻井等传感器阵列数据集中分析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降低工程事故风险</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优化勘探过程</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595455">
                <a:tc>
                  <a:txBody>
                    <a:bodyPr/>
                    <a:lstStyle/>
                    <a:p>
                      <a:pPr algn="ctr"/>
                      <a:r>
                        <a:rPr lang="en-US" altLang="zh-CN" sz="1200" dirty="0" smtClean="0">
                          <a:solidFill>
                            <a:srgbClr val="000000"/>
                          </a:solidFill>
                          <a:latin typeface="+mj-ea"/>
                          <a:ea typeface="+mj-ea"/>
                          <a:cs typeface="微软雅黑" pitchFamily="18" charset="0"/>
                        </a:rPr>
                        <a:t>互联网</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000000"/>
                          </a:solidFill>
                          <a:latin typeface="+mj-ea"/>
                          <a:ea typeface="+mj-ea"/>
                          <a:cs typeface="微软雅黑" pitchFamily="18" charset="0"/>
                        </a:rPr>
                        <a:t>Web2.0</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在线广告投放</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商品评分、排名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社交网络自动匹配</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搜索结果优化</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提升网络用户忠诚度</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改善社交网络体验</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向目标用户提供有针对性的商品与服务</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461758">
                <a:tc>
                  <a:txBody>
                    <a:bodyPr/>
                    <a:lstStyle/>
                    <a:p>
                      <a:pPr algn="ctr"/>
                      <a:r>
                        <a:rPr lang="en-US" altLang="zh-CN" sz="1200" dirty="0" smtClean="0">
                          <a:solidFill>
                            <a:srgbClr val="000000"/>
                          </a:solidFill>
                          <a:latin typeface="+mj-ea"/>
                          <a:ea typeface="+mj-ea"/>
                          <a:cs typeface="微软雅黑" pitchFamily="18" charset="0"/>
                        </a:rPr>
                        <a:t>政府</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公用事业</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智能城市信息网络集成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天气、地理、水电煤等公共数据收集、研究</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公共安全信息集中处理、智能分析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更好地对外提供公共服务</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舆情分析</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准确预判安全威胁</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r h="461758">
                <a:tc>
                  <a:txBody>
                    <a:bodyPr/>
                    <a:lstStyle/>
                    <a:p>
                      <a:pPr algn="ctr"/>
                      <a:r>
                        <a:rPr lang="en-US" altLang="zh-CN" sz="1200" dirty="0" smtClean="0">
                          <a:solidFill>
                            <a:srgbClr val="000000"/>
                          </a:solidFill>
                          <a:latin typeface="+mj-ea"/>
                          <a:ea typeface="+mj-ea"/>
                          <a:cs typeface="微软雅黑" pitchFamily="18" charset="0"/>
                        </a:rPr>
                        <a:t>媒体</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a:t>
                      </a:r>
                      <a:endParaRPr lang="zh-CN" altLang="en-US" sz="1200" dirty="0" smtClean="0">
                        <a:solidFill>
                          <a:srgbClr val="000000"/>
                        </a:solidFill>
                        <a:latin typeface="+mj-ea"/>
                        <a:ea typeface="+mj-ea"/>
                        <a:cs typeface="微软雅黑" pitchFamily="18" charset="0"/>
                      </a:endParaRPr>
                    </a:p>
                    <a:p>
                      <a:pPr algn="ctr"/>
                      <a:r>
                        <a:rPr lang="en-US" altLang="zh-CN" sz="1200" dirty="0" smtClean="0">
                          <a:solidFill>
                            <a:srgbClr val="000000"/>
                          </a:solidFill>
                          <a:latin typeface="+mj-ea"/>
                          <a:ea typeface="+mj-ea"/>
                          <a:cs typeface="微软雅黑" pitchFamily="18" charset="0"/>
                        </a:rPr>
                        <a:t>娱乐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收视率统计、热点信息统计、分析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创造更多联合、交叉销售商机</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准确评估广告效用</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DADADA"/>
                    </a:solidFill>
                  </a:tcPr>
                </a:tc>
              </a:tr>
              <a:tr h="328062">
                <a:tc>
                  <a:txBody>
                    <a:bodyPr/>
                    <a:lstStyle/>
                    <a:p>
                      <a:pPr algn="ctr"/>
                      <a:r>
                        <a:rPr lang="en-US" altLang="zh-CN" sz="1200" dirty="0" smtClean="0">
                          <a:solidFill>
                            <a:srgbClr val="000000"/>
                          </a:solidFill>
                          <a:latin typeface="+mj-ea"/>
                          <a:ea typeface="+mj-ea"/>
                          <a:cs typeface="微软雅黑" pitchFamily="18" charset="0"/>
                        </a:rPr>
                        <a:t>零售</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基于用户位置信息的精确促销</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社交网络购买行为分析</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c>
                  <a:txBody>
                    <a:bodyPr/>
                    <a:lstStyle/>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促进客户购买热情</a:t>
                      </a:r>
                      <a:endParaRPr lang="zh-CN" altLang="en-US" sz="1200" dirty="0" smtClean="0">
                        <a:solidFill>
                          <a:srgbClr val="000000"/>
                        </a:solidFill>
                        <a:latin typeface="+mj-ea"/>
                        <a:ea typeface="+mj-ea"/>
                        <a:cs typeface="微软雅黑" pitchFamily="18" charset="0"/>
                      </a:endParaRPr>
                    </a:p>
                    <a:p>
                      <a:pPr algn="l"/>
                      <a:r>
                        <a:rPr lang="en-US" altLang="zh-CN" sz="1200" dirty="0" smtClean="0">
                          <a:solidFill>
                            <a:srgbClr val="FF0000"/>
                          </a:solidFill>
                          <a:latin typeface="+mj-ea"/>
                          <a:ea typeface="+mj-ea"/>
                          <a:cs typeface="Times New Roman" pitchFamily="18" charset="0"/>
                        </a:rPr>
                        <a:t>•</a:t>
                      </a:r>
                      <a:r>
                        <a:rPr lang="en-US" altLang="zh-CN" sz="1200" dirty="0" smtClean="0">
                          <a:solidFill>
                            <a:srgbClr val="000000"/>
                          </a:solidFill>
                          <a:latin typeface="+mj-ea"/>
                          <a:ea typeface="+mj-ea"/>
                          <a:cs typeface="微软雅黑" pitchFamily="18" charset="0"/>
                        </a:rPr>
                        <a:t>顺应客户购买行为习惯</a:t>
                      </a:r>
                      <a:endParaRPr lang="zh-CN" altLang="en-US" sz="1200" dirty="0" smtClean="0">
                        <a:solidFill>
                          <a:srgbClr val="000000"/>
                        </a:solidFill>
                        <a:latin typeface="+mj-ea"/>
                        <a:ea typeface="+mj-ea"/>
                        <a:cs typeface="微软雅黑" pitchFamily="18" charset="0"/>
                      </a:endParaRPr>
                    </a:p>
                  </a:txBody>
                  <a:tcPr marL="78191" marR="78191" marT="41494" marB="41494" anchor="ctr">
                    <a:lnL w="0" cap="flat" cmpd="sng" algn="ctr">
                      <a:solidFill>
                        <a:srgbClr val="FFFFFF"/>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BECEB"/>
                    </a:solidFill>
                  </a:tcPr>
                </a:tc>
              </a:tr>
            </a:tbl>
          </a:graphicData>
        </a:graphic>
      </p:graphicFrame>
      <p:sp>
        <p:nvSpPr>
          <p:cNvPr id="26" name="TextBox 1"/>
          <p:cNvSpPr txBox="1"/>
          <p:nvPr/>
        </p:nvSpPr>
        <p:spPr>
          <a:xfrm>
            <a:off x="1042546" y="5590135"/>
            <a:ext cx="64120" cy="93955"/>
          </a:xfrm>
          <a:prstGeom prst="rect">
            <a:avLst/>
          </a:prstGeom>
          <a:noFill/>
        </p:spPr>
        <p:txBody>
          <a:bodyPr wrap="none" lIns="0" tIns="0" rIns="0" bIns="40087" rtlCol="0">
            <a:spAutoFit/>
          </a:bodyPr>
          <a:lstStyle/>
          <a:p>
            <a:pPr>
              <a:lnSpc>
                <a:spcPts val="438"/>
              </a:lnSpc>
            </a:pPr>
            <a:r>
              <a:rPr lang="en-US" altLang="zh-CN" sz="500" dirty="0" smtClean="0">
                <a:solidFill>
                  <a:srgbClr val="000000"/>
                </a:solidFill>
                <a:latin typeface="Times New Roman" pitchFamily="18" charset="0"/>
                <a:cs typeface="Times New Roman" pitchFamily="18" charset="0"/>
              </a:rPr>
              <a:t>13</a:t>
            </a:r>
          </a:p>
        </p:txBody>
      </p:sp>
      <p:sp>
        <p:nvSpPr>
          <p:cNvPr id="28" name="Title 1"/>
          <p:cNvSpPr txBox="1">
            <a:spLocks/>
          </p:cNvSpPr>
          <p:nvPr/>
        </p:nvSpPr>
        <p:spPr bwMode="auto">
          <a:xfrm>
            <a:off x="755576" y="228609"/>
            <a:ext cx="7997798"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大数据商业价值</a:t>
            </a:r>
            <a:endParaRPr lang="en-US" altLang="en-US" sz="2400" b="1" kern="0" dirty="0" smtClean="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99592" y="9160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大数据为“未来的新石油”</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31</a:t>
            </a:fld>
            <a:endParaRPr lang="en-US" dirty="0"/>
          </a:p>
        </p:txBody>
      </p:sp>
      <p:sp>
        <p:nvSpPr>
          <p:cNvPr id="5" name="矩形 4"/>
          <p:cNvSpPr/>
          <p:nvPr/>
        </p:nvSpPr>
        <p:spPr>
          <a:xfrm>
            <a:off x="5508104" y="836712"/>
            <a:ext cx="3415022" cy="4801314"/>
          </a:xfrm>
          <a:prstGeom prst="rect">
            <a:avLst/>
          </a:prstGeom>
        </p:spPr>
        <p:txBody>
          <a:bodyPr wrap="square">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	2013</a:t>
            </a:r>
            <a:r>
              <a:rPr lang="zh-CN" altLang="en-US" sz="1600" dirty="0" smtClean="0">
                <a:latin typeface="微软雅黑" panose="020B0503020204020204" pitchFamily="34" charset="-122"/>
                <a:ea typeface="微软雅黑" panose="020B0503020204020204" pitchFamily="34" charset="-122"/>
              </a:rPr>
              <a:t>年，世界上存储的数据预计能达到约</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泽（约</a:t>
            </a:r>
            <a:r>
              <a:rPr lang="en-US" altLang="zh-CN" sz="1600" dirty="0" smtClean="0">
                <a:latin typeface="微软雅黑" panose="020B0503020204020204" pitchFamily="34" charset="-122"/>
                <a:ea typeface="微软雅黑" panose="020B0503020204020204" pitchFamily="34" charset="-122"/>
              </a:rPr>
              <a:t>12</a:t>
            </a:r>
            <a:r>
              <a:rPr lang="zh-CN" altLang="en-US" sz="1600" dirty="0" smtClean="0">
                <a:latin typeface="微软雅黑" panose="020B0503020204020204" pitchFamily="34" charset="-122"/>
                <a:ea typeface="微软雅黑" panose="020B0503020204020204" pitchFamily="34" charset="-122"/>
              </a:rPr>
              <a:t>亿</a:t>
            </a:r>
            <a:r>
              <a:rPr lang="en-US" altLang="zh-CN" sz="1600" dirty="0" smtClean="0">
                <a:latin typeface="微软雅黑" panose="020B0503020204020204" pitchFamily="34" charset="-122"/>
                <a:ea typeface="微软雅黑" panose="020B0503020204020204" pitchFamily="34" charset="-122"/>
              </a:rPr>
              <a:t>TB</a:t>
            </a:r>
            <a:r>
              <a:rPr lang="zh-CN" altLang="en-US" sz="1600" dirty="0" smtClean="0">
                <a:latin typeface="微软雅黑" panose="020B0503020204020204" pitchFamily="34" charset="-122"/>
                <a:ea typeface="微软雅黑" panose="020B0503020204020204" pitchFamily="34" charset="-122"/>
              </a:rPr>
              <a:t>）字节，如果把这些数据全部印刷成书，这些书可以覆盖整个美国</a:t>
            </a:r>
            <a:r>
              <a:rPr lang="en-US" altLang="zh-CN" sz="1600" dirty="0" smtClean="0">
                <a:latin typeface="微软雅黑" panose="020B0503020204020204" pitchFamily="34" charset="-122"/>
                <a:ea typeface="微软雅黑" panose="020B0503020204020204" pitchFamily="34" charset="-122"/>
              </a:rPr>
              <a:t>52</a:t>
            </a:r>
            <a:r>
              <a:rPr lang="zh-CN" altLang="en-US" sz="1600" dirty="0" smtClean="0">
                <a:latin typeface="微软雅黑" panose="020B0503020204020204" pitchFamily="34" charset="-122"/>
                <a:ea typeface="微软雅黑" panose="020B0503020204020204" pitchFamily="34" charset="-122"/>
              </a:rPr>
              <a:t>次，如果将之存储于标准的光盘，这些光盘可以堆成五堆，每一堆都可以伸到月球。</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2012</a:t>
            </a:r>
            <a:r>
              <a:rPr lang="zh-CN" altLang="en-US" sz="1600" dirty="0" smtClean="0">
                <a:latin typeface="微软雅黑" panose="020B0503020204020204" pitchFamily="34" charset="-122"/>
                <a:ea typeface="微软雅黑" panose="020B0503020204020204" pitchFamily="34" charset="-122"/>
              </a:rPr>
              <a:t>年</a:t>
            </a: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22</a:t>
            </a:r>
            <a:r>
              <a:rPr lang="zh-CN" altLang="en-US" sz="1600" dirty="0" smtClean="0">
                <a:latin typeface="微软雅黑" panose="020B0503020204020204" pitchFamily="34" charset="-122"/>
                <a:ea typeface="微软雅黑" panose="020B0503020204020204" pitchFamily="34" charset="-122"/>
              </a:rPr>
              <a:t>日，奥巴马政府宣布投资</a:t>
            </a: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亿美元拉动大数据相关产业发展，将“大数据战略”上升为国家战略。奥巴马政府甚至将大数据定义为“未来的新石油”。</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3074" name="Picture 2" descr="http://img1.cache.netease.com/catchpic/B/BF/BFF1FD0CAF78B407CCC9408B7ED52BED.jpg"/>
          <p:cNvPicPr>
            <a:picLocks noChangeAspect="1" noChangeArrowheads="1"/>
          </p:cNvPicPr>
          <p:nvPr/>
        </p:nvPicPr>
        <p:blipFill>
          <a:blip r:embed="rId2" cstate="print"/>
          <a:srcRect/>
          <a:stretch>
            <a:fillRect/>
          </a:stretch>
        </p:blipFill>
        <p:spPr bwMode="auto">
          <a:xfrm>
            <a:off x="301939" y="1560739"/>
            <a:ext cx="5066739" cy="3800056"/>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16361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企业经营决策</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32</a:t>
            </a:fld>
            <a:endParaRPr lang="en-US" dirty="0"/>
          </a:p>
        </p:txBody>
      </p:sp>
      <p:sp>
        <p:nvSpPr>
          <p:cNvPr id="5" name="矩形 4"/>
          <p:cNvSpPr/>
          <p:nvPr/>
        </p:nvSpPr>
        <p:spPr>
          <a:xfrm>
            <a:off x="6476104" y="1387736"/>
            <a:ext cx="2135392" cy="4198393"/>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某商店卖牛奶，通过数据分析，知道在本店买了牛奶的顾客以后常常会再去另一店买包子，人数还不少，那么这家店就可以考虑与包子店合作，或直接在店里出售包子。</a:t>
            </a:r>
            <a:endParaRPr lang="zh-CN" altLang="en-US" dirty="0">
              <a:latin typeface="微软雅黑" panose="020B0503020204020204" pitchFamily="34" charset="-122"/>
              <a:ea typeface="微软雅黑" panose="020B0503020204020204" pitchFamily="34" charset="-122"/>
            </a:endParaRPr>
          </a:p>
        </p:txBody>
      </p:sp>
      <p:sp>
        <p:nvSpPr>
          <p:cNvPr id="7170" name="AutoShape 2" descr="http://t11.baidu.com/it/u=4103694093,4089525227&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7172" name="Picture 4" descr="http://www.bizinsight.com.cn/news/img/bi_3.jpg"/>
          <p:cNvPicPr>
            <a:picLocks noChangeAspect="1" noChangeArrowheads="1"/>
          </p:cNvPicPr>
          <p:nvPr/>
        </p:nvPicPr>
        <p:blipFill>
          <a:blip r:embed="rId2" cstate="print"/>
          <a:srcRect/>
          <a:stretch>
            <a:fillRect/>
          </a:stretch>
        </p:blipFill>
        <p:spPr bwMode="auto">
          <a:xfrm>
            <a:off x="155575" y="1387736"/>
            <a:ext cx="6172200" cy="4286250"/>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44624"/>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个性化营销</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33</a:t>
            </a:fld>
            <a:endParaRPr lang="en-US" dirty="0"/>
          </a:p>
        </p:txBody>
      </p:sp>
      <p:pic>
        <p:nvPicPr>
          <p:cNvPr id="1026" name="Picture 2" descr="http://www.gaiay.cn/UploadImages/ueditor/20130522/66961369194703907.jpg"/>
          <p:cNvPicPr>
            <a:picLocks noChangeAspect="1" noChangeArrowheads="1"/>
          </p:cNvPicPr>
          <p:nvPr/>
        </p:nvPicPr>
        <p:blipFill>
          <a:blip r:embed="rId2" cstate="print"/>
          <a:srcRect/>
          <a:stretch>
            <a:fillRect/>
          </a:stretch>
        </p:blipFill>
        <p:spPr bwMode="auto">
          <a:xfrm>
            <a:off x="467547" y="846542"/>
            <a:ext cx="5715000" cy="3161894"/>
          </a:xfrm>
          <a:prstGeom prst="rect">
            <a:avLst/>
          </a:prstGeom>
          <a:noFill/>
        </p:spPr>
      </p:pic>
      <p:pic>
        <p:nvPicPr>
          <p:cNvPr id="1028" name="Picture 4" descr="http://img.donews.com/hy/20130515/52/626737295545131864.jpg"/>
          <p:cNvPicPr>
            <a:picLocks noChangeAspect="1" noChangeArrowheads="1"/>
          </p:cNvPicPr>
          <p:nvPr/>
        </p:nvPicPr>
        <p:blipFill>
          <a:blip r:embed="rId3" cstate="print"/>
          <a:srcRect/>
          <a:stretch>
            <a:fillRect/>
          </a:stretch>
        </p:blipFill>
        <p:spPr bwMode="auto">
          <a:xfrm>
            <a:off x="467547" y="4077072"/>
            <a:ext cx="5513705" cy="2181226"/>
          </a:xfrm>
          <a:prstGeom prst="rect">
            <a:avLst/>
          </a:prstGeom>
          <a:noFill/>
        </p:spPr>
      </p:pic>
      <p:sp>
        <p:nvSpPr>
          <p:cNvPr id="7" name="矩形 6"/>
          <p:cNvSpPr/>
          <p:nvPr/>
        </p:nvSpPr>
        <p:spPr>
          <a:xfrm>
            <a:off x="6135799" y="1099418"/>
            <a:ext cx="2838541" cy="5078313"/>
          </a:xfrm>
          <a:prstGeom prst="rect">
            <a:avLst/>
          </a:prstGeom>
        </p:spPr>
        <p:txBody>
          <a:bodyPr wrap="square">
            <a:spAutoFit/>
          </a:bodyPr>
          <a:lstStyle/>
          <a:p>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银行与客户的交流渠道进行了整合，只要某个客户在网上点击查询了有关房贷利率的信息，系统就会提示呼叫中心在电话交流时推荐房贷产品，如果发现顾客确实对此感兴趣，销售部门就会发送推介信息给客户，如果这位顾客到银行网点办事，业务人员就会详细介绍房贷产品，开始只有少量的线索，但通过多渠道的与顾客交互接触，在这个过程中，令顾客体验了银行精准、体贴的服务，其结果是营业收入大为增加，成本大幅降低，</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971600" y="11663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互联网金融的核心是大数据</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34</a:t>
            </a:fld>
            <a:endParaRPr lang="en-US" dirty="0"/>
          </a:p>
        </p:txBody>
      </p:sp>
      <p:sp>
        <p:nvSpPr>
          <p:cNvPr id="5" name="矩形 4"/>
          <p:cNvSpPr/>
          <p:nvPr/>
        </p:nvSpPr>
        <p:spPr>
          <a:xfrm>
            <a:off x="5705644" y="1428443"/>
            <a:ext cx="2750089" cy="4247317"/>
          </a:xfrm>
          <a:prstGeom prst="rect">
            <a:avLst/>
          </a:prstGeom>
        </p:spPr>
        <p:txBody>
          <a:bodyPr wrap="square">
            <a:spAutoFit/>
          </a:bodyPr>
          <a:lstStyle/>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互联网金融并非简单的把传统金融业务搬到网上去，而是充分利用大数据来颠覆银企之间信息不对称的问题。</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数据是一个平台，因为数据是新产品和新商业模式的基石。</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推动互联网金融发展的核心正是大数据的价值。</a:t>
            </a:r>
            <a:endParaRPr lang="zh-CN" altLang="en-US" dirty="0">
              <a:latin typeface="微软雅黑" panose="020B0503020204020204" pitchFamily="34" charset="-122"/>
              <a:ea typeface="微软雅黑" panose="020B0503020204020204" pitchFamily="34" charset="-122"/>
            </a:endParaRPr>
          </a:p>
        </p:txBody>
      </p:sp>
      <p:pic>
        <p:nvPicPr>
          <p:cNvPr id="66564" name="Picture 4" descr="http://www.ourbond.cn/upload/media/news/201307/P232XI20130731115231.jpg"/>
          <p:cNvPicPr>
            <a:picLocks noChangeAspect="1" noChangeArrowheads="1"/>
          </p:cNvPicPr>
          <p:nvPr/>
        </p:nvPicPr>
        <p:blipFill>
          <a:blip r:embed="rId2" cstate="print"/>
          <a:srcRect/>
          <a:stretch>
            <a:fillRect/>
          </a:stretch>
        </p:blipFill>
        <p:spPr bwMode="auto">
          <a:xfrm>
            <a:off x="467545" y="873086"/>
            <a:ext cx="4649573" cy="3172651"/>
          </a:xfrm>
          <a:prstGeom prst="rect">
            <a:avLst/>
          </a:prstGeom>
          <a:noFill/>
        </p:spPr>
      </p:pic>
      <p:pic>
        <p:nvPicPr>
          <p:cNvPr id="66566" name="Picture 6" descr="http://www.ppmoney.com/Editor/eWebeditor/uploadfile/20130823183606625.jpg"/>
          <p:cNvPicPr>
            <a:picLocks noChangeAspect="1" noChangeArrowheads="1"/>
          </p:cNvPicPr>
          <p:nvPr/>
        </p:nvPicPr>
        <p:blipFill>
          <a:blip r:embed="rId3" cstate="print"/>
          <a:srcRect/>
          <a:stretch>
            <a:fillRect/>
          </a:stretch>
        </p:blipFill>
        <p:spPr bwMode="auto">
          <a:xfrm>
            <a:off x="467545" y="3359872"/>
            <a:ext cx="4608511" cy="2949448"/>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066519" y="116632"/>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所有互联网公司都将是大数据公司</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35</a:t>
            </a:fld>
            <a:endParaRPr lang="en-US" dirty="0"/>
          </a:p>
        </p:txBody>
      </p:sp>
      <p:pic>
        <p:nvPicPr>
          <p:cNvPr id="5" name="Picture 2" descr="http://file.service.qq.com/qqfans-files/uploadfile2011/4/16/112431.jpg"/>
          <p:cNvPicPr>
            <a:picLocks noChangeAspect="1" noChangeArrowheads="1"/>
          </p:cNvPicPr>
          <p:nvPr/>
        </p:nvPicPr>
        <p:blipFill>
          <a:blip r:embed="rId2" cstate="print"/>
          <a:srcRect r="3122" b="5554"/>
          <a:stretch>
            <a:fillRect/>
          </a:stretch>
        </p:blipFill>
        <p:spPr bwMode="auto">
          <a:xfrm>
            <a:off x="758003" y="990558"/>
            <a:ext cx="7724478" cy="5227362"/>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99592" y="44624"/>
            <a:ext cx="8244408" cy="673100"/>
          </a:xfrm>
        </p:spPr>
        <p:txBody>
          <a:bodyPr>
            <a:no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大数据商业价值</a:t>
            </a:r>
            <a:r>
              <a:rPr lang="en-US" altLang="zh-CN" sz="2400" cap="none" dirty="0" smtClean="0">
                <a:solidFill>
                  <a:schemeClr val="tx1">
                    <a:lumMod val="65000"/>
                    <a:lumOff val="35000"/>
                  </a:schemeClr>
                </a:solidFill>
                <a:latin typeface="黑体" pitchFamily="49" charset="-122"/>
                <a:ea typeface="黑体" pitchFamily="49" charset="-122"/>
                <a:cs typeface="+mj-cs"/>
              </a:rPr>
              <a:t>---</a:t>
            </a:r>
            <a:r>
              <a:rPr lang="zh-CN" altLang="en-US" sz="2400" cap="none" dirty="0" smtClean="0">
                <a:solidFill>
                  <a:schemeClr val="tx1">
                    <a:lumMod val="65000"/>
                    <a:lumOff val="35000"/>
                  </a:schemeClr>
                </a:solidFill>
                <a:latin typeface="黑体" pitchFamily="49" charset="-122"/>
                <a:ea typeface="黑体" pitchFamily="49" charset="-122"/>
                <a:cs typeface="+mj-cs"/>
              </a:rPr>
              <a:t>数据列入企业资产负债表只是时间问题</a:t>
            </a:r>
            <a:endParaRPr lang="en-US" altLang="en-US" sz="2400" cap="none" dirty="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36</a:t>
            </a:fld>
            <a:endParaRPr lang="en-US" dirty="0"/>
          </a:p>
        </p:txBody>
      </p:sp>
      <p:sp>
        <p:nvSpPr>
          <p:cNvPr id="6" name="矩形 5"/>
          <p:cNvSpPr/>
          <p:nvPr/>
        </p:nvSpPr>
        <p:spPr>
          <a:xfrm>
            <a:off x="5202156" y="1035459"/>
            <a:ext cx="3720668" cy="5309146"/>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用资产的要素来盘点一下什么样的数据符合资产的要求：</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1</a:t>
            </a:r>
            <a:r>
              <a:rPr lang="zh-CN" altLang="en-US" sz="1600" dirty="0" smtClean="0">
                <a:latin typeface="微软雅黑" panose="020B0503020204020204" pitchFamily="34" charset="-122"/>
                <a:ea typeface="微软雅黑" panose="020B0503020204020204" pitchFamily="34" charset="-122"/>
              </a:rPr>
              <a:t>，从拥有和控制的角度来看，数据可以分为第一方数据、第二方数据和第三方数据。</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2</a:t>
            </a:r>
            <a:r>
              <a:rPr lang="zh-CN" altLang="en-US" sz="1600" dirty="0" smtClean="0">
                <a:latin typeface="微软雅黑" panose="020B0503020204020204" pitchFamily="34" charset="-122"/>
                <a:ea typeface="微软雅黑" panose="020B0503020204020204" pitchFamily="34" charset="-122"/>
              </a:rPr>
              <a:t>，对于数据资产的货币计量，可以参照无形资产的计量规则。</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3</a:t>
            </a:r>
            <a:r>
              <a:rPr lang="zh-CN" altLang="en-US" sz="1600" dirty="0" smtClean="0">
                <a:latin typeface="微软雅黑" panose="020B0503020204020204" pitchFamily="34" charset="-122"/>
                <a:ea typeface="微软雅黑" panose="020B0503020204020204" pitchFamily="34" charset="-122"/>
              </a:rPr>
              <a:t>，目前直接利用数据为企业带来经济利益的方法主要有数据租售、信息租售、数据使能三种模式。</a:t>
            </a:r>
            <a:endParaRPr lang="en-US" altLang="zh-CN" sz="1600" dirty="0" smtClean="0">
              <a:latin typeface="微软雅黑" panose="020B0503020204020204" pitchFamily="34" charset="-122"/>
              <a:ea typeface="微软雅黑" panose="020B0503020204020204" pitchFamily="34" charset="-122"/>
            </a:endParaRPr>
          </a:p>
          <a:p>
            <a:pPr>
              <a:lnSpc>
                <a:spcPct val="150000"/>
              </a:lnSpc>
            </a:pPr>
            <a:r>
              <a:rPr lang="en-US" altLang="zh-CN" sz="1600" dirty="0" smtClean="0">
                <a:latin typeface="微软雅黑" panose="020B0503020204020204" pitchFamily="34" charset="-122"/>
                <a:ea typeface="微软雅黑" panose="020B0503020204020204" pitchFamily="34" charset="-122"/>
              </a:rPr>
              <a:t>	4</a:t>
            </a:r>
            <a:r>
              <a:rPr lang="zh-CN" altLang="en-US" sz="1600" dirty="0" smtClean="0">
                <a:latin typeface="微软雅黑" panose="020B0503020204020204" pitchFamily="34" charset="-122"/>
                <a:ea typeface="微软雅黑" panose="020B0503020204020204" pitchFamily="34" charset="-122"/>
              </a:rPr>
              <a:t>，要实现数据的保值增值，就要从扩大数据规模，提高数据活性，提升收集运用数据的能力</a:t>
            </a:r>
            <a:endParaRPr lang="en-US" altLang="zh-CN"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65538" name="Picture 2" descr="http://images.youshang.com/club/cms/uploadfile/2011/0608/20110608060131233.jpg"/>
          <p:cNvPicPr>
            <a:picLocks noChangeAspect="1" noChangeArrowheads="1"/>
          </p:cNvPicPr>
          <p:nvPr/>
        </p:nvPicPr>
        <p:blipFill>
          <a:blip r:embed="rId2" cstate="print"/>
          <a:srcRect/>
          <a:stretch>
            <a:fillRect/>
          </a:stretch>
        </p:blipFill>
        <p:spPr bwMode="auto">
          <a:xfrm>
            <a:off x="112556" y="1383191"/>
            <a:ext cx="4999447" cy="4064571"/>
          </a:xfrm>
          <a:prstGeom prst="rect">
            <a:avLst/>
          </a:prstGeom>
          <a:noFill/>
        </p:spPr>
      </p:pic>
    </p:spTree>
    <p:extLst>
      <p:ext uri="{BB962C8B-B14F-4D97-AF65-F5344CB8AC3E}">
        <p14:creationId xmlns:p14="http://schemas.microsoft.com/office/powerpoint/2010/main" val="31355585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043608" y="188640"/>
            <a:ext cx="7544977" cy="673100"/>
          </a:xfrm>
        </p:spPr>
        <p:txBody>
          <a:bodyPr>
            <a:normAutofit/>
          </a:bodyPr>
          <a:lstStyle/>
          <a:p>
            <a:r>
              <a:rPr lang="zh-CN" altLang="en-US" sz="2400" cap="none" dirty="0" smtClean="0">
                <a:solidFill>
                  <a:schemeClr val="tx1">
                    <a:lumMod val="65000"/>
                    <a:lumOff val="35000"/>
                  </a:schemeClr>
                </a:solidFill>
                <a:latin typeface="黑体" pitchFamily="49" charset="-122"/>
                <a:ea typeface="黑体" pitchFamily="49" charset="-122"/>
                <a:cs typeface="+mj-cs"/>
              </a:rPr>
              <a:t>大数据改变生活</a:t>
            </a:r>
            <a:endParaRPr lang="en-US" altLang="en-US" sz="2400" cap="none" dirty="0" smtClean="0">
              <a:solidFill>
                <a:schemeClr val="tx1">
                  <a:lumMod val="65000"/>
                  <a:lumOff val="35000"/>
                </a:schemeClr>
              </a:solidFill>
              <a:latin typeface="黑体" pitchFamily="49" charset="-122"/>
              <a:ea typeface="黑体" pitchFamily="49" charset="-122"/>
              <a:cs typeface="+mj-cs"/>
            </a:endParaRPr>
          </a:p>
        </p:txBody>
      </p:sp>
      <p:sp>
        <p:nvSpPr>
          <p:cNvPr id="3" name="Slide Number Placeholder 2"/>
          <p:cNvSpPr>
            <a:spLocks noGrp="1"/>
          </p:cNvSpPr>
          <p:nvPr>
            <p:ph type="sldNum" sz="quarter" idx="12"/>
          </p:nvPr>
        </p:nvSpPr>
        <p:spPr/>
        <p:txBody>
          <a:bodyPr/>
          <a:lstStyle/>
          <a:p>
            <a:fld id="{EFB30654-5188-CD46-A185-958418294383}" type="slidenum">
              <a:rPr lang="en-US" smtClean="0"/>
              <a:pPr/>
              <a:t>37</a:t>
            </a:fld>
            <a:endParaRPr lang="en-US" dirty="0"/>
          </a:p>
        </p:txBody>
      </p:sp>
      <p:sp>
        <p:nvSpPr>
          <p:cNvPr id="5" name="Content Placeholder 4"/>
          <p:cNvSpPr>
            <a:spLocks noGrp="1"/>
          </p:cNvSpPr>
          <p:nvPr>
            <p:ph sz="half" idx="1"/>
          </p:nvPr>
        </p:nvSpPr>
        <p:spPr>
          <a:xfrm>
            <a:off x="4385384" y="1920188"/>
            <a:ext cx="3707572" cy="4062756"/>
          </a:xfrm>
        </p:spPr>
        <p:txBody>
          <a:bodyPr/>
          <a:lstStyle/>
          <a:p>
            <a:r>
              <a:rPr lang="zh-TW" altLang="en-US" dirty="0" smtClean="0"/>
              <a:t>。</a:t>
            </a:r>
            <a:endParaRPr lang="en-US" altLang="zh-CN" dirty="0"/>
          </a:p>
          <a:p>
            <a:endParaRPr lang="en-US" dirty="0"/>
          </a:p>
        </p:txBody>
      </p:sp>
      <p:graphicFrame>
        <p:nvGraphicFramePr>
          <p:cNvPr id="6" name="内容占位符 4"/>
          <p:cNvGraphicFramePr>
            <a:graphicFrameLocks noGrp="1"/>
          </p:cNvGraphicFramePr>
          <p:nvPr>
            <p:ph sz="half" idx="13"/>
            <p:extLst>
              <p:ext uri="{D42A27DB-BD31-4B8C-83A1-F6EECF244321}">
                <p14:modId xmlns:p14="http://schemas.microsoft.com/office/powerpoint/2010/main" val="1820031858"/>
              </p:ext>
            </p:extLst>
          </p:nvPr>
        </p:nvGraphicFramePr>
        <p:xfrm>
          <a:off x="502277" y="1196752"/>
          <a:ext cx="8317516" cy="4222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文本框 11"/>
          <p:cNvSpPr txBox="1"/>
          <p:nvPr/>
        </p:nvSpPr>
        <p:spPr>
          <a:xfrm>
            <a:off x="881492" y="5753896"/>
            <a:ext cx="7835268" cy="430887"/>
          </a:xfrm>
          <a:prstGeom prst="rect">
            <a:avLst/>
          </a:prstGeom>
          <a:noFill/>
        </p:spPr>
        <p:txBody>
          <a:bodyPr wrap="square" rtlCol="0">
            <a:spAutoFit/>
          </a:bodyPr>
          <a:lstStyle/>
          <a:p>
            <a:r>
              <a:rPr lang="zh-CN" altLang="zh-CN" sz="2200" b="1" dirty="0">
                <a:latin typeface="微软雅黑" pitchFamily="34" charset="-122"/>
                <a:ea typeface="微软雅黑" pitchFamily="34" charset="-122"/>
              </a:rPr>
              <a:t>大数据对</a:t>
            </a:r>
            <a:r>
              <a:rPr lang="zh-CN" altLang="en-US" sz="2200" b="1" dirty="0">
                <a:latin typeface="微软雅黑" pitchFamily="34" charset="-122"/>
                <a:ea typeface="微软雅黑" pitchFamily="34" charset="-122"/>
              </a:rPr>
              <a:t>政府、</a:t>
            </a:r>
            <a:r>
              <a:rPr lang="zh-CN" altLang="zh-CN" sz="2200" b="1" dirty="0">
                <a:latin typeface="微软雅黑" pitchFamily="34" charset="-122"/>
                <a:ea typeface="微软雅黑" pitchFamily="34" charset="-122"/>
              </a:rPr>
              <a:t>金融机构、企业来说，象空气一样不可或缺！</a:t>
            </a:r>
            <a:endParaRPr lang="zh-CN" altLang="en-US" sz="2200" b="1" dirty="0"/>
          </a:p>
        </p:txBody>
      </p:sp>
    </p:spTree>
    <p:extLst>
      <p:ext uri="{BB962C8B-B14F-4D97-AF65-F5344CB8AC3E}">
        <p14:creationId xmlns:p14="http://schemas.microsoft.com/office/powerpoint/2010/main" val="2888831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smtClean="0">
                <a:latin typeface="黑体" pitchFamily="49" charset="-122"/>
                <a:ea typeface="黑体" pitchFamily="49" charset="-122"/>
              </a:rPr>
              <a:t>软件是大数据的引擎</a:t>
            </a:r>
          </a:p>
        </p:txBody>
      </p:sp>
      <p:sp>
        <p:nvSpPr>
          <p:cNvPr id="20483" name="内容占位符 2"/>
          <p:cNvSpPr>
            <a:spLocks noGrp="1"/>
          </p:cNvSpPr>
          <p:nvPr>
            <p:ph idx="1"/>
          </p:nvPr>
        </p:nvSpPr>
        <p:spPr>
          <a:xfrm>
            <a:off x="528638" y="1643063"/>
            <a:ext cx="3543300" cy="2214562"/>
          </a:xfrm>
        </p:spPr>
        <p:txBody>
          <a:bodyPr/>
          <a:lstStyle/>
          <a:p>
            <a:r>
              <a:rPr lang="zh-CN" altLang="en-US" sz="2000" smtClean="0"/>
              <a:t>和数据中心（</a:t>
            </a:r>
            <a:r>
              <a:rPr lang="en-US" altLang="zh-CN" sz="2000" smtClean="0"/>
              <a:t>Data Center</a:t>
            </a:r>
            <a:r>
              <a:rPr lang="zh-CN" altLang="en-US" sz="2000" smtClean="0"/>
              <a:t>）</a:t>
            </a:r>
            <a:r>
              <a:rPr lang="en-US" altLang="zh-CN" sz="2000" smtClean="0"/>
              <a:t> </a:t>
            </a:r>
            <a:r>
              <a:rPr lang="zh-CN" altLang="en-US" sz="2000" smtClean="0"/>
              <a:t>一样，软件是大数据的驱动力</a:t>
            </a:r>
            <a:r>
              <a:rPr lang="en-US" altLang="zh-CN" sz="2000" smtClean="0"/>
              <a:t>.</a:t>
            </a:r>
          </a:p>
          <a:p>
            <a:endParaRPr lang="en-US" altLang="zh-CN" sz="2000" smtClean="0"/>
          </a:p>
          <a:p>
            <a:r>
              <a:rPr lang="zh-CN" altLang="en-US" sz="2000" b="1" smtClean="0">
                <a:solidFill>
                  <a:srgbClr val="FF0000"/>
                </a:solidFill>
              </a:rPr>
              <a:t>软件改变世界</a:t>
            </a:r>
            <a:r>
              <a:rPr lang="en-US" altLang="zh-CN" sz="2000" b="1" smtClean="0">
                <a:solidFill>
                  <a:srgbClr val="FF0000"/>
                </a:solidFill>
              </a:rPr>
              <a:t>!</a:t>
            </a:r>
            <a:endParaRPr lang="zh-CN" altLang="en-US" sz="2000" b="1" smtClean="0">
              <a:solidFill>
                <a:srgbClr val="FF0000"/>
              </a:solidFill>
            </a:endParaRPr>
          </a:p>
        </p:txBody>
      </p:sp>
      <p:pic>
        <p:nvPicPr>
          <p:cNvPr id="20484" name="Picture 2" descr="http://www.techcn.com.cn/uploads/201204/1335779641qK9TXeAS.jpg"/>
          <p:cNvPicPr>
            <a:picLocks noChangeAspect="1" noChangeArrowheads="1"/>
          </p:cNvPicPr>
          <p:nvPr/>
        </p:nvPicPr>
        <p:blipFill>
          <a:blip r:embed="rId2" cstate="print"/>
          <a:srcRect/>
          <a:stretch>
            <a:fillRect/>
          </a:stretch>
        </p:blipFill>
        <p:spPr bwMode="auto">
          <a:xfrm>
            <a:off x="4786313" y="1500188"/>
            <a:ext cx="4143375" cy="2643187"/>
          </a:xfrm>
          <a:prstGeom prst="rect">
            <a:avLst/>
          </a:prstGeom>
          <a:noFill/>
          <a:ln w="9525">
            <a:noFill/>
            <a:miter lim="800000"/>
            <a:headEnd/>
            <a:tailEnd/>
          </a:ln>
        </p:spPr>
      </p:pic>
      <p:pic>
        <p:nvPicPr>
          <p:cNvPr id="20485" name="Picture 2" descr="C:\Users\hezhaohui\AppData\Local\Microsoft\Windows\Temporary Internet Files\Content.Outlook\YBV9WJHH\大数据技术.png"/>
          <p:cNvPicPr>
            <a:picLocks noChangeAspect="1" noChangeArrowheads="1"/>
          </p:cNvPicPr>
          <p:nvPr/>
        </p:nvPicPr>
        <p:blipFill>
          <a:blip r:embed="rId3" cstate="print"/>
          <a:srcRect/>
          <a:stretch>
            <a:fillRect/>
          </a:stretch>
        </p:blipFill>
        <p:spPr bwMode="auto">
          <a:xfrm>
            <a:off x="467544" y="3717032"/>
            <a:ext cx="4659313" cy="2436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ph type="title"/>
          </p:nvPr>
        </p:nvSpPr>
        <p:spPr>
          <a:xfrm>
            <a:off x="971600" y="228609"/>
            <a:ext cx="7781774" cy="498599"/>
          </a:xfrm>
        </p:spPr>
        <p:txBody>
          <a:bodyPr/>
          <a:lstStyle/>
          <a:p>
            <a:r>
              <a:rPr lang="zh-CN" altLang="en-US" dirty="0" smtClean="0">
                <a:latin typeface="黑体" pitchFamily="49" charset="-122"/>
                <a:ea typeface="黑体" pitchFamily="49" charset="-122"/>
              </a:rPr>
              <a:t>数据本质是生产资料和资产</a:t>
            </a:r>
            <a:endParaRPr lang="en-US" altLang="en-US" dirty="0">
              <a:latin typeface="黑体" pitchFamily="49" charset="-122"/>
              <a:ea typeface="黑体" pitchFamily="49" charset="-122"/>
            </a:endParaRPr>
          </a:p>
        </p:txBody>
      </p:sp>
      <p:grpSp>
        <p:nvGrpSpPr>
          <p:cNvPr id="2" name="组合 1"/>
          <p:cNvGrpSpPr/>
          <p:nvPr/>
        </p:nvGrpSpPr>
        <p:grpSpPr>
          <a:xfrm>
            <a:off x="395537" y="1124744"/>
            <a:ext cx="1260001" cy="2388659"/>
            <a:chOff x="315279" y="951710"/>
            <a:chExt cx="1260001" cy="1791494"/>
          </a:xfrm>
        </p:grpSpPr>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68" r="3068"/>
            <a:stretch/>
          </p:blipFill>
          <p:spPr bwMode="auto">
            <a:xfrm>
              <a:off x="315279" y="951710"/>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6"/>
            <p:cNvSpPr/>
            <p:nvPr/>
          </p:nvSpPr>
          <p:spPr bwMode="auto">
            <a:xfrm>
              <a:off x="315280" y="2283718"/>
              <a:ext cx="1260000" cy="45948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162</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3" name="组合 2"/>
          <p:cNvGrpSpPr/>
          <p:nvPr/>
        </p:nvGrpSpPr>
        <p:grpSpPr>
          <a:xfrm>
            <a:off x="395537" y="3609413"/>
            <a:ext cx="1260000" cy="2388659"/>
            <a:chOff x="1827447" y="951710"/>
            <a:chExt cx="1260000" cy="1791494"/>
          </a:xfrm>
        </p:grpSpPr>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65" r="2265"/>
            <a:stretch/>
          </p:blipFill>
          <p:spPr bwMode="auto">
            <a:xfrm>
              <a:off x="1827447" y="951710"/>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6"/>
            <p:cNvSpPr/>
            <p:nvPr/>
          </p:nvSpPr>
          <p:spPr bwMode="auto">
            <a:xfrm>
              <a:off x="1827447" y="2283718"/>
              <a:ext cx="1260000" cy="459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45</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grpSp>
        <p:nvGrpSpPr>
          <p:cNvPr id="4" name="组合 4"/>
          <p:cNvGrpSpPr/>
          <p:nvPr/>
        </p:nvGrpSpPr>
        <p:grpSpPr>
          <a:xfrm>
            <a:off x="1763688" y="3609413"/>
            <a:ext cx="1269330" cy="2388659"/>
            <a:chOff x="3339615" y="960416"/>
            <a:chExt cx="1269330" cy="1791494"/>
          </a:xfrm>
        </p:grpSpPr>
        <p:pic>
          <p:nvPicPr>
            <p:cNvPr id="2052"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76" r="2876"/>
            <a:stretch/>
          </p:blipFill>
          <p:spPr bwMode="auto">
            <a:xfrm>
              <a:off x="3339615" y="960416"/>
              <a:ext cx="1260000"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6"/>
            <p:cNvSpPr/>
            <p:nvPr/>
          </p:nvSpPr>
          <p:spPr bwMode="auto">
            <a:xfrm>
              <a:off x="3348945" y="2292424"/>
              <a:ext cx="1260000" cy="45948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仅供开采</a:t>
              </a:r>
              <a:r>
                <a:rPr lang="en-US" altLang="zh-CN" sz="1200" dirty="0" smtClean="0">
                  <a:gradFill>
                    <a:gsLst>
                      <a:gs pos="0">
                        <a:srgbClr val="FFFFFF"/>
                      </a:gs>
                      <a:gs pos="100000">
                        <a:srgbClr val="FFFFFF"/>
                      </a:gs>
                    </a:gsLst>
                    <a:lin ang="5400000" scaled="0"/>
                  </a:gradFill>
                  <a:latin typeface="微软雅黑" pitchFamily="34" charset="-122"/>
                  <a:ea typeface="微软雅黑" pitchFamily="34" charset="-122"/>
                </a:rPr>
                <a:t>60</a:t>
              </a:r>
              <a:r>
                <a:rPr lang="zh-CN" altLang="en-US" sz="1200" dirty="0" smtClean="0">
                  <a:gradFill>
                    <a:gsLst>
                      <a:gs pos="0">
                        <a:srgbClr val="FFFFFF"/>
                      </a:gs>
                      <a:gs pos="100000">
                        <a:srgbClr val="FFFFFF"/>
                      </a:gs>
                    </a:gsLst>
                    <a:lin ang="5400000" scaled="0"/>
                  </a:gradFill>
                  <a:latin typeface="微软雅黑" pitchFamily="34" charset="-122"/>
                  <a:ea typeface="微软雅黑" pitchFamily="34" charset="-122"/>
                </a:rPr>
                <a:t>年</a:t>
              </a:r>
              <a:endParaRPr lang="en-US" sz="1200" dirty="0">
                <a:gradFill>
                  <a:gsLst>
                    <a:gs pos="0">
                      <a:srgbClr val="FFFFFF"/>
                    </a:gs>
                    <a:gs pos="100000">
                      <a:srgbClr val="FFFFFF"/>
                    </a:gs>
                  </a:gsLst>
                  <a:lin ang="5400000" scaled="0"/>
                </a:gradFill>
                <a:latin typeface="微软雅黑" pitchFamily="34" charset="-122"/>
                <a:ea typeface="微软雅黑" pitchFamily="34" charset="-122"/>
              </a:endParaRPr>
            </a:p>
          </p:txBody>
        </p:sp>
      </p:grpSp>
      <p:sp>
        <p:nvSpPr>
          <p:cNvPr id="45" name="Right Arrow 27"/>
          <p:cNvSpPr>
            <a:spLocks noChangeArrowheads="1"/>
          </p:cNvSpPr>
          <p:nvPr/>
        </p:nvSpPr>
        <p:spPr bwMode="auto">
          <a:xfrm>
            <a:off x="3423941" y="2756925"/>
            <a:ext cx="2020405" cy="1889061"/>
          </a:xfrm>
          <a:prstGeom prst="rightArrow">
            <a:avLst>
              <a:gd name="adj1" fmla="val 50000"/>
              <a:gd name="adj2" fmla="val 49985"/>
            </a:avLst>
          </a:prstGeom>
          <a:gradFill rotWithShape="1">
            <a:gsLst>
              <a:gs pos="0">
                <a:schemeClr val="bg1">
                  <a:gamma/>
                  <a:tint val="0"/>
                  <a:invGamma/>
                  <a:alpha val="0"/>
                </a:schemeClr>
              </a:gs>
              <a:gs pos="100000">
                <a:schemeClr val="bg1">
                  <a:alpha val="50000"/>
                </a:schemeClr>
              </a:gs>
            </a:gsLst>
            <a:lin ang="0" scaled="1"/>
          </a:gradFill>
          <a:ln w="9525" algn="ctr">
            <a:noFill/>
            <a:miter lim="800000"/>
            <a:headEnd/>
            <a:tailEnd/>
          </a:ln>
        </p:spPr>
        <p:txBody>
          <a:bodyPr lIns="109833" tIns="0" rIns="0" bIns="54916" anchor="ctr"/>
          <a:lstStyle/>
          <a:p>
            <a:pPr algn="ctr" defTabSz="822797">
              <a:defRPr/>
            </a:pPr>
            <a:r>
              <a:rPr lang="zh-CN" altLang="en-US" sz="1200" dirty="0" smtClean="0">
                <a:latin typeface="微软雅黑" pitchFamily="34" charset="-122"/>
                <a:ea typeface="微软雅黑" pitchFamily="34" charset="-122"/>
              </a:rPr>
              <a:t>不可再生资源</a:t>
            </a:r>
            <a:r>
              <a:rPr lang="en-US" sz="1200" dirty="0" smtClean="0">
                <a:latin typeface="微软雅黑" pitchFamily="34" charset="-122"/>
                <a:ea typeface="微软雅黑" pitchFamily="34" charset="-122"/>
              </a:rPr>
              <a:t>VS</a:t>
            </a:r>
            <a:r>
              <a:rPr lang="zh-CN" altLang="en-US" sz="1200" dirty="0" smtClean="0">
                <a:latin typeface="微软雅黑" pitchFamily="34" charset="-122"/>
                <a:ea typeface="微软雅黑" pitchFamily="34" charset="-122"/>
              </a:rPr>
              <a:t>数据</a:t>
            </a:r>
            <a:endParaRPr lang="en-US" sz="1200" dirty="0">
              <a:latin typeface="微软雅黑" pitchFamily="34" charset="-122"/>
              <a:ea typeface="微软雅黑" pitchFamily="34" charset="-122"/>
            </a:endParaRPr>
          </a:p>
        </p:txBody>
      </p:sp>
      <p:grpSp>
        <p:nvGrpSpPr>
          <p:cNvPr id="5" name="组合 11"/>
          <p:cNvGrpSpPr/>
          <p:nvPr/>
        </p:nvGrpSpPr>
        <p:grpSpPr>
          <a:xfrm>
            <a:off x="5636815" y="1268760"/>
            <a:ext cx="3111649" cy="5019760"/>
            <a:chOff x="5594225" y="942704"/>
            <a:chExt cx="3111649" cy="3627858"/>
          </a:xfrm>
        </p:grpSpPr>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98284" y="2679649"/>
              <a:ext cx="3107590" cy="189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bwMode="auto">
            <a:xfrm>
              <a:off x="5594225" y="2256581"/>
              <a:ext cx="3111649" cy="36428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400" dirty="0" smtClean="0">
                  <a:solidFill>
                    <a:srgbClr val="FFFFFF">
                      <a:alpha val="98824"/>
                    </a:srgbClr>
                  </a:solidFill>
                  <a:latin typeface="微软雅黑" pitchFamily="34" charset="-122"/>
                  <a:ea typeface="微软雅黑" pitchFamily="34" charset="-122"/>
                  <a:cs typeface="Segoe UI" pitchFamily="34" charset="0"/>
                </a:rPr>
                <a:t>过去</a:t>
              </a:r>
              <a:r>
                <a:rPr lang="en-US" altLang="zh-CN" sz="1400" b="1" dirty="0" smtClean="0">
                  <a:solidFill>
                    <a:srgbClr val="FFFFFF">
                      <a:alpha val="98824"/>
                    </a:srgbClr>
                  </a:solidFill>
                  <a:latin typeface="微软雅黑" pitchFamily="34" charset="-122"/>
                  <a:ea typeface="微软雅黑" pitchFamily="34" charset="-122"/>
                  <a:cs typeface="Segoe UI" pitchFamily="34" charset="0"/>
                </a:rPr>
                <a:t>1</a:t>
              </a:r>
              <a:r>
                <a:rPr lang="zh-CN" altLang="en-US" sz="1400" dirty="0" smtClean="0">
                  <a:solidFill>
                    <a:srgbClr val="FFFFFF">
                      <a:alpha val="98824"/>
                    </a:srgbClr>
                  </a:solidFill>
                  <a:latin typeface="微软雅黑" pitchFamily="34" charset="-122"/>
                  <a:ea typeface="微软雅黑" pitchFamily="34" charset="-122"/>
                  <a:cs typeface="Segoe UI" pitchFamily="34" charset="0"/>
                </a:rPr>
                <a:t>年数据总量</a:t>
              </a:r>
              <a:r>
                <a:rPr lang="zh-CN" altLang="en-US" sz="1400" dirty="0">
                  <a:solidFill>
                    <a:srgbClr val="FFFFFF">
                      <a:alpha val="98824"/>
                    </a:srgbClr>
                  </a:solidFill>
                  <a:latin typeface="微软雅黑" pitchFamily="34" charset="-122"/>
                  <a:ea typeface="微软雅黑" pitchFamily="34" charset="-122"/>
                  <a:cs typeface="Segoe UI" pitchFamily="34" charset="0"/>
                </a:rPr>
                <a:t>比</a:t>
              </a:r>
              <a:r>
                <a:rPr lang="zh-CN" altLang="en-US" sz="1400" dirty="0" smtClean="0">
                  <a:solidFill>
                    <a:srgbClr val="FFFFFF">
                      <a:alpha val="98824"/>
                    </a:srgbClr>
                  </a:solidFill>
                  <a:latin typeface="微软雅黑" pitchFamily="34" charset="-122"/>
                  <a:ea typeface="微软雅黑" pitchFamily="34" charset="-122"/>
                  <a:cs typeface="Segoe UI" pitchFamily="34" charset="0"/>
                </a:rPr>
                <a:t>以往</a:t>
              </a:r>
              <a:r>
                <a:rPr lang="en-US" altLang="zh-CN" sz="1400" b="1" dirty="0" smtClean="0">
                  <a:solidFill>
                    <a:srgbClr val="FFFFFF">
                      <a:alpha val="98824"/>
                    </a:srgbClr>
                  </a:solidFill>
                  <a:latin typeface="微软雅黑" pitchFamily="34" charset="-122"/>
                  <a:ea typeface="微软雅黑" pitchFamily="34" charset="-122"/>
                  <a:cs typeface="Segoe UI" pitchFamily="34" charset="0"/>
                </a:rPr>
                <a:t>4</a:t>
              </a:r>
              <a:r>
                <a:rPr lang="zh-CN" altLang="en-US" sz="1400" dirty="0" smtClean="0">
                  <a:solidFill>
                    <a:srgbClr val="FFFFFF">
                      <a:alpha val="98824"/>
                    </a:srgbClr>
                  </a:solidFill>
                  <a:latin typeface="微软雅黑" pitchFamily="34" charset="-122"/>
                  <a:ea typeface="微软雅黑" pitchFamily="34" charset="-122"/>
                  <a:cs typeface="Segoe UI" pitchFamily="34" charset="0"/>
                </a:rPr>
                <a:t>万年还多</a:t>
              </a:r>
            </a:p>
          </p:txBody>
        </p:sp>
        <p:sp>
          <p:nvSpPr>
            <p:cNvPr id="51" name="矩形 50"/>
            <p:cNvSpPr/>
            <p:nvPr/>
          </p:nvSpPr>
          <p:spPr bwMode="auto">
            <a:xfrm>
              <a:off x="5594225" y="942704"/>
              <a:ext cx="3111649" cy="35385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2014</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年全球数据总量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6.6ZB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50%</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grpSp>
      <p:sp>
        <p:nvSpPr>
          <p:cNvPr id="18" name="TextBox 17"/>
          <p:cNvSpPr txBox="1"/>
          <p:nvPr/>
        </p:nvSpPr>
        <p:spPr>
          <a:xfrm>
            <a:off x="1744351" y="1773396"/>
            <a:ext cx="3888028" cy="7663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400" dirty="0" smtClean="0">
                <a:solidFill>
                  <a:schemeClr val="tx1">
                    <a:alpha val="99000"/>
                  </a:schemeClr>
                </a:solidFill>
                <a:latin typeface="微软雅黑" pitchFamily="34" charset="-122"/>
                <a:ea typeface="微软雅黑" pitchFamily="34" charset="-122"/>
              </a:rPr>
              <a:t>数据不再是社会生产的“副产物”，而是可被二次乃至多次加工的原料，从中可以探索更大价值，它变成了生产资料。</a:t>
            </a:r>
          </a:p>
        </p:txBody>
      </p:sp>
      <p:sp>
        <p:nvSpPr>
          <p:cNvPr id="20" name="矩形 19"/>
          <p:cNvSpPr/>
          <p:nvPr/>
        </p:nvSpPr>
        <p:spPr bwMode="auto">
          <a:xfrm>
            <a:off x="5632378" y="2454232"/>
            <a:ext cx="3111649" cy="52806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2016</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年全球数据总量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25ZB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300%</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sp>
        <p:nvSpPr>
          <p:cNvPr id="21" name="矩形 20"/>
          <p:cNvSpPr/>
          <p:nvPr/>
        </p:nvSpPr>
        <p:spPr bwMode="auto">
          <a:xfrm>
            <a:off x="5636815" y="1844824"/>
            <a:ext cx="3111649" cy="50405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altLang="zh-CN" sz="1200" dirty="0" smtClean="0">
                <a:solidFill>
                  <a:srgbClr val="FFFFFF">
                    <a:alpha val="98824"/>
                  </a:srgbClr>
                </a:solidFill>
                <a:latin typeface="微软雅黑" pitchFamily="34" charset="-122"/>
                <a:ea typeface="微软雅黑" pitchFamily="34" charset="-122"/>
                <a:cs typeface="Segoe UI" pitchFamily="34" charset="0"/>
              </a:rPr>
              <a:t>2015</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年全球数据总量</a:t>
            </a:r>
            <a:r>
              <a:rPr lang="en-US" altLang="zh-CN" sz="1200" dirty="0" smtClean="0">
                <a:solidFill>
                  <a:srgbClr val="FFFFFF">
                    <a:alpha val="98824"/>
                  </a:srgbClr>
                </a:solidFill>
                <a:latin typeface="微软雅黑" pitchFamily="34" charset="-122"/>
                <a:ea typeface="微软雅黑" pitchFamily="34" charset="-122"/>
                <a:cs typeface="Segoe UI" pitchFamily="34" charset="0"/>
              </a:rPr>
              <a:t>8.6ZB</a:t>
            </a:r>
            <a:r>
              <a:rPr lang="zh-CN" altLang="en-US" sz="1200" dirty="0" smtClean="0">
                <a:solidFill>
                  <a:srgbClr val="FFFFFF">
                    <a:alpha val="98824"/>
                  </a:srgbClr>
                </a:solidFill>
                <a:latin typeface="微软雅黑" pitchFamily="34" charset="-122"/>
                <a:ea typeface="微软雅黑" pitchFamily="34" charset="-122"/>
                <a:cs typeface="Segoe UI" pitchFamily="34" charset="0"/>
              </a:rPr>
              <a:t>，年增长</a:t>
            </a:r>
            <a:r>
              <a:rPr lang="en-US" altLang="zh-CN" sz="1200" dirty="0" smtClean="0">
                <a:solidFill>
                  <a:srgbClr val="FFFFFF">
                    <a:alpha val="98824"/>
                  </a:srgbClr>
                </a:solidFill>
                <a:latin typeface="微软雅黑" pitchFamily="34" charset="-122"/>
                <a:ea typeface="微软雅黑" pitchFamily="34" charset="-122"/>
                <a:cs typeface="Segoe UI" pitchFamily="34" charset="0"/>
              </a:rPr>
              <a:t>50%</a:t>
            </a:r>
            <a:endParaRPr lang="zh-CN" altLang="en-US" sz="1200" dirty="0" smtClean="0">
              <a:solidFill>
                <a:srgbClr val="FFFFFF">
                  <a:alpha val="98824"/>
                </a:srgbClr>
              </a:solidFill>
              <a:latin typeface="微软雅黑" pitchFamily="34" charset="-122"/>
              <a:ea typeface="微软雅黑" pitchFamily="34" charset="-122"/>
              <a:cs typeface="Segoe UI" pitchFamily="34" charset="0"/>
            </a:endParaRPr>
          </a:p>
        </p:txBody>
      </p:sp>
    </p:spTree>
    <p:extLst>
      <p:ext uri="{BB962C8B-B14F-4D97-AF65-F5344CB8AC3E}">
        <p14:creationId xmlns:p14="http://schemas.microsoft.com/office/powerpoint/2010/main" val="3280674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1000"/>
                            </p:stCondLst>
                            <p:childTnLst>
                              <p:par>
                                <p:cTn id="27" presetID="5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itchFamily="2" charset="-122"/>
              </a:rPr>
              <a:t>大数据生态</a:t>
            </a:r>
            <a:r>
              <a:rPr lang="en-US" altLang="zh-CN" dirty="0">
                <a:ea typeface="宋体" pitchFamily="2" charset="-122"/>
              </a:rPr>
              <a:t>:</a:t>
            </a:r>
            <a:r>
              <a:rPr lang="zh-CN" altLang="en-US" dirty="0">
                <a:ea typeface="宋体" pitchFamily="2" charset="-122"/>
              </a:rPr>
              <a:t>软件是引擎</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6" y="836712"/>
            <a:ext cx="4440238" cy="276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212976"/>
            <a:ext cx="4182470" cy="30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213" y="908721"/>
            <a:ext cx="3585220" cy="3110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descr="http://down.tutu001.com/d/file/20111121/99b7754a7c38e3ec5f0d627be7_56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877" y="4077072"/>
            <a:ext cx="177006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90328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技术领域的</a:t>
            </a:r>
            <a:r>
              <a:rPr lang="zh-CN" altLang="en-US" dirty="0" smtClean="0"/>
              <a:t>挑战</a:t>
            </a:r>
            <a:endParaRPr lang="zh-CN" altLang="en-US" dirty="0"/>
          </a:p>
        </p:txBody>
      </p:sp>
      <p:sp>
        <p:nvSpPr>
          <p:cNvPr id="4" name="矩形 4"/>
          <p:cNvSpPr>
            <a:spLocks noChangeArrowheads="1"/>
          </p:cNvSpPr>
          <p:nvPr/>
        </p:nvSpPr>
        <p:spPr bwMode="auto">
          <a:xfrm>
            <a:off x="387350" y="1484313"/>
            <a:ext cx="4113213"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1600" b="1" dirty="0">
                <a:latin typeface="微软雅黑" pitchFamily="34" charset="-122"/>
                <a:ea typeface="微软雅黑" pitchFamily="34" charset="-122"/>
              </a:rPr>
              <a:t>1</a:t>
            </a:r>
            <a:r>
              <a:rPr lang="zh-CN" altLang="en-US" sz="1600" dirty="0">
                <a:latin typeface="微软雅黑" pitchFamily="34" charset="-122"/>
                <a:ea typeface="微软雅黑" pitchFamily="34" charset="-122"/>
              </a:rPr>
              <a:t>、对现有数据库管理技术的挑战</a:t>
            </a:r>
          </a:p>
          <a:p>
            <a:pPr eaLnBrk="1" hangingPunct="1"/>
            <a:r>
              <a:rPr lang="zh-CN" altLang="en-US" sz="1400" dirty="0">
                <a:latin typeface="微软雅黑" pitchFamily="34" charset="-122"/>
                <a:ea typeface="微软雅黑" pitchFamily="34" charset="-122"/>
              </a:rPr>
              <a:t>传统的数据库部署不能处理数</a:t>
            </a:r>
            <a:r>
              <a:rPr lang="en-US" altLang="zh-CN" sz="1400" b="1" dirty="0">
                <a:latin typeface="微软雅黑" pitchFamily="34" charset="-122"/>
                <a:ea typeface="微软雅黑" pitchFamily="34" charset="-122"/>
              </a:rPr>
              <a:t>TB </a:t>
            </a:r>
            <a:r>
              <a:rPr lang="zh-CN" altLang="en-US" sz="1400" dirty="0">
                <a:latin typeface="微软雅黑" pitchFamily="34" charset="-122"/>
                <a:ea typeface="微软雅黑" pitchFamily="34" charset="-122"/>
              </a:rPr>
              <a:t>级别的数据，也不能很好的支持高级别的数据分析。急速膨胀的数据体量即将超越传统数据库的管理能力。</a:t>
            </a:r>
          </a:p>
          <a:p>
            <a:pPr eaLnBrk="1" hangingPunct="1"/>
            <a:r>
              <a:rPr lang="zh-CN" altLang="en-US" sz="1400" dirty="0">
                <a:latin typeface="微软雅黑" pitchFamily="34" charset="-122"/>
                <a:ea typeface="微软雅黑" pitchFamily="34" charset="-122"/>
              </a:rPr>
              <a:t>如何构建全球级的分布式数据库</a:t>
            </a:r>
            <a:r>
              <a:rPr lang="en-US" altLang="zh-CN" sz="1400" b="1" dirty="0">
                <a:latin typeface="微软雅黑" pitchFamily="34" charset="-122"/>
                <a:ea typeface="微软雅黑" pitchFamily="34" charset="-122"/>
              </a:rPr>
              <a:t>(Globally-Distributed Database) </a:t>
            </a:r>
            <a:r>
              <a:rPr lang="zh-CN" altLang="en-US" sz="1400" dirty="0">
                <a:latin typeface="微软雅黑" pitchFamily="34" charset="-122"/>
                <a:ea typeface="微软雅黑" pitchFamily="34" charset="-122"/>
              </a:rPr>
              <a:t>，可以扩展到数百万的机器，数已百计的数据中心，上万亿的行数据。</a:t>
            </a:r>
          </a:p>
          <a:p>
            <a:pPr eaLnBrk="1" hangingPunct="1"/>
            <a:endParaRPr lang="zh-CN" altLang="en-US" sz="1600" dirty="0">
              <a:latin typeface="微软雅黑" pitchFamily="34" charset="-122"/>
              <a:ea typeface="微软雅黑" pitchFamily="34" charset="-122"/>
            </a:endParaRPr>
          </a:p>
          <a:p>
            <a:pPr eaLnBrk="1" hangingPunct="1"/>
            <a:r>
              <a:rPr lang="en-US" altLang="zh-CN" sz="1600" b="1" dirty="0">
                <a:latin typeface="微软雅黑" pitchFamily="34" charset="-122"/>
                <a:ea typeface="微软雅黑" pitchFamily="34" charset="-122"/>
              </a:rPr>
              <a:t>2</a:t>
            </a:r>
            <a:r>
              <a:rPr lang="zh-CN" altLang="en-US" sz="1600" dirty="0">
                <a:latin typeface="微软雅黑" pitchFamily="34" charset="-122"/>
                <a:ea typeface="微软雅黑" pitchFamily="34" charset="-122"/>
              </a:rPr>
              <a:t>、经典数据库技术并没有考虑数据的多类别（</a:t>
            </a:r>
            <a:r>
              <a:rPr lang="en-US" altLang="zh-CN" sz="1600" b="1" dirty="0">
                <a:latin typeface="微软雅黑" pitchFamily="34" charset="-122"/>
                <a:ea typeface="微软雅黑" pitchFamily="34" charset="-122"/>
              </a:rPr>
              <a:t>variety</a:t>
            </a:r>
            <a:r>
              <a:rPr lang="zh-CN" altLang="en-US" sz="1600" dirty="0">
                <a:latin typeface="微软雅黑" pitchFamily="34" charset="-122"/>
                <a:ea typeface="微软雅黑" pitchFamily="34" charset="-122"/>
              </a:rPr>
              <a:t>）</a:t>
            </a:r>
          </a:p>
          <a:p>
            <a:pPr eaLnBrk="1" hangingPunct="1"/>
            <a:r>
              <a:rPr lang="en-US" altLang="zh-CN" sz="1600" b="1" dirty="0">
                <a:latin typeface="微软雅黑" pitchFamily="34" charset="-122"/>
                <a:ea typeface="微软雅黑" pitchFamily="34" charset="-122"/>
              </a:rPr>
              <a:t>SQL</a:t>
            </a:r>
            <a:r>
              <a:rPr lang="zh-CN" altLang="en-US" sz="1600" dirty="0">
                <a:latin typeface="微软雅黑" pitchFamily="34" charset="-122"/>
                <a:ea typeface="微软雅黑" pitchFamily="34" charset="-122"/>
              </a:rPr>
              <a:t>（结构化数据查询语言），在设计的一开始是没有考虑非结构化数据的。</a:t>
            </a:r>
          </a:p>
          <a:p>
            <a:pPr eaLnBrk="1" hangingPunct="1"/>
            <a:endParaRPr lang="zh-CN" altLang="en-US" sz="1600" dirty="0">
              <a:latin typeface="微软雅黑" pitchFamily="34" charset="-122"/>
              <a:ea typeface="微软雅黑" pitchFamily="34" charset="-122"/>
            </a:endParaRPr>
          </a:p>
          <a:p>
            <a:pPr eaLnBrk="1" hangingPunct="1"/>
            <a:r>
              <a:rPr lang="en-US" altLang="zh-CN" sz="1600" b="1" dirty="0">
                <a:latin typeface="微软雅黑" pitchFamily="34" charset="-122"/>
                <a:ea typeface="微软雅黑" pitchFamily="34" charset="-122"/>
              </a:rPr>
              <a:t>3</a:t>
            </a:r>
            <a:r>
              <a:rPr lang="zh-CN" altLang="en-US" sz="1600" dirty="0">
                <a:latin typeface="微软雅黑" pitchFamily="34" charset="-122"/>
                <a:ea typeface="微软雅黑" pitchFamily="34" charset="-122"/>
              </a:rPr>
              <a:t>、实时性的技术挑战：</a:t>
            </a:r>
          </a:p>
          <a:p>
            <a:pPr eaLnBrk="1" hangingPunct="1"/>
            <a:r>
              <a:rPr lang="zh-CN" altLang="en-US" sz="1400" dirty="0">
                <a:latin typeface="微软雅黑" pitchFamily="34" charset="-122"/>
                <a:ea typeface="微软雅黑" pitchFamily="34" charset="-122"/>
              </a:rPr>
              <a:t>一般而言，像数据仓库系统、</a:t>
            </a:r>
            <a:r>
              <a:rPr lang="en-US" altLang="zh-CN" sz="1400" b="1" dirty="0">
                <a:latin typeface="微软雅黑" pitchFamily="34" charset="-122"/>
                <a:ea typeface="微软雅黑" pitchFamily="34" charset="-122"/>
              </a:rPr>
              <a:t>BI</a:t>
            </a:r>
            <a:r>
              <a:rPr lang="zh-CN" altLang="en-US" sz="1400" dirty="0">
                <a:latin typeface="微软雅黑" pitchFamily="34" charset="-122"/>
                <a:ea typeface="微软雅黑" pitchFamily="34" charset="-122"/>
              </a:rPr>
              <a:t>应用，对处理时间的要求并不高。因此这类应用往往运行</a:t>
            </a:r>
            <a:r>
              <a:rPr lang="en-US" altLang="zh-CN" sz="1400" b="1" dirty="0">
                <a:latin typeface="微软雅黑" pitchFamily="34" charset="-122"/>
                <a:ea typeface="微软雅黑" pitchFamily="34" charset="-122"/>
              </a:rPr>
              <a:t>1</a:t>
            </a:r>
            <a:r>
              <a:rPr lang="zh-CN" altLang="en-US" sz="1400"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2</a:t>
            </a:r>
            <a:r>
              <a:rPr lang="zh-CN" altLang="en-US" sz="1400" dirty="0">
                <a:latin typeface="微软雅黑" pitchFamily="34" charset="-122"/>
                <a:ea typeface="微软雅黑" pitchFamily="34" charset="-122"/>
              </a:rPr>
              <a:t>天获得结果依然可行的。但实时处理的要求，是区别大数据应用和传统数据仓库技术、</a:t>
            </a:r>
            <a:r>
              <a:rPr lang="en-US" altLang="zh-CN" sz="1400" b="1" dirty="0">
                <a:latin typeface="微软雅黑" pitchFamily="34" charset="-122"/>
                <a:ea typeface="微软雅黑" pitchFamily="34" charset="-122"/>
              </a:rPr>
              <a:t>BI</a:t>
            </a:r>
            <a:r>
              <a:rPr lang="zh-CN" altLang="en-US" sz="1400" dirty="0">
                <a:latin typeface="微软雅黑" pitchFamily="34" charset="-122"/>
                <a:ea typeface="微软雅黑" pitchFamily="34" charset="-122"/>
              </a:rPr>
              <a:t>技术的关键差别之一。</a:t>
            </a:r>
          </a:p>
        </p:txBody>
      </p:sp>
      <p:sp>
        <p:nvSpPr>
          <p:cNvPr id="5" name="矩形 5"/>
          <p:cNvSpPr>
            <a:spLocks noChangeArrowheads="1"/>
          </p:cNvSpPr>
          <p:nvPr/>
        </p:nvSpPr>
        <p:spPr bwMode="auto">
          <a:xfrm>
            <a:off x="5003800" y="1146175"/>
            <a:ext cx="34671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1600" u="sng">
                <a:latin typeface="微软雅黑" pitchFamily="34" charset="-122"/>
                <a:ea typeface="微软雅黑" pitchFamily="34" charset="-122"/>
              </a:rPr>
              <a:t>网络架构、数据中心、运维的挑战：</a:t>
            </a:r>
          </a:p>
        </p:txBody>
      </p:sp>
      <p:sp>
        <p:nvSpPr>
          <p:cNvPr id="6" name="矩形 6"/>
          <p:cNvSpPr>
            <a:spLocks noChangeArrowheads="1"/>
          </p:cNvSpPr>
          <p:nvPr/>
        </p:nvSpPr>
        <p:spPr bwMode="auto">
          <a:xfrm>
            <a:off x="387350" y="1146175"/>
            <a:ext cx="1825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1600" u="sng" dirty="0">
                <a:latin typeface="微软雅黑" pitchFamily="34" charset="-122"/>
                <a:ea typeface="微软雅黑" pitchFamily="34" charset="-122"/>
              </a:rPr>
              <a:t>技术架构的挑战：</a:t>
            </a:r>
          </a:p>
        </p:txBody>
      </p:sp>
      <p:sp>
        <p:nvSpPr>
          <p:cNvPr id="7" name="矩形 7"/>
          <p:cNvSpPr>
            <a:spLocks noChangeArrowheads="1"/>
          </p:cNvSpPr>
          <p:nvPr/>
        </p:nvSpPr>
        <p:spPr bwMode="auto">
          <a:xfrm>
            <a:off x="4859338" y="1685925"/>
            <a:ext cx="4105275"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1400" dirty="0">
                <a:latin typeface="微软雅黑" pitchFamily="34" charset="-122"/>
                <a:ea typeface="微软雅黑" pitchFamily="34" charset="-122"/>
              </a:rPr>
              <a:t>人们每天创建的数据量正呈爆炸式增长，但就数据保存来说，我们的技术改进不大，而数据丢失的可能性却不断增加。</a:t>
            </a:r>
          </a:p>
          <a:p>
            <a:pPr eaLnBrk="1" hangingPunct="1"/>
            <a:endParaRPr lang="zh-CN" altLang="en-US" sz="1400" dirty="0">
              <a:latin typeface="微软雅黑" pitchFamily="34" charset="-122"/>
              <a:ea typeface="微软雅黑" pitchFamily="34" charset="-122"/>
            </a:endParaRPr>
          </a:p>
          <a:p>
            <a:pPr eaLnBrk="1" hangingPunct="1"/>
            <a:r>
              <a:rPr lang="zh-CN" altLang="en-US" sz="1400" dirty="0">
                <a:latin typeface="微软雅黑" pitchFamily="34" charset="-122"/>
                <a:ea typeface="微软雅黑" pitchFamily="34" charset="-122"/>
              </a:rPr>
              <a:t>如此庞大的数据量首先在存储上就会是一个非常严重的问题，硬件的更新速度将是大数据发展的基石</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eaLnBrk="1" hangingPunct="1"/>
            <a:endParaRPr lang="en-US" altLang="zh-CN" sz="1400" dirty="0">
              <a:latin typeface="微软雅黑" pitchFamily="34" charset="-122"/>
              <a:ea typeface="微软雅黑" pitchFamily="34" charset="-122"/>
            </a:endParaRPr>
          </a:p>
          <a:p>
            <a:pPr eaLnBrk="1" hangingPunct="1"/>
            <a:r>
              <a:rPr lang="zh-CN" altLang="en-US" sz="1400" dirty="0" smtClean="0">
                <a:latin typeface="微软雅黑" pitchFamily="34" charset="-122"/>
                <a:ea typeface="微软雅黑" pitchFamily="34" charset="-122"/>
              </a:rPr>
              <a:t>硅晶片</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80</a:t>
            </a:r>
            <a:r>
              <a:rPr lang="zh-CN" altLang="en-US" sz="1400" dirty="0">
                <a:latin typeface="微软雅黑" pitchFamily="34" charset="-122"/>
                <a:ea typeface="微软雅黑" pitchFamily="34" charset="-122"/>
              </a:rPr>
              <a:t>年</a:t>
            </a:r>
            <a:endParaRPr lang="en-US" altLang="zh-CN" sz="1400" dirty="0" smtClean="0">
              <a:latin typeface="微软雅黑" pitchFamily="34" charset="-122"/>
              <a:ea typeface="微软雅黑" pitchFamily="34" charset="-122"/>
            </a:endParaRPr>
          </a:p>
          <a:p>
            <a:pPr eaLnBrk="1" hangingPunct="1"/>
            <a:r>
              <a:rPr lang="zh-CN" altLang="en-US" sz="1400" dirty="0" smtClean="0">
                <a:latin typeface="微软雅黑" pitchFamily="34" charset="-122"/>
                <a:ea typeface="微软雅黑" pitchFamily="34" charset="-122"/>
              </a:rPr>
              <a:t>工程塑料：</a:t>
            </a:r>
            <a:r>
              <a:rPr lang="en-US" altLang="zh-CN" sz="1400" dirty="0" smtClean="0">
                <a:latin typeface="微软雅黑" pitchFamily="34" charset="-122"/>
                <a:ea typeface="微软雅黑" pitchFamily="34" charset="-122"/>
              </a:rPr>
              <a:t>80</a:t>
            </a:r>
            <a:r>
              <a:rPr lang="zh-CN" altLang="en-US" sz="1400" dirty="0" smtClean="0">
                <a:latin typeface="微软雅黑" pitchFamily="34" charset="-122"/>
                <a:ea typeface="微软雅黑" pitchFamily="34" charset="-122"/>
              </a:rPr>
              <a:t>年</a:t>
            </a:r>
            <a:endParaRPr lang="en-US" altLang="zh-CN" sz="1400" dirty="0" smtClean="0">
              <a:latin typeface="微软雅黑" pitchFamily="34" charset="-122"/>
              <a:ea typeface="微软雅黑" pitchFamily="34" charset="-122"/>
            </a:endParaRPr>
          </a:p>
          <a:p>
            <a:pPr eaLnBrk="1" hangingPunct="1"/>
            <a:r>
              <a:rPr lang="zh-CN" altLang="en-US" sz="1400" dirty="0">
                <a:latin typeface="微软雅黑" pitchFamily="34" charset="-122"/>
                <a:ea typeface="微软雅黑" pitchFamily="34" charset="-122"/>
              </a:rPr>
              <a:t>电阻：</a:t>
            </a:r>
            <a:r>
              <a:rPr lang="en-US" altLang="zh-CN" sz="1400" dirty="0">
                <a:latin typeface="微软雅黑" pitchFamily="34" charset="-122"/>
                <a:ea typeface="微软雅黑" pitchFamily="34" charset="-122"/>
              </a:rPr>
              <a:t>50</a:t>
            </a:r>
            <a:r>
              <a:rPr lang="zh-CN" altLang="en-US" sz="1400" dirty="0" smtClean="0">
                <a:latin typeface="微软雅黑" pitchFamily="34" charset="-122"/>
                <a:ea typeface="微软雅黑" pitchFamily="34" charset="-122"/>
              </a:rPr>
              <a:t>年</a:t>
            </a:r>
            <a:endParaRPr lang="en-US" altLang="zh-CN" sz="1400" dirty="0" smtClean="0">
              <a:latin typeface="微软雅黑" pitchFamily="34" charset="-122"/>
              <a:ea typeface="微软雅黑" pitchFamily="34" charset="-122"/>
            </a:endParaRPr>
          </a:p>
          <a:p>
            <a:pPr eaLnBrk="1" hangingPunct="1"/>
            <a:r>
              <a:rPr lang="zh-CN" altLang="en-US" sz="1400" dirty="0" smtClean="0">
                <a:latin typeface="微软雅黑" pitchFamily="34" charset="-122"/>
                <a:ea typeface="微软雅黑" pitchFamily="34" charset="-122"/>
              </a:rPr>
              <a:t>固态电容：</a:t>
            </a:r>
            <a:r>
              <a:rPr lang="en-US" altLang="zh-CN" sz="1400" dirty="0" smtClean="0">
                <a:latin typeface="微软雅黑" pitchFamily="34" charset="-122"/>
                <a:ea typeface="微软雅黑" pitchFamily="34" charset="-122"/>
              </a:rPr>
              <a:t>10</a:t>
            </a:r>
            <a:r>
              <a:rPr lang="zh-CN" altLang="en-US" sz="1400" dirty="0" smtClean="0">
                <a:latin typeface="微软雅黑" pitchFamily="34" charset="-122"/>
                <a:ea typeface="微软雅黑" pitchFamily="34" charset="-122"/>
              </a:rPr>
              <a:t>年</a:t>
            </a:r>
            <a:endParaRPr lang="en-US" altLang="zh-CN" sz="1400" dirty="0">
              <a:latin typeface="微软雅黑" pitchFamily="34" charset="-122"/>
              <a:ea typeface="微软雅黑" pitchFamily="34" charset="-122"/>
            </a:endParaRPr>
          </a:p>
          <a:p>
            <a:pPr eaLnBrk="1" hangingPunct="1"/>
            <a:r>
              <a:rPr lang="zh-CN" altLang="en-US" sz="1400" dirty="0" smtClean="0">
                <a:latin typeface="微软雅黑" pitchFamily="34" charset="-122"/>
                <a:ea typeface="微软雅黑" pitchFamily="34" charset="-122"/>
              </a:rPr>
              <a:t>集成电路板：</a:t>
            </a: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年</a:t>
            </a:r>
            <a:endParaRPr lang="en-US" altLang="zh-CN" sz="1400" dirty="0" smtClean="0">
              <a:latin typeface="微软雅黑" pitchFamily="34" charset="-122"/>
              <a:ea typeface="微软雅黑" pitchFamily="34" charset="-122"/>
            </a:endParaRPr>
          </a:p>
          <a:p>
            <a:pPr eaLnBrk="1" hangingPunct="1"/>
            <a:r>
              <a:rPr lang="zh-CN" altLang="en-US" sz="1400" dirty="0" smtClean="0">
                <a:latin typeface="微软雅黑" pitchFamily="34" charset="-122"/>
                <a:ea typeface="微软雅黑" pitchFamily="34" charset="-122"/>
              </a:rPr>
              <a:t>主板上的纽扣电池：</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年</a:t>
            </a:r>
            <a:endParaRPr lang="en-US" altLang="zh-CN" sz="1400" dirty="0" smtClean="0">
              <a:latin typeface="微软雅黑" pitchFamily="34" charset="-122"/>
              <a:ea typeface="微软雅黑" pitchFamily="34" charset="-122"/>
            </a:endParaRPr>
          </a:p>
          <a:p>
            <a:pPr eaLnBrk="1" hangingPunct="1"/>
            <a:r>
              <a:rPr lang="zh-CN" altLang="en-US" sz="1400" dirty="0" smtClean="0">
                <a:latin typeface="微软雅黑" pitchFamily="34" charset="-122"/>
                <a:ea typeface="微软雅黑" pitchFamily="34" charset="-122"/>
              </a:rPr>
              <a:t>机械硬盘：</a:t>
            </a: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年</a:t>
            </a:r>
            <a:endParaRPr lang="en-US" altLang="zh-CN" sz="14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13927898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428640653"/>
              </p:ext>
            </p:extLst>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915" name="TextBox 34"/>
          <p:cNvSpPr txBox="1">
            <a:spLocks noChangeArrowheads="1"/>
          </p:cNvSpPr>
          <p:nvPr/>
        </p:nvSpPr>
        <p:spPr bwMode="auto">
          <a:xfrm>
            <a:off x="1115616" y="188640"/>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大数据的相关技术</a:t>
            </a:r>
          </a:p>
        </p:txBody>
      </p:sp>
      <p:grpSp>
        <p:nvGrpSpPr>
          <p:cNvPr id="9" name="组合 8"/>
          <p:cNvGrpSpPr>
            <a:grpSpLocks/>
          </p:cNvGrpSpPr>
          <p:nvPr/>
        </p:nvGrpSpPr>
        <p:grpSpPr bwMode="auto">
          <a:xfrm>
            <a:off x="26988" y="1700213"/>
            <a:ext cx="1925637" cy="3819978"/>
            <a:chOff x="54827" y="1700808"/>
            <a:chExt cx="1827154" cy="4064500"/>
          </a:xfrm>
        </p:grpSpPr>
        <p:sp>
          <p:nvSpPr>
            <p:cNvPr id="3" name="TextBox 2"/>
            <p:cNvSpPr txBox="1"/>
            <p:nvPr/>
          </p:nvSpPr>
          <p:spPr>
            <a:xfrm>
              <a:off x="54827" y="2556026"/>
              <a:ext cx="1827154" cy="3209282"/>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r>
                <a:rPr lang="zh-CN" altLang="en-US" sz="1600" dirty="0"/>
                <a:t>系统日志采集</a:t>
              </a:r>
              <a:endParaRPr lang="en-US" altLang="zh-CN" sz="1600" dirty="0"/>
            </a:p>
            <a:p>
              <a:pPr marL="285750" indent="-285750">
                <a:buFont typeface="Wingdings" panose="05000000000000000000" pitchFamily="2" charset="2"/>
                <a:buChar char="Ø"/>
              </a:pPr>
              <a:r>
                <a:rPr lang="en-US" altLang="zh-CN" sz="1400" dirty="0"/>
                <a:t>Facebook</a:t>
              </a:r>
              <a:r>
                <a:rPr lang="zh-CN" altLang="en-US" sz="1400" dirty="0"/>
                <a:t>的</a:t>
              </a:r>
              <a:r>
                <a:rPr lang="en-US" altLang="zh-CN" sz="1400" dirty="0"/>
                <a:t>scribe</a:t>
              </a:r>
            </a:p>
            <a:p>
              <a:pPr marL="285750" indent="-285750">
                <a:buFont typeface="Wingdings" panose="05000000000000000000" pitchFamily="2" charset="2"/>
                <a:buChar char="Ø"/>
              </a:pPr>
              <a:r>
                <a:rPr lang="en-US" altLang="zh-CN" sz="1400" dirty="0"/>
                <a:t>Hadoop</a:t>
              </a:r>
              <a:r>
                <a:rPr lang="zh-CN" altLang="en-US" sz="1400" dirty="0"/>
                <a:t>的</a:t>
              </a:r>
              <a:r>
                <a:rPr lang="en-US" altLang="zh-CN" sz="1400" dirty="0" err="1" smtClean="0"/>
                <a:t>chukwa</a:t>
              </a:r>
              <a:endParaRPr lang="en-US" altLang="zh-CN" sz="1400" dirty="0" smtClean="0"/>
            </a:p>
            <a:p>
              <a:pPr marL="285750" indent="-285750">
                <a:buFont typeface="Wingdings" panose="05000000000000000000" pitchFamily="2" charset="2"/>
                <a:buChar char="Ø"/>
              </a:pPr>
              <a:r>
                <a:rPr lang="en-US" altLang="zh-CN" sz="1400" dirty="0" err="1" smtClean="0"/>
                <a:t>Linkedin</a:t>
              </a:r>
              <a:r>
                <a:rPr lang="zh-CN" altLang="en-US" sz="1400" dirty="0" smtClean="0"/>
                <a:t>的</a:t>
              </a:r>
              <a:r>
                <a:rPr lang="en-US" altLang="zh-CN" sz="1400" dirty="0" err="1" smtClean="0"/>
                <a:t>kafka</a:t>
              </a:r>
              <a:endParaRPr lang="en-US" altLang="zh-CN" sz="1400" dirty="0"/>
            </a:p>
            <a:p>
              <a:pPr marL="285750" indent="-285750">
                <a:buFont typeface="Wingdings" panose="05000000000000000000" pitchFamily="2" charset="2"/>
                <a:buChar char="Ø"/>
              </a:pPr>
              <a:r>
                <a:rPr lang="en-US" altLang="zh-CN" sz="1400" dirty="0" err="1"/>
                <a:t>Cloudra</a:t>
              </a:r>
              <a:r>
                <a:rPr lang="zh-CN" altLang="en-US" sz="1400" dirty="0"/>
                <a:t>的</a:t>
              </a:r>
              <a:r>
                <a:rPr lang="en-US" altLang="zh-CN" sz="1400" dirty="0"/>
                <a:t>flume</a:t>
              </a:r>
            </a:p>
            <a:p>
              <a:r>
                <a:rPr lang="zh-CN" altLang="en-US" sz="1600" dirty="0"/>
                <a:t>网络数据采集</a:t>
              </a:r>
              <a:endParaRPr lang="en-US" altLang="zh-CN" sz="1600" dirty="0"/>
            </a:p>
            <a:p>
              <a:pPr marL="285750" indent="-285750">
                <a:buFont typeface="Wingdings" panose="05000000000000000000" pitchFamily="2" charset="2"/>
                <a:buChar char="Ø"/>
              </a:pPr>
              <a:r>
                <a:rPr lang="zh-CN" altLang="en-US" sz="1400" dirty="0"/>
                <a:t>网络爬虫</a:t>
              </a:r>
              <a:endParaRPr lang="en-US" altLang="zh-CN" sz="1400" dirty="0"/>
            </a:p>
            <a:p>
              <a:r>
                <a:rPr lang="zh-CN" altLang="en-US" sz="1600" dirty="0"/>
                <a:t>其他数据采集</a:t>
              </a:r>
              <a:endParaRPr lang="en-US" altLang="zh-CN" sz="1600" dirty="0"/>
            </a:p>
            <a:p>
              <a:pPr marL="285750" indent="-285750">
                <a:buFont typeface="Wingdings" panose="05000000000000000000" pitchFamily="2" charset="2"/>
                <a:buChar char="Ø"/>
              </a:pPr>
              <a:r>
                <a:rPr lang="zh-CN" altLang="en-US" sz="1400" dirty="0"/>
                <a:t>特定单位</a:t>
              </a:r>
              <a:r>
                <a:rPr lang="en-US" altLang="zh-CN" sz="1400" dirty="0"/>
                <a:t>/</a:t>
              </a:r>
              <a:r>
                <a:rPr lang="zh-CN" altLang="en-US" sz="1400" dirty="0"/>
                <a:t>特定</a:t>
              </a:r>
              <a:r>
                <a:rPr lang="zh-CN" altLang="en-US" sz="1400" dirty="0" smtClean="0"/>
                <a:t>对象</a:t>
              </a:r>
              <a:r>
                <a:rPr lang="en-US" altLang="zh-CN" sz="1400" dirty="0" smtClean="0"/>
                <a:t>/</a:t>
              </a:r>
              <a:r>
                <a:rPr lang="zh-CN" altLang="en-US" sz="1400" dirty="0" smtClean="0"/>
                <a:t>特定接口</a:t>
              </a:r>
              <a:endParaRPr lang="en-US" altLang="zh-CN" sz="1400" dirty="0"/>
            </a:p>
            <a:p>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sp>
          <p:nvSpPr>
            <p:cNvPr id="7" name="上箭头 6"/>
            <p:cNvSpPr/>
            <p:nvPr/>
          </p:nvSpPr>
          <p:spPr>
            <a:xfrm>
              <a:off x="755576" y="1700808"/>
              <a:ext cx="170861" cy="79208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grpSp>
    </p:spTree>
    <p:extLst>
      <p:ext uri="{BB962C8B-B14F-4D97-AF65-F5344CB8AC3E}">
        <p14:creationId xmlns:p14="http://schemas.microsoft.com/office/powerpoint/2010/main" val="271843948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260648"/>
            <a:ext cx="2721130" cy="461665"/>
          </a:xfrm>
          <a:prstGeom prst="rect">
            <a:avLst/>
          </a:prstGeom>
        </p:spPr>
        <p:txBody>
          <a:bodyPr wrap="none">
            <a:spAutoFit/>
          </a:bodyPr>
          <a:lstStyle/>
          <a:p>
            <a:r>
              <a:rPr lang="en-US" altLang="zh-CN" sz="2400" dirty="0">
                <a:latin typeface="+mj-ea"/>
                <a:ea typeface="+mj-ea"/>
              </a:rPr>
              <a:t>Facebook</a:t>
            </a:r>
            <a:r>
              <a:rPr lang="zh-CN" altLang="en-US" sz="2400" dirty="0"/>
              <a:t>的</a:t>
            </a:r>
            <a:r>
              <a:rPr lang="en-US" altLang="zh-CN" sz="2400" dirty="0"/>
              <a:t>scribe</a:t>
            </a:r>
            <a:endParaRPr lang="en-US" altLang="zh-CN" sz="2400" dirty="0"/>
          </a:p>
        </p:txBody>
      </p:sp>
      <p:pic>
        <p:nvPicPr>
          <p:cNvPr id="103426" name="Picture 2" descr="http://pic002.cnblogs.com/images/2011/162856/20111213010816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538" y="836712"/>
            <a:ext cx="6019800" cy="23431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9552" y="3212976"/>
            <a:ext cx="7920880" cy="3312368"/>
          </a:xfrm>
          <a:prstGeom prst="rect">
            <a:avLst/>
          </a:prstGeom>
          <a:noFill/>
        </p:spPr>
        <p:txBody>
          <a:bodyPr wrap="square" rtlCol="0">
            <a:noAutofit/>
          </a:bodyPr>
          <a:lstStyle/>
          <a:p>
            <a:pPr latinLnBrk="1"/>
            <a:r>
              <a:rPr lang="en-US" altLang="zh-CN" dirty="0"/>
              <a:t>Scribe</a:t>
            </a:r>
            <a:r>
              <a:rPr lang="zh-CN" altLang="en-US" dirty="0"/>
              <a:t>是</a:t>
            </a:r>
            <a:r>
              <a:rPr lang="en-US" altLang="zh-CN" dirty="0" err="1"/>
              <a:t>facebook</a:t>
            </a:r>
            <a:r>
              <a:rPr lang="zh-CN" altLang="en-US" dirty="0"/>
              <a:t>开源的日志收集系统，在</a:t>
            </a:r>
            <a:r>
              <a:rPr lang="en-US" altLang="zh-CN" dirty="0" err="1"/>
              <a:t>facebook</a:t>
            </a:r>
            <a:r>
              <a:rPr lang="zh-CN" altLang="en-US" dirty="0"/>
              <a:t>内部已经得到大量的应用</a:t>
            </a:r>
            <a:r>
              <a:rPr lang="zh-CN" altLang="en-US" dirty="0" smtClean="0"/>
              <a:t>。</a:t>
            </a:r>
            <a:r>
              <a:rPr lang="en-US" altLang="zh-CN" dirty="0"/>
              <a:t>Scribe</a:t>
            </a:r>
            <a:r>
              <a:rPr lang="zh-CN" altLang="en-US" dirty="0"/>
              <a:t>是基于一个使用非阻断</a:t>
            </a:r>
            <a:r>
              <a:rPr lang="en-US" altLang="zh-CN" dirty="0"/>
              <a:t>C++</a:t>
            </a:r>
            <a:r>
              <a:rPr lang="zh-CN" altLang="en-US" dirty="0"/>
              <a:t>服务器的</a:t>
            </a:r>
            <a:r>
              <a:rPr lang="en-US" altLang="zh-CN" dirty="0"/>
              <a:t>thrift</a:t>
            </a:r>
            <a:r>
              <a:rPr lang="zh-CN" altLang="en-US" dirty="0"/>
              <a:t>服务的实现。</a:t>
            </a:r>
            <a:r>
              <a:rPr lang="zh-CN" altLang="en-US" dirty="0" smtClean="0"/>
              <a:t>它</a:t>
            </a:r>
            <a:r>
              <a:rPr lang="zh-CN" altLang="en-US" dirty="0"/>
              <a:t>能够从各种日志源上收集日志，存储到一个中央存储系统 （可以是</a:t>
            </a:r>
            <a:r>
              <a:rPr lang="en-US" altLang="zh-CN" dirty="0"/>
              <a:t>NFS</a:t>
            </a:r>
            <a:r>
              <a:rPr lang="zh-CN" altLang="en-US" dirty="0"/>
              <a:t>，分布式文件系统等）上，以便于进行集中统计分析处理。它为日志的“分布式收集，统一处理”提供了一个可扩展的，高容错的方案</a:t>
            </a:r>
            <a:r>
              <a:rPr lang="zh-CN" altLang="en-US" dirty="0" smtClean="0"/>
              <a:t>。</a:t>
            </a:r>
            <a:endParaRPr lang="en-US" altLang="zh-CN" dirty="0" smtClean="0"/>
          </a:p>
          <a:p>
            <a:pPr latinLnBrk="1"/>
            <a:endParaRPr lang="zh-CN" altLang="en-US" dirty="0"/>
          </a:p>
          <a:p>
            <a:pPr latinLnBrk="1"/>
            <a:r>
              <a:rPr lang="zh-CN" altLang="en-US" dirty="0"/>
              <a:t>它最重要的特点是容错性好。当后端的存储系统</a:t>
            </a:r>
            <a:r>
              <a:rPr lang="en-US" altLang="zh-CN" dirty="0"/>
              <a:t>crash</a:t>
            </a:r>
            <a:r>
              <a:rPr lang="zh-CN" altLang="en-US" dirty="0"/>
              <a:t>时，</a:t>
            </a:r>
            <a:r>
              <a:rPr lang="en-US" altLang="zh-CN" dirty="0"/>
              <a:t>scribe</a:t>
            </a:r>
            <a:r>
              <a:rPr lang="zh-CN" altLang="en-US" dirty="0"/>
              <a:t>会将数据写到本地磁盘上，当存储系统恢复正常后，</a:t>
            </a:r>
            <a:r>
              <a:rPr lang="en-US" altLang="zh-CN" dirty="0"/>
              <a:t>scribe</a:t>
            </a:r>
            <a:r>
              <a:rPr lang="zh-CN" altLang="en-US" dirty="0"/>
              <a:t>将日志重新加载到存储系统中</a:t>
            </a:r>
            <a:r>
              <a:rPr lang="zh-CN" altLang="en-US" dirty="0" smtClean="0"/>
              <a:t>。</a:t>
            </a:r>
            <a:endParaRPr lang="en-US" altLang="zh-CN" dirty="0" smtClean="0"/>
          </a:p>
          <a:p>
            <a:pPr latinLnBrk="1"/>
            <a:endParaRPr lang="en-US" altLang="zh-CN" dirty="0"/>
          </a:p>
          <a:p>
            <a:r>
              <a:rPr lang="zh-CN" altLang="en-US" dirty="0" smtClean="0"/>
              <a:t>有</a:t>
            </a:r>
            <a:r>
              <a:rPr lang="zh-CN" altLang="en-US" dirty="0"/>
              <a:t>三个地方存在单点故障：</a:t>
            </a:r>
          </a:p>
          <a:p>
            <a:r>
              <a:rPr lang="zh-CN" altLang="en-US" dirty="0"/>
              <a:t>（</a:t>
            </a:r>
            <a:r>
              <a:rPr lang="en-US" altLang="zh-CN" dirty="0"/>
              <a:t>1</a:t>
            </a:r>
            <a:r>
              <a:rPr lang="zh-CN" altLang="en-US" dirty="0"/>
              <a:t>）中心</a:t>
            </a:r>
            <a:r>
              <a:rPr lang="zh-CN" altLang="en-US" dirty="0" smtClean="0"/>
              <a:t>服务器（</a:t>
            </a:r>
            <a:r>
              <a:rPr lang="en-US" altLang="zh-CN" dirty="0"/>
              <a:t>2</a:t>
            </a:r>
            <a:r>
              <a:rPr lang="zh-CN" altLang="en-US" dirty="0"/>
              <a:t>）本地</a:t>
            </a:r>
            <a:r>
              <a:rPr lang="zh-CN" altLang="en-US" dirty="0" smtClean="0"/>
              <a:t>服务器（</a:t>
            </a:r>
            <a:r>
              <a:rPr lang="en-US" altLang="zh-CN" dirty="0"/>
              <a:t>3</a:t>
            </a:r>
            <a:r>
              <a:rPr lang="zh-CN" altLang="en-US" dirty="0"/>
              <a:t>）收集日志的客户端程序</a:t>
            </a:r>
          </a:p>
          <a:p>
            <a:pPr latinLnBrk="1"/>
            <a:endParaRPr lang="zh-CN" altLang="en-US" dirty="0"/>
          </a:p>
        </p:txBody>
      </p:sp>
    </p:spTree>
    <p:extLst>
      <p:ext uri="{BB962C8B-B14F-4D97-AF65-F5344CB8AC3E}">
        <p14:creationId xmlns:p14="http://schemas.microsoft.com/office/powerpoint/2010/main" val="50871152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260648"/>
            <a:ext cx="4080412" cy="461665"/>
          </a:xfrm>
          <a:prstGeom prst="rect">
            <a:avLst/>
          </a:prstGeom>
        </p:spPr>
        <p:txBody>
          <a:bodyPr wrap="none">
            <a:spAutoFit/>
          </a:bodyPr>
          <a:lstStyle/>
          <a:p>
            <a:r>
              <a:rPr lang="en-US" altLang="zh-CN" sz="2400" dirty="0" smtClean="0">
                <a:latin typeface="+mj-ea"/>
                <a:ea typeface="+mj-ea"/>
              </a:rPr>
              <a:t>Apache/Hadoop</a:t>
            </a:r>
            <a:r>
              <a:rPr lang="zh-CN" altLang="en-US" sz="2400" dirty="0" smtClean="0">
                <a:latin typeface="+mj-ea"/>
                <a:ea typeface="+mj-ea"/>
              </a:rPr>
              <a:t>的</a:t>
            </a:r>
            <a:r>
              <a:rPr lang="en-US" altLang="zh-CN" sz="2400" dirty="0" err="1">
                <a:latin typeface="+mj-ea"/>
                <a:ea typeface="+mj-ea"/>
              </a:rPr>
              <a:t>Chukwa</a:t>
            </a:r>
            <a:endParaRPr lang="zh-CN" altLang="en-US" sz="2400" dirty="0">
              <a:latin typeface="+mj-ea"/>
              <a:ea typeface="+mj-ea"/>
            </a:endParaRPr>
          </a:p>
        </p:txBody>
      </p:sp>
      <p:pic>
        <p:nvPicPr>
          <p:cNvPr id="191490" name="Picture 2" descr="https://gss0.bdstatic.com/-4o3dSag_xI4khGkpoWK1HF6hhy/baike/c0%3Dbaike80%2C5%2C5%2C80%2C26/sign=28676603e6cd7b89fd6132d16e4d29c2/1b4c510fd9f9d72a9c3976d4d42a2834359bbb9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836712"/>
            <a:ext cx="6819900" cy="2219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9552" y="2924944"/>
            <a:ext cx="8352928" cy="3312368"/>
          </a:xfrm>
          <a:prstGeom prst="rect">
            <a:avLst/>
          </a:prstGeom>
          <a:noFill/>
        </p:spPr>
        <p:txBody>
          <a:bodyPr wrap="square" rtlCol="0">
            <a:noAutofit/>
          </a:bodyPr>
          <a:lstStyle/>
          <a:p>
            <a:r>
              <a:rPr lang="en-US" altLang="zh-CN" dirty="0" err="1" smtClean="0"/>
              <a:t>chukwa</a:t>
            </a:r>
            <a:r>
              <a:rPr lang="en-US" altLang="zh-CN" dirty="0" smtClean="0"/>
              <a:t> </a:t>
            </a:r>
            <a:r>
              <a:rPr lang="zh-CN" altLang="en-US" dirty="0"/>
              <a:t>是一个开源的用于监控大型分布式系统的数据收集系统。这是构建在 </a:t>
            </a:r>
            <a:r>
              <a:rPr lang="en-US" altLang="zh-CN" dirty="0" err="1"/>
              <a:t>hadoop</a:t>
            </a:r>
            <a:r>
              <a:rPr lang="en-US" altLang="zh-CN" dirty="0"/>
              <a:t> </a:t>
            </a:r>
            <a:r>
              <a:rPr lang="zh-CN" altLang="en-US" dirty="0"/>
              <a:t>的 </a:t>
            </a:r>
            <a:r>
              <a:rPr lang="en-US" altLang="zh-CN" dirty="0" err="1"/>
              <a:t>hdfs</a:t>
            </a:r>
            <a:r>
              <a:rPr lang="en-US" altLang="zh-CN" dirty="0"/>
              <a:t> </a:t>
            </a:r>
            <a:r>
              <a:rPr lang="zh-CN" altLang="en-US" dirty="0"/>
              <a:t>和 </a:t>
            </a:r>
            <a:r>
              <a:rPr lang="en-US" altLang="zh-CN" dirty="0"/>
              <a:t>map/reduce </a:t>
            </a:r>
            <a:r>
              <a:rPr lang="zh-CN" altLang="en-US" dirty="0"/>
              <a:t>框架之上的，继承了 </a:t>
            </a:r>
            <a:r>
              <a:rPr lang="en-US" altLang="zh-CN" dirty="0" err="1"/>
              <a:t>hadoop</a:t>
            </a:r>
            <a:r>
              <a:rPr lang="en-US" altLang="zh-CN" dirty="0"/>
              <a:t> </a:t>
            </a:r>
            <a:r>
              <a:rPr lang="zh-CN" altLang="en-US" dirty="0"/>
              <a:t>的可伸缩性和鲁棒性。</a:t>
            </a:r>
            <a:r>
              <a:rPr lang="en-US" altLang="zh-CN" dirty="0" err="1"/>
              <a:t>Chukwa</a:t>
            </a:r>
            <a:r>
              <a:rPr lang="en-US" altLang="zh-CN" dirty="0"/>
              <a:t> </a:t>
            </a:r>
            <a:r>
              <a:rPr lang="zh-CN" altLang="en-US" dirty="0"/>
              <a:t>还包含了一个强大和灵活的工具集，可用于展示、监控和分析已收集的数据。 </a:t>
            </a:r>
            <a:r>
              <a:rPr lang="zh-CN" altLang="en-US" dirty="0" smtClean="0"/>
              <a:t>在</a:t>
            </a:r>
            <a:r>
              <a:rPr lang="zh-CN" altLang="en-US" dirty="0"/>
              <a:t>一些网站上，甚至声称 </a:t>
            </a:r>
            <a:r>
              <a:rPr lang="en-US" altLang="zh-CN" dirty="0" err="1"/>
              <a:t>chukwa</a:t>
            </a:r>
            <a:r>
              <a:rPr lang="en-US" altLang="zh-CN" dirty="0"/>
              <a:t> </a:t>
            </a:r>
            <a:r>
              <a:rPr lang="zh-CN" altLang="en-US" dirty="0"/>
              <a:t>是一个“日志处理</a:t>
            </a:r>
            <a:r>
              <a:rPr lang="en-US" altLang="zh-CN" dirty="0"/>
              <a:t>/</a:t>
            </a:r>
            <a:r>
              <a:rPr lang="zh-CN" altLang="en-US" dirty="0"/>
              <a:t>分析的</a:t>
            </a:r>
            <a:r>
              <a:rPr lang="en-US" altLang="zh-CN" dirty="0"/>
              <a:t>full stack solution”</a:t>
            </a:r>
            <a:r>
              <a:rPr lang="zh-CN" altLang="en-US" dirty="0"/>
              <a:t>。 </a:t>
            </a:r>
            <a:endParaRPr lang="en-US" altLang="zh-CN" dirty="0" smtClean="0"/>
          </a:p>
          <a:p>
            <a:endParaRPr lang="en-US" altLang="zh-CN" dirty="0"/>
          </a:p>
          <a:p>
            <a:r>
              <a:rPr lang="zh-CN" altLang="en-US" dirty="0"/>
              <a:t>主要的部件为</a:t>
            </a:r>
            <a:r>
              <a:rPr lang="en-US" altLang="zh-CN" dirty="0"/>
              <a:t>: </a:t>
            </a:r>
            <a:r>
              <a:rPr lang="zh-CN" altLang="en-US" dirty="0"/>
              <a:t/>
            </a:r>
            <a:br>
              <a:rPr lang="zh-CN" altLang="en-US" dirty="0"/>
            </a:br>
            <a:r>
              <a:rPr lang="zh-CN" altLang="en-US" sz="1600" dirty="0"/>
              <a:t>　　</a:t>
            </a:r>
            <a:r>
              <a:rPr lang="en-US" altLang="zh-CN" sz="1600" dirty="0"/>
              <a:t>1. agents : </a:t>
            </a:r>
            <a:r>
              <a:rPr lang="zh-CN" altLang="en-US" sz="1600" dirty="0"/>
              <a:t>负责采集最原始的数据</a:t>
            </a:r>
            <a:r>
              <a:rPr lang="en-US" altLang="zh-CN" sz="1600" dirty="0"/>
              <a:t>,</a:t>
            </a:r>
            <a:r>
              <a:rPr lang="zh-CN" altLang="en-US" sz="1600" dirty="0"/>
              <a:t>并发送给 </a:t>
            </a:r>
            <a:r>
              <a:rPr lang="en-US" altLang="zh-CN" sz="1600" dirty="0"/>
              <a:t>collectors </a:t>
            </a:r>
            <a:r>
              <a:rPr lang="en-US" altLang="zh-CN" sz="1600" dirty="0"/>
              <a:t/>
            </a:r>
            <a:br>
              <a:rPr lang="en-US" altLang="zh-CN" sz="1600" dirty="0"/>
            </a:br>
            <a:r>
              <a:rPr lang="zh-CN" altLang="en-US" sz="1600" dirty="0"/>
              <a:t>　　</a:t>
            </a:r>
            <a:r>
              <a:rPr lang="en-US" altLang="zh-CN" sz="1600" dirty="0"/>
              <a:t>2. adaptor : </a:t>
            </a:r>
            <a:r>
              <a:rPr lang="zh-CN" altLang="en-US" sz="1600" dirty="0"/>
              <a:t>直接采集数据的接口和工具</a:t>
            </a:r>
            <a:r>
              <a:rPr lang="en-US" altLang="zh-CN" sz="1600" dirty="0"/>
              <a:t>,</a:t>
            </a:r>
            <a:r>
              <a:rPr lang="zh-CN" altLang="en-US" sz="1600" dirty="0"/>
              <a:t>一个 </a:t>
            </a:r>
            <a:r>
              <a:rPr lang="en-US" altLang="zh-CN" sz="1600" dirty="0"/>
              <a:t>agent </a:t>
            </a:r>
            <a:r>
              <a:rPr lang="zh-CN" altLang="en-US" sz="1600" dirty="0"/>
              <a:t>可以管理多个 </a:t>
            </a:r>
            <a:r>
              <a:rPr lang="en-US" altLang="zh-CN" sz="1600" dirty="0"/>
              <a:t>adaptor </a:t>
            </a:r>
            <a:r>
              <a:rPr lang="zh-CN" altLang="en-US" sz="1600" dirty="0"/>
              <a:t>的数据采集 </a:t>
            </a:r>
            <a:r>
              <a:rPr lang="zh-CN" altLang="en-US" sz="1600" dirty="0"/>
              <a:t/>
            </a:r>
            <a:br>
              <a:rPr lang="zh-CN" altLang="en-US" sz="1600" dirty="0"/>
            </a:br>
            <a:r>
              <a:rPr lang="zh-CN" altLang="en-US" sz="1600" dirty="0"/>
              <a:t>　　</a:t>
            </a:r>
            <a:r>
              <a:rPr lang="en-US" altLang="zh-CN" sz="1600" dirty="0"/>
              <a:t>3. collectors </a:t>
            </a:r>
            <a:r>
              <a:rPr lang="zh-CN" altLang="en-US" sz="1600" dirty="0"/>
              <a:t>负责收集 </a:t>
            </a:r>
            <a:r>
              <a:rPr lang="en-US" altLang="zh-CN" sz="1600" dirty="0"/>
              <a:t>agents </a:t>
            </a:r>
            <a:r>
              <a:rPr lang="zh-CN" altLang="en-US" sz="1600" dirty="0"/>
              <a:t>收送来的数据</a:t>
            </a:r>
            <a:r>
              <a:rPr lang="en-US" altLang="zh-CN" sz="1600" dirty="0"/>
              <a:t>,</a:t>
            </a:r>
            <a:r>
              <a:rPr lang="zh-CN" altLang="en-US" sz="1600" dirty="0"/>
              <a:t>并定时写入集群中 </a:t>
            </a:r>
            <a:r>
              <a:rPr lang="zh-CN" altLang="en-US" sz="1600" dirty="0"/>
              <a:t/>
            </a:r>
            <a:br>
              <a:rPr lang="zh-CN" altLang="en-US" sz="1600" dirty="0"/>
            </a:br>
            <a:r>
              <a:rPr lang="zh-CN" altLang="en-US" sz="1600" dirty="0"/>
              <a:t>　　</a:t>
            </a:r>
            <a:r>
              <a:rPr lang="en-US" altLang="zh-CN" sz="1600" dirty="0"/>
              <a:t>4. map/reduce jobs </a:t>
            </a:r>
            <a:r>
              <a:rPr lang="zh-CN" altLang="en-US" sz="1600" dirty="0"/>
              <a:t>定时启动</a:t>
            </a:r>
            <a:r>
              <a:rPr lang="en-US" altLang="zh-CN" sz="1600" dirty="0"/>
              <a:t>,</a:t>
            </a:r>
            <a:r>
              <a:rPr lang="zh-CN" altLang="en-US" sz="1600" dirty="0"/>
              <a:t>负责把集群中的数据分类、排序、去重和合并 </a:t>
            </a:r>
            <a:r>
              <a:rPr lang="zh-CN" altLang="en-US" sz="1600" dirty="0"/>
              <a:t/>
            </a:r>
            <a:br>
              <a:rPr lang="zh-CN" altLang="en-US" sz="1600" dirty="0"/>
            </a:br>
            <a:r>
              <a:rPr lang="zh-CN" altLang="en-US" sz="1600" dirty="0"/>
              <a:t>　　</a:t>
            </a:r>
            <a:r>
              <a:rPr lang="en-US" altLang="zh-CN" sz="1600" dirty="0"/>
              <a:t>5. HICC </a:t>
            </a:r>
            <a:r>
              <a:rPr lang="zh-CN" altLang="en-US" sz="1600" dirty="0"/>
              <a:t>负责数据的展示</a:t>
            </a:r>
            <a:endParaRPr lang="zh-CN" altLang="en-US" sz="1600" dirty="0"/>
          </a:p>
        </p:txBody>
      </p:sp>
    </p:spTree>
    <p:extLst>
      <p:ext uri="{BB962C8B-B14F-4D97-AF65-F5344CB8AC3E}">
        <p14:creationId xmlns:p14="http://schemas.microsoft.com/office/powerpoint/2010/main" val="405965200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5616" y="260648"/>
            <a:ext cx="2510431" cy="461665"/>
          </a:xfrm>
          <a:prstGeom prst="rect">
            <a:avLst/>
          </a:prstGeom>
        </p:spPr>
        <p:txBody>
          <a:bodyPr wrap="none">
            <a:spAutoFit/>
          </a:bodyPr>
          <a:lstStyle/>
          <a:p>
            <a:r>
              <a:rPr lang="en-US" altLang="zh-CN" sz="2400" dirty="0" err="1">
                <a:latin typeface="+mj-ea"/>
                <a:ea typeface="+mj-ea"/>
              </a:rPr>
              <a:t>Linkedin</a:t>
            </a:r>
            <a:r>
              <a:rPr lang="zh-CN" altLang="en-US" sz="2400" dirty="0">
                <a:latin typeface="+mj-ea"/>
                <a:ea typeface="+mj-ea"/>
              </a:rPr>
              <a:t>的</a:t>
            </a:r>
            <a:r>
              <a:rPr lang="en-US" altLang="zh-CN" sz="2400" dirty="0" err="1">
                <a:latin typeface="+mj-ea"/>
                <a:ea typeface="+mj-ea"/>
              </a:rPr>
              <a:t>kafka</a:t>
            </a:r>
            <a:endParaRPr lang="en-US" altLang="zh-CN" sz="2400" dirty="0">
              <a:latin typeface="+mj-ea"/>
              <a:ea typeface="+mj-ea"/>
            </a:endParaRPr>
          </a:p>
        </p:txBody>
      </p:sp>
      <p:pic>
        <p:nvPicPr>
          <p:cNvPr id="192514" name="Picture 2" descr="http://images2015.cnblogs.com/blog/897247/201610/897247-20161012133845281-10663427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836712"/>
            <a:ext cx="8055546" cy="45396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1520" y="5373216"/>
            <a:ext cx="8712968" cy="1224136"/>
          </a:xfrm>
          <a:prstGeom prst="rect">
            <a:avLst/>
          </a:prstGeom>
          <a:noFill/>
        </p:spPr>
        <p:txBody>
          <a:bodyPr wrap="square" rtlCol="0">
            <a:noAutofit/>
          </a:bodyPr>
          <a:lstStyle/>
          <a:p>
            <a:r>
              <a:rPr lang="en-US" altLang="zh-CN" sz="1600" dirty="0" smtClean="0"/>
              <a:t>1. producer</a:t>
            </a:r>
            <a:r>
              <a:rPr lang="zh-CN" altLang="en-US" sz="1600" dirty="0" smtClean="0"/>
              <a:t>：消息</a:t>
            </a:r>
            <a:r>
              <a:rPr lang="zh-CN" altLang="en-US" sz="1600" dirty="0"/>
              <a:t>生产者，发布消息到 </a:t>
            </a:r>
            <a:r>
              <a:rPr lang="en-US" altLang="zh-CN" sz="1600" dirty="0" err="1"/>
              <a:t>kafka</a:t>
            </a:r>
            <a:r>
              <a:rPr lang="en-US" altLang="zh-CN" sz="1600" dirty="0"/>
              <a:t> </a:t>
            </a:r>
            <a:r>
              <a:rPr lang="zh-CN" altLang="en-US" sz="1600" dirty="0"/>
              <a:t>集群的终端或服务。 </a:t>
            </a:r>
            <a:endParaRPr lang="en-US" altLang="zh-CN" sz="1600" dirty="0" smtClean="0"/>
          </a:p>
          <a:p>
            <a:r>
              <a:rPr lang="en-US" altLang="zh-CN" sz="1600" dirty="0" smtClean="0"/>
              <a:t>2. broker</a:t>
            </a:r>
            <a:r>
              <a:rPr lang="zh-CN" altLang="en-US" sz="1600" dirty="0" smtClean="0"/>
              <a:t>：</a:t>
            </a:r>
            <a:r>
              <a:rPr lang="en-US" altLang="zh-CN" sz="1600" dirty="0" err="1" smtClean="0"/>
              <a:t>kafka</a:t>
            </a:r>
            <a:r>
              <a:rPr lang="en-US" altLang="zh-CN" sz="1600" dirty="0" smtClean="0"/>
              <a:t> </a:t>
            </a:r>
            <a:r>
              <a:rPr lang="zh-CN" altLang="en-US" sz="1600" dirty="0"/>
              <a:t>集群中包含的服务器。 </a:t>
            </a:r>
            <a:endParaRPr lang="en-US" altLang="zh-CN" sz="1600" dirty="0" smtClean="0"/>
          </a:p>
          <a:p>
            <a:r>
              <a:rPr lang="en-US" altLang="zh-CN" sz="1600" dirty="0" smtClean="0"/>
              <a:t>3.topic</a:t>
            </a:r>
            <a:r>
              <a:rPr lang="zh-CN" altLang="en-US" sz="1600" dirty="0" smtClean="0"/>
              <a:t>：每</a:t>
            </a:r>
            <a:r>
              <a:rPr lang="zh-CN" altLang="en-US" sz="1600" dirty="0"/>
              <a:t>条发布到 </a:t>
            </a:r>
            <a:r>
              <a:rPr lang="en-US" altLang="zh-CN" sz="1600" dirty="0" err="1"/>
              <a:t>kafka</a:t>
            </a:r>
            <a:r>
              <a:rPr lang="en-US" altLang="zh-CN" sz="1600" dirty="0"/>
              <a:t> </a:t>
            </a:r>
            <a:r>
              <a:rPr lang="zh-CN" altLang="en-US" sz="1600" dirty="0"/>
              <a:t>集群的消息属于的类别，即 </a:t>
            </a:r>
            <a:r>
              <a:rPr lang="en-US" altLang="zh-CN" sz="1600" dirty="0" err="1"/>
              <a:t>kafka</a:t>
            </a:r>
            <a:r>
              <a:rPr lang="en-US" altLang="zh-CN" sz="1600" dirty="0"/>
              <a:t> </a:t>
            </a:r>
            <a:r>
              <a:rPr lang="zh-CN" altLang="en-US" sz="1600" dirty="0"/>
              <a:t>是面向 </a:t>
            </a:r>
            <a:r>
              <a:rPr lang="en-US" altLang="zh-CN" sz="1600" dirty="0"/>
              <a:t>topic </a:t>
            </a:r>
            <a:r>
              <a:rPr lang="zh-CN" altLang="en-US" sz="1600" dirty="0"/>
              <a:t>的。 </a:t>
            </a:r>
            <a:endParaRPr lang="en-US" altLang="zh-CN" sz="1600" dirty="0" smtClean="0"/>
          </a:p>
          <a:p>
            <a:r>
              <a:rPr lang="en-US" altLang="zh-CN" sz="1600" dirty="0" smtClean="0"/>
              <a:t>4.consumer</a:t>
            </a:r>
            <a:r>
              <a:rPr lang="zh-CN" altLang="en-US" sz="1600" dirty="0" smtClean="0"/>
              <a:t>：从 </a:t>
            </a:r>
            <a:r>
              <a:rPr lang="en-US" altLang="zh-CN" sz="1600" dirty="0" err="1"/>
              <a:t>kafka</a:t>
            </a:r>
            <a:r>
              <a:rPr lang="en-US" altLang="zh-CN" sz="1600" dirty="0"/>
              <a:t> </a:t>
            </a:r>
            <a:r>
              <a:rPr lang="zh-CN" altLang="en-US" sz="1600" dirty="0"/>
              <a:t>集群中消费消息的终端或服务。</a:t>
            </a:r>
            <a:endParaRPr lang="zh-CN" altLang="en-US" sz="1600" dirty="0"/>
          </a:p>
        </p:txBody>
      </p:sp>
    </p:spTree>
    <p:extLst>
      <p:ext uri="{BB962C8B-B14F-4D97-AF65-F5344CB8AC3E}">
        <p14:creationId xmlns:p14="http://schemas.microsoft.com/office/powerpoint/2010/main" val="234467999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2" descr="http://pic002.cnblogs.com/images/2012/51347/201206180217531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5169170" cy="338437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15616" y="260648"/>
            <a:ext cx="1415772" cy="461665"/>
          </a:xfrm>
          <a:prstGeom prst="rect">
            <a:avLst/>
          </a:prstGeom>
        </p:spPr>
        <p:txBody>
          <a:bodyPr wrap="none">
            <a:spAutoFit/>
          </a:bodyPr>
          <a:lstStyle/>
          <a:p>
            <a:r>
              <a:rPr lang="zh-CN" altLang="en-US" sz="2400" dirty="0" smtClean="0">
                <a:latin typeface="+mj-ea"/>
                <a:ea typeface="+mj-ea"/>
              </a:rPr>
              <a:t>网络爬虫</a:t>
            </a:r>
            <a:endParaRPr lang="en-US" altLang="zh-CN" sz="2400" dirty="0">
              <a:latin typeface="+mj-ea"/>
              <a:ea typeface="+mj-ea"/>
            </a:endParaRPr>
          </a:p>
        </p:txBody>
      </p:sp>
      <p:sp>
        <p:nvSpPr>
          <p:cNvPr id="2" name="TextBox 1"/>
          <p:cNvSpPr txBox="1"/>
          <p:nvPr/>
        </p:nvSpPr>
        <p:spPr>
          <a:xfrm>
            <a:off x="5940152" y="836712"/>
            <a:ext cx="2880320" cy="4608512"/>
          </a:xfrm>
          <a:prstGeom prst="rect">
            <a:avLst/>
          </a:prstGeom>
          <a:noFill/>
        </p:spPr>
        <p:txBody>
          <a:bodyPr wrap="square" rtlCol="0">
            <a:noAutofit/>
          </a:bodyPr>
          <a:lstStyle/>
          <a:p>
            <a:r>
              <a:rPr lang="zh-CN" altLang="en-US" u="sng" dirty="0"/>
              <a:t>基本工作</a:t>
            </a:r>
            <a:r>
              <a:rPr lang="zh-CN" altLang="en-US" u="sng" dirty="0" smtClean="0"/>
              <a:t>流程：</a:t>
            </a:r>
            <a:endParaRPr lang="zh-CN" altLang="en-US" u="sng" dirty="0"/>
          </a:p>
          <a:p>
            <a:r>
              <a:rPr lang="en-US" altLang="zh-CN" dirty="0" smtClean="0"/>
              <a:t>1</a:t>
            </a:r>
            <a:r>
              <a:rPr lang="en-US" altLang="zh-CN" dirty="0"/>
              <a:t>.</a:t>
            </a:r>
            <a:r>
              <a:rPr lang="zh-CN" altLang="en-US" dirty="0"/>
              <a:t>首先选取一部分精心挑选的种子</a:t>
            </a:r>
            <a:r>
              <a:rPr lang="en-US" altLang="zh-CN" dirty="0"/>
              <a:t>URL</a:t>
            </a:r>
            <a:r>
              <a:rPr lang="zh-CN" altLang="en-US" dirty="0"/>
              <a:t>；</a:t>
            </a:r>
          </a:p>
          <a:p>
            <a:endParaRPr lang="en-US" altLang="zh-CN" dirty="0" smtClean="0"/>
          </a:p>
          <a:p>
            <a:r>
              <a:rPr lang="en-US" altLang="zh-CN" dirty="0" smtClean="0"/>
              <a:t>2</a:t>
            </a:r>
            <a:r>
              <a:rPr lang="en-US" altLang="zh-CN" dirty="0"/>
              <a:t>.</a:t>
            </a:r>
            <a:r>
              <a:rPr lang="zh-CN" altLang="en-US" dirty="0"/>
              <a:t>将这些</a:t>
            </a:r>
            <a:r>
              <a:rPr lang="en-US" altLang="zh-CN" dirty="0"/>
              <a:t>URL</a:t>
            </a:r>
            <a:r>
              <a:rPr lang="zh-CN" altLang="en-US" dirty="0"/>
              <a:t>放入待抓取</a:t>
            </a:r>
            <a:r>
              <a:rPr lang="en-US" altLang="zh-CN" dirty="0"/>
              <a:t>URL</a:t>
            </a:r>
            <a:r>
              <a:rPr lang="zh-CN" altLang="en-US" dirty="0"/>
              <a:t>队列；</a:t>
            </a:r>
          </a:p>
          <a:p>
            <a:endParaRPr lang="en-US" altLang="zh-CN" dirty="0" smtClean="0"/>
          </a:p>
          <a:p>
            <a:r>
              <a:rPr lang="en-US" altLang="zh-CN" dirty="0" smtClean="0"/>
              <a:t>3</a:t>
            </a:r>
            <a:r>
              <a:rPr lang="en-US" altLang="zh-CN" dirty="0"/>
              <a:t>.</a:t>
            </a:r>
            <a:r>
              <a:rPr lang="zh-CN" altLang="en-US" dirty="0"/>
              <a:t>从待抓取</a:t>
            </a:r>
            <a:r>
              <a:rPr lang="en-US" altLang="zh-CN" dirty="0"/>
              <a:t>URL</a:t>
            </a:r>
            <a:r>
              <a:rPr lang="zh-CN" altLang="en-US" dirty="0"/>
              <a:t>队列中取出待抓取在</a:t>
            </a:r>
            <a:r>
              <a:rPr lang="en-US" altLang="zh-CN" dirty="0"/>
              <a:t>URL</a:t>
            </a:r>
            <a:r>
              <a:rPr lang="zh-CN" altLang="en-US" dirty="0"/>
              <a:t>，解析</a:t>
            </a:r>
            <a:r>
              <a:rPr lang="en-US" altLang="zh-CN" dirty="0"/>
              <a:t>DNS</a:t>
            </a:r>
            <a:r>
              <a:rPr lang="zh-CN" altLang="en-US" dirty="0"/>
              <a:t>，并且得到主机的</a:t>
            </a:r>
            <a:r>
              <a:rPr lang="en-US" altLang="zh-CN" dirty="0" err="1"/>
              <a:t>ip</a:t>
            </a:r>
            <a:r>
              <a:rPr lang="zh-CN" altLang="en-US" dirty="0"/>
              <a:t>，并将</a:t>
            </a:r>
            <a:r>
              <a:rPr lang="en-US" altLang="zh-CN" dirty="0"/>
              <a:t>URL</a:t>
            </a:r>
            <a:r>
              <a:rPr lang="zh-CN" altLang="en-US" dirty="0"/>
              <a:t>对应的网页下载下来，存储进已下载网页库中。此外，将这些</a:t>
            </a:r>
            <a:r>
              <a:rPr lang="en-US" altLang="zh-CN" dirty="0"/>
              <a:t>URL</a:t>
            </a:r>
            <a:r>
              <a:rPr lang="zh-CN" altLang="en-US" dirty="0"/>
              <a:t>放进已抓取</a:t>
            </a:r>
            <a:r>
              <a:rPr lang="en-US" altLang="zh-CN" dirty="0"/>
              <a:t>URL</a:t>
            </a:r>
            <a:r>
              <a:rPr lang="zh-CN" altLang="en-US" dirty="0"/>
              <a:t>队列。</a:t>
            </a:r>
          </a:p>
          <a:p>
            <a:endParaRPr lang="en-US" altLang="zh-CN" dirty="0" smtClean="0"/>
          </a:p>
          <a:p>
            <a:r>
              <a:rPr lang="en-US" altLang="zh-CN" dirty="0" smtClean="0"/>
              <a:t>4</a:t>
            </a:r>
            <a:r>
              <a:rPr lang="en-US" altLang="zh-CN" dirty="0"/>
              <a:t>.</a:t>
            </a:r>
            <a:r>
              <a:rPr lang="zh-CN" altLang="en-US" dirty="0"/>
              <a:t>分析已抓取</a:t>
            </a:r>
            <a:r>
              <a:rPr lang="en-US" altLang="zh-CN" dirty="0"/>
              <a:t>URL</a:t>
            </a:r>
            <a:r>
              <a:rPr lang="zh-CN" altLang="en-US" dirty="0"/>
              <a:t>队列中的</a:t>
            </a:r>
            <a:r>
              <a:rPr lang="en-US" altLang="zh-CN" dirty="0"/>
              <a:t>URL</a:t>
            </a:r>
            <a:r>
              <a:rPr lang="zh-CN" altLang="en-US" dirty="0"/>
              <a:t>，分析其中的其他</a:t>
            </a:r>
            <a:r>
              <a:rPr lang="en-US" altLang="zh-CN" dirty="0"/>
              <a:t>URL</a:t>
            </a:r>
            <a:r>
              <a:rPr lang="zh-CN" altLang="en-US" dirty="0"/>
              <a:t>，并且将</a:t>
            </a:r>
            <a:r>
              <a:rPr lang="en-US" altLang="zh-CN" dirty="0"/>
              <a:t>URL</a:t>
            </a:r>
            <a:r>
              <a:rPr lang="zh-CN" altLang="en-US" dirty="0"/>
              <a:t>放入待抓取</a:t>
            </a:r>
            <a:r>
              <a:rPr lang="en-US" altLang="zh-CN" dirty="0"/>
              <a:t>URL</a:t>
            </a:r>
            <a:r>
              <a:rPr lang="zh-CN" altLang="en-US" dirty="0"/>
              <a:t>队列，从而进入下一个循环。</a:t>
            </a:r>
          </a:p>
        </p:txBody>
      </p:sp>
    </p:spTree>
    <p:extLst>
      <p:ext uri="{BB962C8B-B14F-4D97-AF65-F5344CB8AC3E}">
        <p14:creationId xmlns:p14="http://schemas.microsoft.com/office/powerpoint/2010/main" val="308335373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52736"/>
            <a:ext cx="4752528" cy="4137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115616" y="260648"/>
            <a:ext cx="2031325" cy="461665"/>
          </a:xfrm>
          <a:prstGeom prst="rect">
            <a:avLst/>
          </a:prstGeom>
        </p:spPr>
        <p:txBody>
          <a:bodyPr wrap="none">
            <a:spAutoFit/>
          </a:bodyPr>
          <a:lstStyle/>
          <a:p>
            <a:r>
              <a:rPr lang="zh-CN" altLang="en-US" sz="2400" dirty="0">
                <a:latin typeface="+mj-ea"/>
                <a:ea typeface="+mj-ea"/>
              </a:rPr>
              <a:t>其他数据采集</a:t>
            </a:r>
            <a:endParaRPr lang="en-US" altLang="zh-CN" sz="2400" dirty="0">
              <a:latin typeface="+mj-ea"/>
              <a:ea typeface="+mj-ea"/>
            </a:endParaRPr>
          </a:p>
        </p:txBody>
      </p:sp>
      <p:sp>
        <p:nvSpPr>
          <p:cNvPr id="4" name="TextBox 3"/>
          <p:cNvSpPr txBox="1"/>
          <p:nvPr/>
        </p:nvSpPr>
        <p:spPr>
          <a:xfrm>
            <a:off x="539552" y="5427222"/>
            <a:ext cx="7920880" cy="684076"/>
          </a:xfrm>
          <a:prstGeom prst="rect">
            <a:avLst/>
          </a:prstGeom>
          <a:noFill/>
        </p:spPr>
        <p:txBody>
          <a:bodyPr wrap="square" rtlCol="0">
            <a:noAutofit/>
          </a:bodyPr>
          <a:lstStyle/>
          <a:p>
            <a:r>
              <a:rPr lang="zh-CN" altLang="en-US" dirty="0" smtClean="0"/>
              <a:t>对于企业经营数据，或学科研究数据，等保密性安全要求较高的数据，可以通过与企业或研究机构合作，使用特定系统接口等相关方式采集数据</a:t>
            </a:r>
            <a:endParaRPr lang="zh-CN" altLang="en-US" dirty="0"/>
          </a:p>
        </p:txBody>
      </p:sp>
      <p:sp>
        <p:nvSpPr>
          <p:cNvPr id="2" name="AutoShape 4" descr="http://img1.imgtn.bdimg.com/it/u=1298068406,2099028197&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4566" name="Picture 6" descr="https://timgsa.baidu.com/timg?image&amp;quality=80&amp;size=b9999_10000&amp;sec=1498301921296&amp;di=0b95abdee40fc9b858105c5ff971c109&amp;imgtype=0&amp;src=http%3A%2F%2Fimg3.qjy168.com%2Fprovide%2F2013%2F06%2F28%2F4745094_201306281249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351" y="1064284"/>
            <a:ext cx="214312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94568" name="Picture 8" descr="https://timgsa.baidu.com/timg?image&amp;quality=80&amp;size=b9999_10000&amp;sec=1498302033067&amp;di=8c9b60a48a52555fadaba96fc073048f&amp;imgtype=0&amp;src=http%3A%2F%2Fimg002.hc360.cn%2Fg8%2FM08%2F93%2FA6%2FwKhQtVQaeNmEErHEAAAAAKhTfns96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3142415"/>
            <a:ext cx="194421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46094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34"/>
          <p:cNvSpPr txBox="1">
            <a:spLocks noChangeArrowheads="1"/>
          </p:cNvSpPr>
          <p:nvPr/>
        </p:nvSpPr>
        <p:spPr bwMode="auto">
          <a:xfrm>
            <a:off x="1259632" y="260648"/>
            <a:ext cx="1416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数据众包</a:t>
            </a:r>
          </a:p>
        </p:txBody>
      </p:sp>
      <p:pic>
        <p:nvPicPr>
          <p:cNvPr id="65538" name="Picture 2" descr="http://www.poluoluo.com/jzxy/UploadFiles_333/201211/20121113070613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708275"/>
            <a:ext cx="47625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a:grpSpLocks/>
          </p:cNvGrpSpPr>
          <p:nvPr/>
        </p:nvGrpSpPr>
        <p:grpSpPr bwMode="auto">
          <a:xfrm>
            <a:off x="395288" y="981075"/>
            <a:ext cx="7993062" cy="1368425"/>
            <a:chOff x="395288" y="1196975"/>
            <a:chExt cx="7993062" cy="1368425"/>
          </a:xfrm>
        </p:grpSpPr>
        <p:grpSp>
          <p:nvGrpSpPr>
            <p:cNvPr id="39941" name="组合 33"/>
            <p:cNvGrpSpPr>
              <a:grpSpLocks/>
            </p:cNvGrpSpPr>
            <p:nvPr/>
          </p:nvGrpSpPr>
          <p:grpSpPr bwMode="auto">
            <a:xfrm>
              <a:off x="395288" y="1196975"/>
              <a:ext cx="7993062" cy="1368425"/>
              <a:chOff x="499928" y="4528449"/>
              <a:chExt cx="8205870" cy="1412776"/>
            </a:xfrm>
          </p:grpSpPr>
          <p:sp>
            <p:nvSpPr>
              <p:cNvPr id="39943" name="矩形 30"/>
              <p:cNvSpPr>
                <a:spLocks noChangeArrowheads="1"/>
              </p:cNvSpPr>
              <p:nvPr/>
            </p:nvSpPr>
            <p:spPr bwMode="auto">
              <a:xfrm>
                <a:off x="499928" y="4528449"/>
                <a:ext cx="8195953" cy="141277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39944"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39945" name="矩形 32"/>
              <p:cNvSpPr>
                <a:spLocks noChangeArrowheads="1"/>
              </p:cNvSpPr>
              <p:nvPr/>
            </p:nvSpPr>
            <p:spPr bwMode="auto">
              <a:xfrm>
                <a:off x="1760855" y="4974270"/>
                <a:ext cx="6944943" cy="60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sz="1600" dirty="0">
                    <a:latin typeface="微软雅黑" pitchFamily="34" charset="-122"/>
                    <a:ea typeface="微软雅黑" pitchFamily="34" charset="-122"/>
                  </a:rPr>
                  <a:t>数据众包是一种新的数据采集方式，由企业方通过平台把数据采集任务外包给非特定的大众网络。</a:t>
                </a:r>
              </a:p>
            </p:txBody>
          </p:sp>
        </p:grpSp>
        <p:pic>
          <p:nvPicPr>
            <p:cNvPr id="39942" name="Picture 22" descr="148_4000x5000_zcool"/>
            <p:cNvPicPr>
              <a:picLocks noChangeAspect="1" noChangeArrowheads="1"/>
            </p:cNvPicPr>
            <p:nvPr/>
          </p:nvPicPr>
          <p:blipFill>
            <a:blip r:embed="rId4">
              <a:extLst>
                <a:ext uri="{28A0092B-C50C-407E-A947-70E740481C1C}">
                  <a14:useLocalDpi xmlns:a14="http://schemas.microsoft.com/office/drawing/2010/main" val="0"/>
                </a:ext>
              </a:extLst>
            </a:blip>
            <a:srcRect t="9018"/>
            <a:stretch>
              <a:fillRect/>
            </a:stretch>
          </p:blipFill>
          <p:spPr bwMode="auto">
            <a:xfrm>
              <a:off x="611188" y="1484313"/>
              <a:ext cx="7921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69775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65538"/>
                                        </p:tgtEl>
                                        <p:attrNameLst>
                                          <p:attrName>style.visibility</p:attrName>
                                        </p:attrNameLst>
                                      </p:cBhvr>
                                      <p:to>
                                        <p:strVal val="visible"/>
                                      </p:to>
                                    </p:set>
                                    <p:animEffect transition="in" filter="fade">
                                      <p:cBhvr>
                                        <p:cTn id="11" dur="500"/>
                                        <p:tgtEl>
                                          <p:spTgt spid="65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4"/>
          <p:cNvSpPr txBox="1">
            <a:spLocks noChangeArrowheads="1"/>
          </p:cNvSpPr>
          <p:nvPr/>
        </p:nvSpPr>
        <p:spPr bwMode="auto">
          <a:xfrm>
            <a:off x="1259632" y="260648"/>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smtClean="0">
                <a:latin typeface="微软雅黑" pitchFamily="34" charset="-122"/>
                <a:ea typeface="微软雅黑" pitchFamily="34" charset="-122"/>
              </a:rPr>
              <a:t>大数据和物联网</a:t>
            </a:r>
            <a:endParaRPr lang="zh-CN" altLang="en-US" sz="2400" dirty="0">
              <a:latin typeface="微软雅黑" pitchFamily="34" charset="-122"/>
              <a:ea typeface="微软雅黑" pitchFamily="34" charset="-122"/>
            </a:endParaRPr>
          </a:p>
        </p:txBody>
      </p:sp>
      <p:pic>
        <p:nvPicPr>
          <p:cNvPr id="200706" name="Picture 2" descr="https://timgsa.baidu.com/timg?image&amp;quality=80&amp;size=b9999_10000&amp;sec=1498328325242&amp;di=f374d785e542c07e916ae53b12f40ae9&amp;imgtype=0&amp;src=http%3A%2F%2Fwww.ourselec.com%2Ffilespath%2F13863080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53" y="908720"/>
            <a:ext cx="8534400" cy="39528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4941168"/>
            <a:ext cx="8568952" cy="1224136"/>
          </a:xfrm>
          <a:prstGeom prst="rect">
            <a:avLst/>
          </a:prstGeom>
          <a:noFill/>
        </p:spPr>
        <p:txBody>
          <a:bodyPr wrap="square" rtlCol="0">
            <a:noAutofit/>
          </a:bodyPr>
          <a:lstStyle/>
          <a:p>
            <a:r>
              <a:rPr lang="zh-CN" altLang="en-US" dirty="0">
                <a:latin typeface="微软雅黑" pitchFamily="34" charset="-122"/>
                <a:ea typeface="微软雅黑" pitchFamily="34" charset="-122"/>
              </a:rPr>
              <a:t>物联网是大数据的流程中的第一</a:t>
            </a:r>
            <a:r>
              <a:rPr lang="zh-CN" altLang="en-US" dirty="0" smtClean="0">
                <a:latin typeface="微软雅黑" pitchFamily="34" charset="-122"/>
                <a:ea typeface="微软雅黑" pitchFamily="34" charset="-122"/>
              </a:rPr>
              <a:t>层：数据采集层</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r>
              <a:rPr lang="zh-CN" altLang="en-US" dirty="0">
                <a:latin typeface="微软雅黑" pitchFamily="34" charset="-122"/>
                <a:ea typeface="微软雅黑" pitchFamily="34" charset="-122"/>
              </a:rPr>
              <a:t>物联网网关以上就进入了大数据工作范畴</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r>
              <a:rPr lang="zh-CN" altLang="en-US" dirty="0" smtClean="0">
                <a:latin typeface="微软雅黑" pitchFamily="34" charset="-122"/>
                <a:ea typeface="微软雅黑" pitchFamily="34" charset="-122"/>
              </a:rPr>
              <a:t>局部域</a:t>
            </a:r>
            <a:r>
              <a:rPr lang="zh-CN" altLang="en-US" dirty="0">
                <a:latin typeface="微软雅黑" pitchFamily="34" charset="-122"/>
                <a:ea typeface="微软雅黑" pitchFamily="34" charset="-122"/>
              </a:rPr>
              <a:t>内的物联网应用解决方案等同于这个域内的大数据系统</a:t>
            </a:r>
            <a:endParaRPr lang="en-US" altLang="zh-CN" dirty="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a:p>
            <a:endParaRPr lang="zh-CN" altLang="en-US" dirty="0"/>
          </a:p>
        </p:txBody>
      </p:sp>
    </p:spTree>
    <p:extLst>
      <p:ext uri="{BB962C8B-B14F-4D97-AF65-F5344CB8AC3E}">
        <p14:creationId xmlns:p14="http://schemas.microsoft.com/office/powerpoint/2010/main" val="19380460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77" descr="binary.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508104" y="-6822"/>
            <a:ext cx="3733808" cy="4526595"/>
          </a:xfrm>
          <a:prstGeom prst="rect">
            <a:avLst/>
          </a:prstGeom>
        </p:spPr>
      </p:pic>
      <p:grpSp>
        <p:nvGrpSpPr>
          <p:cNvPr id="2" name="Group 28"/>
          <p:cNvGrpSpPr/>
          <p:nvPr/>
        </p:nvGrpSpPr>
        <p:grpSpPr>
          <a:xfrm rot="1212229">
            <a:off x="6479042" y="1153648"/>
            <a:ext cx="2579347" cy="1437680"/>
            <a:chOff x="1977421" y="4920668"/>
            <a:chExt cx="3980351" cy="1437679"/>
          </a:xfrm>
        </p:grpSpPr>
        <p:sp>
          <p:nvSpPr>
            <p:cNvPr id="30" name="Rectangle 29"/>
            <p:cNvSpPr/>
            <p:nvPr/>
          </p:nvSpPr>
          <p:spPr bwMode="auto">
            <a:xfrm>
              <a:off x="1977421" y="4920668"/>
              <a:ext cx="3980351" cy="1437679"/>
            </a:xfrm>
            <a:prstGeom prst="rect">
              <a:avLst/>
            </a:prstGeom>
            <a:gradFill>
              <a:gsLst>
                <a:gs pos="0">
                  <a:schemeClr val="accent4">
                    <a:alpha val="10000"/>
                  </a:schemeClr>
                </a:gs>
                <a:gs pos="100000">
                  <a:schemeClr val="bg1">
                    <a:alpha val="15000"/>
                  </a:schemeClr>
                </a:gs>
              </a:gsLst>
              <a:lin ang="162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23"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31" name="Picture 2" descr="C:\Users\adi\Desktop\Old_Camera.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0980" y="4930111"/>
              <a:ext cx="2571312" cy="1419889"/>
            </a:xfrm>
            <a:prstGeom prst="rect">
              <a:avLst/>
            </a:prstGeom>
            <a:noFill/>
            <a:ln>
              <a:noFill/>
            </a:ln>
            <a:effectLst/>
          </p:spPr>
        </p:pic>
        <p:pic>
          <p:nvPicPr>
            <p:cNvPr id="32" name="Picture 2" descr="C:\Users\adi\Desktop\Old_Camera.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89304" y="4928633"/>
              <a:ext cx="1643564" cy="1413164"/>
            </a:xfrm>
            <a:prstGeom prst="rect">
              <a:avLst/>
            </a:prstGeom>
            <a:noFill/>
            <a:ln>
              <a:noFill/>
            </a:ln>
            <a:effectLst>
              <a:outerShdw blurRad="50800" dist="38100" dir="2700000" algn="tl" rotWithShape="0">
                <a:prstClr val="black">
                  <a:alpha val="40000"/>
                </a:prstClr>
              </a:outerShdw>
            </a:effectLst>
          </p:spPr>
        </p:pic>
      </p:grpSp>
      <p:pic>
        <p:nvPicPr>
          <p:cNvPr id="67" name="Picture 9" descr="C:\Users\roslyn.ADI\Desktop\DVD_ART35\Artwork_Imagery\Hardware Photos\OEM HW\Storage devices\HP USB Flash memory drive.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7891471" y="2716011"/>
            <a:ext cx="1398890" cy="1398527"/>
          </a:xfrm>
          <a:prstGeom prst="rect">
            <a:avLst/>
          </a:prstGeom>
          <a:effectLst>
            <a:outerShdw blurRad="50800" dist="38100" dir="2700000" algn="tl" rotWithShape="0">
              <a:prstClr val="black">
                <a:alpha val="40000"/>
              </a:prstClr>
            </a:outerShdw>
          </a:effectLst>
        </p:spPr>
      </p:pic>
      <p:pic>
        <p:nvPicPr>
          <p:cNvPr id="69" name="Picture 68" descr="HP_Camera.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0096504">
            <a:off x="4860391" y="3554729"/>
            <a:ext cx="1608303" cy="1771651"/>
          </a:xfrm>
          <a:prstGeom prst="rect">
            <a:avLst/>
          </a:prstGeom>
        </p:spPr>
      </p:pic>
      <p:pic>
        <p:nvPicPr>
          <p:cNvPr id="7" name="Picture 9" descr="C:\Users\roslyn.ADI\Desktop\DVD_ART35\Artwork_Imagery\Hardware Photos\OEM HW\Storage devices\HP USB Flash memory drive.png"/>
          <p:cNvPicPr>
            <a:picLocks noChangeAspect="1" noChangeArrowheads="1"/>
          </p:cNvPicPr>
          <p:nvPr/>
        </p:nvPicPr>
        <p:blipFill>
          <a:blip r:embed="rId8" cstate="screen">
            <a:extLst>
              <a:ext uri="{28A0092B-C50C-407E-A947-70E740481C1C}">
                <a14:useLocalDpi xmlns:a14="http://schemas.microsoft.com/office/drawing/2010/main"/>
              </a:ext>
            </a:extLst>
          </a:blip>
          <a:stretch>
            <a:fillRect/>
          </a:stretch>
        </p:blipFill>
        <p:spPr bwMode="auto">
          <a:xfrm>
            <a:off x="5040977" y="1195537"/>
            <a:ext cx="1282163" cy="1832731"/>
          </a:xfrm>
          <a:prstGeom prst="rect">
            <a:avLst/>
          </a:prstGeom>
          <a:noFill/>
        </p:spPr>
      </p:pic>
      <p:pic>
        <p:nvPicPr>
          <p:cNvPr id="6" name="Picture 5" descr="HP_Camera.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735315" y="1832389"/>
            <a:ext cx="1124013" cy="1138591"/>
          </a:xfrm>
          <a:prstGeom prst="rect">
            <a:avLst/>
          </a:prstGeom>
        </p:spPr>
      </p:pic>
      <p:pic>
        <p:nvPicPr>
          <p:cNvPr id="56" name="Picture 9" descr="C:\Users\roslyn.ADI\Desktop\DVD_ART35\Artwork_Imagery\Hardware Photos\OEM HW\Storage devices\HP USB Flash memory drive.png"/>
          <p:cNvPicPr>
            <a:picLocks noChangeAspect="1" noChangeArrowheads="1"/>
          </p:cNvPicPr>
          <p:nvPr/>
        </p:nvPicPr>
        <p:blipFill>
          <a:blip r:embed="rId10" cstate="screen">
            <a:extLst>
              <a:ext uri="{28A0092B-C50C-407E-A947-70E740481C1C}">
                <a14:useLocalDpi xmlns:a14="http://schemas.microsoft.com/office/drawing/2010/main"/>
              </a:ext>
            </a:extLst>
          </a:blip>
          <a:stretch>
            <a:fillRect/>
          </a:stretch>
        </p:blipFill>
        <p:spPr bwMode="auto">
          <a:xfrm>
            <a:off x="7740352" y="375810"/>
            <a:ext cx="1403648" cy="1639455"/>
          </a:xfrm>
          <a:prstGeom prst="rect">
            <a:avLst/>
          </a:prstGeom>
          <a:noFill/>
        </p:spPr>
      </p:pic>
      <p:pic>
        <p:nvPicPr>
          <p:cNvPr id="61" name="Picture 60" descr="facebook.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45701">
            <a:off x="6581705" y="2214344"/>
            <a:ext cx="1780211" cy="892699"/>
          </a:xfrm>
          <a:prstGeom prst="rect">
            <a:avLst/>
          </a:prstGeom>
          <a:effectLst>
            <a:outerShdw blurRad="50800" dist="38100" dir="2700000" algn="tl" rotWithShape="0">
              <a:prstClr val="black">
                <a:alpha val="40000"/>
              </a:prstClr>
            </a:outerShdw>
          </a:effectLst>
        </p:spPr>
      </p:pic>
      <p:pic>
        <p:nvPicPr>
          <p:cNvPr id="55" name="Picture 9" descr="C:\Users\roslyn.ADI\Desktop\DVD_ART35\Artwork_Imagery\Hardware Photos\OEM HW\Storage devices\HP USB Flash memory drive.png"/>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auto">
          <a:xfrm>
            <a:off x="5649595" y="1666814"/>
            <a:ext cx="1357280" cy="1706439"/>
          </a:xfrm>
          <a:prstGeom prst="rect">
            <a:avLst/>
          </a:prstGeom>
          <a:noFill/>
          <a:effectLst>
            <a:outerShdw blurRad="50800" dist="38100" dir="2700000" algn="tl" rotWithShape="0">
              <a:prstClr val="black">
                <a:alpha val="40000"/>
              </a:prstClr>
            </a:outerShdw>
          </a:effectLst>
        </p:spPr>
      </p:pic>
      <p:pic>
        <p:nvPicPr>
          <p:cNvPr id="64" name="Picture 63" descr="twitter copy.png"/>
          <p:cNvPicPr>
            <a:picLocks noChangeAspect="1"/>
          </p:cNvPicPr>
          <p:nvPr/>
        </p:nvPicPr>
        <p:blipFill>
          <a:blip r:embed="rId13" cstate="print"/>
          <a:stretch>
            <a:fillRect/>
          </a:stretch>
        </p:blipFill>
        <p:spPr>
          <a:xfrm rot="407817">
            <a:off x="4512302" y="2965089"/>
            <a:ext cx="1428944" cy="1866667"/>
          </a:xfrm>
          <a:prstGeom prst="rect">
            <a:avLst/>
          </a:prstGeom>
          <a:effectLst>
            <a:outerShdw blurRad="50800" dist="38100" dir="2700000" algn="tl" rotWithShape="0">
              <a:prstClr val="black">
                <a:alpha val="40000"/>
              </a:prstClr>
            </a:outerShdw>
          </a:effectLst>
        </p:spPr>
      </p:pic>
      <p:pic>
        <p:nvPicPr>
          <p:cNvPr id="60" name="Picture 59" descr="MySpace.emf"/>
          <p:cNvPicPr>
            <a:picLocks noChangeAspect="1"/>
          </p:cNvPicPr>
          <p:nvPr/>
        </p:nvPicPr>
        <p:blipFill>
          <a:blip r:embed="rId14" cstate="print"/>
          <a:stretch>
            <a:fillRect/>
          </a:stretch>
        </p:blipFill>
        <p:spPr>
          <a:xfrm rot="20966772">
            <a:off x="4849396" y="2553927"/>
            <a:ext cx="1513056" cy="549279"/>
          </a:xfrm>
          <a:prstGeom prst="rect">
            <a:avLst/>
          </a:prstGeom>
          <a:effectLst>
            <a:outerShdw blurRad="50800" dist="38100" dir="2700000" algn="tl" rotWithShape="0">
              <a:prstClr val="black">
                <a:alpha val="40000"/>
              </a:prstClr>
            </a:outerShdw>
          </a:effectLst>
        </p:spPr>
      </p:pic>
      <p:pic>
        <p:nvPicPr>
          <p:cNvPr id="66" name="Picture 65" descr="youtube-logo copy.png"/>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a:xfrm rot="21292871">
            <a:off x="5122673" y="2906059"/>
            <a:ext cx="3210896" cy="1665352"/>
          </a:xfrm>
          <a:prstGeom prst="rect">
            <a:avLst/>
          </a:prstGeom>
        </p:spPr>
      </p:pic>
      <p:pic>
        <p:nvPicPr>
          <p:cNvPr id="70" name="Picture 69" descr="msnmessenger copy.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rot="258742">
            <a:off x="5982347" y="3839389"/>
            <a:ext cx="2090202" cy="2587811"/>
          </a:xfrm>
          <a:prstGeom prst="rect">
            <a:avLst/>
          </a:prstGeom>
          <a:effectLst>
            <a:outerShdw blurRad="50800" dist="38100" dir="2700000" algn="tl" rotWithShape="0">
              <a:prstClr val="black">
                <a:alpha val="40000"/>
              </a:prstClr>
            </a:outerShdw>
          </a:effectLst>
        </p:spPr>
      </p:pic>
      <p:pic>
        <p:nvPicPr>
          <p:cNvPr id="76" name="Picture 75" descr="blogger_logo.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21118497">
            <a:off x="7600548" y="3550489"/>
            <a:ext cx="1051358" cy="1391592"/>
          </a:xfrm>
          <a:prstGeom prst="rect">
            <a:avLst/>
          </a:prstGeom>
          <a:effectLst>
            <a:outerShdw blurRad="50800" dist="38100" dir="2700000" algn="tl" rotWithShape="0">
              <a:prstClr val="black">
                <a:alpha val="40000"/>
              </a:prstClr>
            </a:outerShdw>
          </a:effectLst>
        </p:spPr>
      </p:pic>
      <p:pic>
        <p:nvPicPr>
          <p:cNvPr id="77" name="Picture 76" descr="rss_logo11 copy.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831391">
            <a:off x="4687111" y="4975866"/>
            <a:ext cx="2344432" cy="3137449"/>
          </a:xfrm>
          <a:prstGeom prst="rect">
            <a:avLst/>
          </a:prstGeom>
        </p:spPr>
      </p:pic>
      <p:pic>
        <p:nvPicPr>
          <p:cNvPr id="1027" name="Picture 3" descr="C:\Users\adi4\Pictures\DVD_ART35\Logos\Microsoft Office 2007 - all products\Outlook 2007\Office Outlook 2007 Product Icon.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rot="743932">
            <a:off x="6013845" y="4912445"/>
            <a:ext cx="2062137" cy="2567507"/>
          </a:xfrm>
          <a:prstGeom prst="rect">
            <a:avLst/>
          </a:prstGeom>
          <a:noFill/>
        </p:spPr>
      </p:pic>
      <p:pic>
        <p:nvPicPr>
          <p:cNvPr id="28" name="Picture 27" descr="msn hotmail logo.png"/>
          <p:cNvPicPr>
            <a:picLocks noChangeAspect="1"/>
          </p:cNvPicPr>
          <p:nvPr/>
        </p:nvPicPr>
        <p:blipFill>
          <a:blip r:embed="rId20" cstate="print"/>
          <a:stretch>
            <a:fillRect/>
          </a:stretch>
        </p:blipFill>
        <p:spPr>
          <a:xfrm rot="20356202">
            <a:off x="7292774" y="4062432"/>
            <a:ext cx="2543728" cy="2795568"/>
          </a:xfrm>
          <a:prstGeom prst="rect">
            <a:avLst/>
          </a:prstGeom>
          <a:effectLst>
            <a:outerShdw blurRad="50800" dist="38100" dir="2700000" algn="tl" rotWithShape="0">
              <a:prstClr val="black">
                <a:alpha val="40000"/>
              </a:prstClr>
            </a:outerShdw>
          </a:effectLst>
        </p:spPr>
      </p:pic>
      <p:pic>
        <p:nvPicPr>
          <p:cNvPr id="1028" name="Picture 4" descr="C:\Users\adi4\Pictures\DVD_ART35\Logos\SharePoint Server\SharePoint Server generic brand Grid v.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rot="20627524">
            <a:off x="7653750" y="5228434"/>
            <a:ext cx="1657006" cy="2397319"/>
          </a:xfrm>
          <a:prstGeom prst="rect">
            <a:avLst/>
          </a:prstGeom>
          <a:noFill/>
          <a:effectLst>
            <a:outerShdw blurRad="50800" dist="38100" dir="2700000" algn="tl" rotWithShape="0">
              <a:prstClr val="black">
                <a:alpha val="40000"/>
              </a:prstClr>
            </a:outerShdw>
          </a:effectLst>
        </p:spPr>
      </p:pic>
      <p:sp>
        <p:nvSpPr>
          <p:cNvPr id="29" name="Title 1"/>
          <p:cNvSpPr>
            <a:spLocks noGrp="1"/>
          </p:cNvSpPr>
          <p:nvPr>
            <p:ph type="title"/>
          </p:nvPr>
        </p:nvSpPr>
        <p:spPr>
          <a:xfrm>
            <a:off x="971600" y="188640"/>
            <a:ext cx="8172400" cy="498599"/>
          </a:xfrm>
        </p:spPr>
        <p:txBody>
          <a:bodyPr/>
          <a:lstStyle/>
          <a:p>
            <a:r>
              <a:rPr lang="zh-CN" altLang="en-US" dirty="0" smtClean="0">
                <a:latin typeface="黑体" pitchFamily="49" charset="-122"/>
                <a:ea typeface="黑体" pitchFamily="49" charset="-122"/>
              </a:rPr>
              <a:t>数据爆炸式增长（每分钟</a:t>
            </a:r>
            <a:r>
              <a:rPr lang="en-US" altLang="zh-CN" dirty="0" smtClean="0">
                <a:latin typeface="黑体" pitchFamily="49" charset="-122"/>
                <a:ea typeface="黑体" pitchFamily="49" charset="-122"/>
              </a:rPr>
              <a:t>……</a:t>
            </a:r>
            <a:r>
              <a:rPr lang="zh-CN" altLang="en-US" dirty="0" smtClean="0">
                <a:latin typeface="黑体" pitchFamily="49" charset="-122"/>
                <a:ea typeface="黑体" pitchFamily="49" charset="-122"/>
              </a:rPr>
              <a:t>）</a:t>
            </a:r>
            <a:endParaRPr lang="en-US" altLang="en-US" dirty="0">
              <a:latin typeface="黑体" pitchFamily="49" charset="-122"/>
              <a:ea typeface="黑体" pitchFamily="49" charset="-122"/>
            </a:endParaRPr>
          </a:p>
        </p:txBody>
      </p:sp>
      <p:grpSp>
        <p:nvGrpSpPr>
          <p:cNvPr id="3" name="组合 7"/>
          <p:cNvGrpSpPr/>
          <p:nvPr/>
        </p:nvGrpSpPr>
        <p:grpSpPr>
          <a:xfrm>
            <a:off x="170940" y="1124745"/>
            <a:ext cx="4257044" cy="3384376"/>
            <a:chOff x="170940" y="843558"/>
            <a:chExt cx="4257044" cy="2736304"/>
          </a:xfrm>
          <a:solidFill>
            <a:schemeClr val="accent5"/>
          </a:solidFill>
        </p:grpSpPr>
        <p:sp>
          <p:nvSpPr>
            <p:cNvPr id="158" name="Orange"/>
            <p:cNvSpPr/>
            <p:nvPr/>
          </p:nvSpPr>
          <p:spPr bwMode="auto">
            <a:xfrm>
              <a:off x="3071058" y="843558"/>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smtClean="0">
                  <a:solidFill>
                    <a:schemeClr val="tx1">
                      <a:alpha val="99000"/>
                    </a:schemeClr>
                  </a:solidFill>
                  <a:latin typeface="微软雅黑" pitchFamily="34" charset="-122"/>
                  <a:ea typeface="微软雅黑" pitchFamily="34" charset="-122"/>
                  <a:cs typeface="Segoe UI" pitchFamily="34" charset="0"/>
                </a:rPr>
                <a:t>Twitter</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上发布</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27</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新推</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0" name="Yellow"/>
            <p:cNvSpPr/>
            <p:nvPr/>
          </p:nvSpPr>
          <p:spPr bwMode="auto">
            <a:xfrm>
              <a:off x="170940" y="843558"/>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b="1" dirty="0" smtClean="0">
                  <a:solidFill>
                    <a:schemeClr val="tx1">
                      <a:alpha val="99000"/>
                    </a:schemeClr>
                  </a:solidFill>
                  <a:latin typeface="微软雅黑" pitchFamily="34" charset="-122"/>
                  <a:ea typeface="微软雅黑" pitchFamily="34" charset="-122"/>
                  <a:cs typeface="Segoe UI" pitchFamily="34" charset="0"/>
                </a:rPr>
                <a:t>57000+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个</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iPhone</a:t>
              </a:r>
            </a:p>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应用下载</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1" name="Yellow"/>
            <p:cNvSpPr/>
            <p:nvPr/>
          </p:nvSpPr>
          <p:spPr bwMode="auto">
            <a:xfrm>
              <a:off x="1608353" y="843558"/>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altLang="zh-CN" sz="1600" dirty="0" err="1" smtClean="0">
                  <a:solidFill>
                    <a:schemeClr val="tx1">
                      <a:alpha val="99000"/>
                    </a:schemeClr>
                  </a:solidFill>
                  <a:latin typeface="微软雅黑" pitchFamily="34" charset="-122"/>
                  <a:ea typeface="微软雅黑" pitchFamily="34" charset="-122"/>
                  <a:cs typeface="Segoe UI" pitchFamily="34" charset="0"/>
                </a:rPr>
                <a:t>Weixin</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fontAlgn="base">
                <a:spcBef>
                  <a:spcPct val="0"/>
                </a:spcBef>
                <a:spcAft>
                  <a:spcPct val="0"/>
                </a:spcAft>
              </a:pPr>
              <a:r>
                <a:rPr lang="en-US" altLang="zh-CN" sz="1600" b="1" dirty="0" smtClean="0">
                  <a:solidFill>
                    <a:schemeClr val="tx1">
                      <a:alpha val="99000"/>
                    </a:schemeClr>
                  </a:solidFill>
                  <a:latin typeface="微软雅黑" pitchFamily="34" charset="-122"/>
                  <a:ea typeface="微软雅黑" pitchFamily="34" charset="-122"/>
                  <a:cs typeface="Segoe UI" pitchFamily="34" charset="0"/>
                </a:rPr>
                <a:t>19</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分钟的语音通话</a:t>
              </a:r>
              <a:endParaRPr lang="en-US" sz="1600" b="1" dirty="0">
                <a:solidFill>
                  <a:schemeClr val="tx1">
                    <a:alpha val="99000"/>
                  </a:schemeClr>
                </a:solidFill>
                <a:latin typeface="微软雅黑" pitchFamily="34" charset="-122"/>
                <a:ea typeface="微软雅黑" pitchFamily="34" charset="-122"/>
                <a:cs typeface="Segoe UI" pitchFamily="34" charset="0"/>
              </a:endParaRPr>
            </a:p>
          </p:txBody>
        </p:sp>
        <p:sp>
          <p:nvSpPr>
            <p:cNvPr id="162" name="Yellow"/>
            <p:cNvSpPr/>
            <p:nvPr/>
          </p:nvSpPr>
          <p:spPr bwMode="auto">
            <a:xfrm>
              <a:off x="170940" y="2242877"/>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600" dirty="0" smtClean="0">
                  <a:solidFill>
                    <a:schemeClr val="tx1">
                      <a:alpha val="99000"/>
                    </a:schemeClr>
                  </a:solidFill>
                  <a:latin typeface="微软雅黑" pitchFamily="34" charset="-122"/>
                  <a:ea typeface="微软雅黑" pitchFamily="34" charset="-122"/>
                  <a:cs typeface="Segoe UI" pitchFamily="34" charset="0"/>
                </a:rPr>
                <a:t>Snapchat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上观看视频次数</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700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万次</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grpSp>
        <p:nvGrpSpPr>
          <p:cNvPr id="4" name="组合 9"/>
          <p:cNvGrpSpPr/>
          <p:nvPr/>
        </p:nvGrpSpPr>
        <p:grpSpPr>
          <a:xfrm>
            <a:off x="170939" y="2846487"/>
            <a:ext cx="4264181" cy="3390824"/>
            <a:chOff x="170938" y="2242877"/>
            <a:chExt cx="4264181" cy="2745977"/>
          </a:xfrm>
          <a:solidFill>
            <a:schemeClr val="accent6"/>
          </a:solidFill>
        </p:grpSpPr>
        <p:sp>
          <p:nvSpPr>
            <p:cNvPr id="163" name="Yellow"/>
            <p:cNvSpPr/>
            <p:nvPr/>
          </p:nvSpPr>
          <p:spPr bwMode="auto">
            <a:xfrm>
              <a:off x="1608353" y="2242877"/>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发出</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1.8</a:t>
              </a:r>
              <a:r>
                <a:rPr lang="zh-CN" altLang="en-US" sz="1600" b="1" dirty="0" smtClean="0">
                  <a:solidFill>
                    <a:schemeClr val="tx1">
                      <a:alpha val="99000"/>
                    </a:schemeClr>
                  </a:solidFill>
                  <a:latin typeface="微软雅黑" pitchFamily="34" charset="-122"/>
                  <a:ea typeface="微软雅黑" pitchFamily="34" charset="-122"/>
                  <a:cs typeface="Segoe UI" pitchFamily="34" charset="0"/>
                </a:rPr>
                <a:t>亿</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条</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Email</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4" name="Yellow"/>
            <p:cNvSpPr/>
            <p:nvPr/>
          </p:nvSpPr>
          <p:spPr bwMode="auto">
            <a:xfrm>
              <a:off x="3078194" y="3651869"/>
              <a:ext cx="1356925"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京东</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618</a:t>
              </a:r>
            </a:p>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头两个小时</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fontAlgn="base">
                <a:spcBef>
                  <a:spcPct val="0"/>
                </a:spcBef>
                <a:spcAft>
                  <a:spcPct val="0"/>
                </a:spcAft>
              </a:pPr>
              <a:r>
                <a:rPr lang="en-US" altLang="zh-CN" sz="1600" dirty="0" smtClean="0">
                  <a:solidFill>
                    <a:schemeClr val="tx1">
                      <a:alpha val="99000"/>
                    </a:schemeClr>
                  </a:solidFill>
                  <a:latin typeface="微软雅黑" pitchFamily="34" charset="-122"/>
                  <a:ea typeface="微软雅黑" pitchFamily="34" charset="-122"/>
                  <a:cs typeface="Segoe UI" pitchFamily="34" charset="0"/>
                </a:rPr>
                <a:t>8</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亿元订单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5" name="Yellow"/>
            <p:cNvSpPr/>
            <p:nvPr/>
          </p:nvSpPr>
          <p:spPr bwMode="auto">
            <a:xfrm>
              <a:off x="1608353" y="3651869"/>
              <a:ext cx="1379471" cy="1336985"/>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600" dirty="0" smtClean="0">
                  <a:solidFill>
                    <a:schemeClr val="tx1">
                      <a:alpha val="99000"/>
                    </a:schemeClr>
                  </a:solidFill>
                  <a:latin typeface="微软雅黑" pitchFamily="34" charset="-122"/>
                  <a:ea typeface="微软雅黑" pitchFamily="34" charset="-122"/>
                  <a:cs typeface="Segoe UI" pitchFamily="34" charset="0"/>
                </a:rPr>
                <a:t>淘宝双</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11</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高峰期</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500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万个新订单</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6" name="Orange"/>
            <p:cNvSpPr/>
            <p:nvPr/>
          </p:nvSpPr>
          <p:spPr bwMode="auto">
            <a:xfrm>
              <a:off x="3071058" y="2242878"/>
              <a:ext cx="1356926" cy="1326430"/>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600" dirty="0" smtClean="0">
                  <a:solidFill>
                    <a:schemeClr val="tx1">
                      <a:alpha val="99000"/>
                    </a:schemeClr>
                  </a:solidFill>
                  <a:latin typeface="微软雅黑" pitchFamily="34" charset="-122"/>
                  <a:ea typeface="微软雅黑" pitchFamily="34" charset="-122"/>
                  <a:cs typeface="Segoe UI" pitchFamily="34" charset="0"/>
                </a:rPr>
                <a:t>Google</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处理</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3800</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万</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搜索请求</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sp>
          <p:nvSpPr>
            <p:cNvPr id="167" name="Orange"/>
            <p:cNvSpPr/>
            <p:nvPr/>
          </p:nvSpPr>
          <p:spPr bwMode="auto">
            <a:xfrm>
              <a:off x="170938" y="3651869"/>
              <a:ext cx="1356926" cy="1336985"/>
            </a:xfrm>
            <a:prstGeom prst="roundRect">
              <a:avLst>
                <a:gd name="adj" fmla="val 0"/>
              </a:avLst>
            </a:pr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altLang="zh-CN" sz="1600" dirty="0" smtClean="0">
                  <a:solidFill>
                    <a:schemeClr val="tx1">
                      <a:alpha val="99000"/>
                    </a:schemeClr>
                  </a:solidFill>
                  <a:latin typeface="微软雅黑" pitchFamily="34" charset="-122"/>
                  <a:ea typeface="微软雅黑" pitchFamily="34" charset="-122"/>
                  <a:cs typeface="Segoe UI" pitchFamily="34" charset="0"/>
                </a:rPr>
                <a:t>12</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月</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23</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日</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预售腊月</a:t>
              </a:r>
              <a:r>
                <a:rPr lang="zh-CN" altLang="en-US" sz="1600" dirty="0">
                  <a:solidFill>
                    <a:schemeClr val="tx1">
                      <a:alpha val="99000"/>
                    </a:schemeClr>
                  </a:solidFill>
                  <a:latin typeface="微软雅黑" pitchFamily="34" charset="-122"/>
                  <a:ea typeface="微软雅黑" pitchFamily="34" charset="-122"/>
                  <a:cs typeface="Segoe UI" pitchFamily="34" charset="0"/>
                </a:rPr>
                <a:t>二十三</a:t>
              </a:r>
              <a:r>
                <a:rPr lang="en-US" altLang="zh-CN" sz="1600" dirty="0" smtClean="0">
                  <a:solidFill>
                    <a:schemeClr val="tx1">
                      <a:alpha val="99000"/>
                    </a:schemeClr>
                  </a:solidFill>
                  <a:latin typeface="微软雅黑" pitchFamily="34" charset="-122"/>
                  <a:ea typeface="微软雅黑" pitchFamily="34" charset="-122"/>
                  <a:cs typeface="Segoe UI" pitchFamily="34" charset="0"/>
                </a:rPr>
                <a:t>) 12306</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出票</a:t>
              </a:r>
              <a:endParaRPr lang="en-US" altLang="zh-CN" sz="1600" dirty="0" smtClean="0">
                <a:solidFill>
                  <a:schemeClr val="tx1">
                    <a:alpha val="99000"/>
                  </a:schemeClr>
                </a:solidFill>
                <a:latin typeface="微软雅黑" pitchFamily="34" charset="-122"/>
                <a:ea typeface="微软雅黑" pitchFamily="34" charset="-122"/>
                <a:cs typeface="Segoe UI" pitchFamily="34" charset="0"/>
              </a:endParaRPr>
            </a:p>
            <a:p>
              <a:pPr algn="ctr" defTabSz="685637"/>
              <a:r>
                <a:rPr lang="en-US" sz="1600" b="1" dirty="0" smtClean="0">
                  <a:solidFill>
                    <a:schemeClr val="tx1">
                      <a:alpha val="99000"/>
                    </a:schemeClr>
                  </a:solidFill>
                  <a:latin typeface="微软雅黑" pitchFamily="34" charset="-122"/>
                  <a:ea typeface="微软雅黑" pitchFamily="34" charset="-122"/>
                  <a:cs typeface="Segoe UI" pitchFamily="34" charset="0"/>
                </a:rPr>
                <a:t>5900</a:t>
              </a:r>
              <a:r>
                <a:rPr lang="en-US" altLang="zh-CN" sz="1600" b="1" dirty="0" smtClean="0">
                  <a:solidFill>
                    <a:schemeClr val="tx1">
                      <a:alpha val="99000"/>
                    </a:schemeClr>
                  </a:solidFill>
                  <a:latin typeface="微软雅黑" pitchFamily="34" charset="-122"/>
                  <a:ea typeface="微软雅黑" pitchFamily="34" charset="-122"/>
                  <a:cs typeface="Segoe UI" pitchFamily="34" charset="0"/>
                </a:rPr>
                <a:t>+</a:t>
              </a:r>
              <a:r>
                <a:rPr lang="zh-CN" altLang="en-US" sz="1600" dirty="0" smtClean="0">
                  <a:solidFill>
                    <a:schemeClr val="tx1">
                      <a:alpha val="99000"/>
                    </a:schemeClr>
                  </a:solidFill>
                  <a:latin typeface="微软雅黑" pitchFamily="34" charset="-122"/>
                  <a:ea typeface="微软雅黑" pitchFamily="34" charset="-122"/>
                  <a:cs typeface="Segoe UI" pitchFamily="34" charset="0"/>
                </a:rPr>
                <a:t>张</a:t>
              </a:r>
              <a:endParaRPr lang="en-US" sz="1600" dirty="0">
                <a:solidFill>
                  <a:schemeClr val="tx1">
                    <a:alpha val="99000"/>
                  </a:schemeClr>
                </a:solidFill>
                <a:latin typeface="微软雅黑" pitchFamily="34" charset="-122"/>
                <a:ea typeface="微软雅黑" pitchFamily="34" charset="-122"/>
                <a:cs typeface="Segoe UI" pitchFamily="34" charset="0"/>
              </a:endParaRPr>
            </a:p>
          </p:txBody>
        </p:sp>
      </p:grpSp>
    </p:spTree>
    <p:extLst>
      <p:ext uri="{BB962C8B-B14F-4D97-AF65-F5344CB8AC3E}">
        <p14:creationId xmlns:p14="http://schemas.microsoft.com/office/powerpoint/2010/main" val="37195836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50" fill="hold"/>
                                        <p:tgtEl>
                                          <p:spTgt spid="35"/>
                                        </p:tgtEl>
                                        <p:attrNameLst>
                                          <p:attrName>ppt_w</p:attrName>
                                        </p:attrNameLst>
                                      </p:cBhvr>
                                      <p:tavLst>
                                        <p:tav tm="0">
                                          <p:val>
                                            <p:fltVal val="0"/>
                                          </p:val>
                                        </p:tav>
                                        <p:tav tm="100000">
                                          <p:val>
                                            <p:strVal val="#ppt_w"/>
                                          </p:val>
                                        </p:tav>
                                      </p:tavLst>
                                    </p:anim>
                                    <p:anim calcmode="lin" valueType="num">
                                      <p:cBhvr>
                                        <p:cTn id="8" dur="250" fill="hold"/>
                                        <p:tgtEl>
                                          <p:spTgt spid="35"/>
                                        </p:tgtEl>
                                        <p:attrNameLst>
                                          <p:attrName>ppt_h</p:attrName>
                                        </p:attrNameLst>
                                      </p:cBhvr>
                                      <p:tavLst>
                                        <p:tav tm="0">
                                          <p:val>
                                            <p:fltVal val="0"/>
                                          </p:val>
                                        </p:tav>
                                        <p:tav tm="100000">
                                          <p:val>
                                            <p:strVal val="#ppt_h"/>
                                          </p:val>
                                        </p:tav>
                                      </p:tavLst>
                                    </p:anim>
                                    <p:animEffect transition="in" filter="fade">
                                      <p:cBhvr>
                                        <p:cTn id="9" dur="250"/>
                                        <p:tgtEl>
                                          <p:spTgt spid="35"/>
                                        </p:tgtEl>
                                      </p:cBhvr>
                                    </p:animEffect>
                                  </p:childTnLst>
                                </p:cTn>
                              </p:par>
                              <p:par>
                                <p:cTn id="10" presetID="53" presetClass="entr" presetSubtype="16" fill="hold" nodeType="withEffect">
                                  <p:stCondLst>
                                    <p:cond delay="0"/>
                                  </p:stCondLst>
                                  <p:childTnLst>
                                    <p:set>
                                      <p:cBhvr>
                                        <p:cTn id="11" dur="1" fill="hold">
                                          <p:stCondLst>
                                            <p:cond delay="0"/>
                                          </p:stCondLst>
                                        </p:cTn>
                                        <p:tgtEl>
                                          <p:spTgt spid="55"/>
                                        </p:tgtEl>
                                        <p:attrNameLst>
                                          <p:attrName>style.visibility</p:attrName>
                                        </p:attrNameLst>
                                      </p:cBhvr>
                                      <p:to>
                                        <p:strVal val="visible"/>
                                      </p:to>
                                    </p:set>
                                    <p:anim calcmode="lin" valueType="num">
                                      <p:cBhvr>
                                        <p:cTn id="12" dur="200" fill="hold"/>
                                        <p:tgtEl>
                                          <p:spTgt spid="55"/>
                                        </p:tgtEl>
                                        <p:attrNameLst>
                                          <p:attrName>ppt_w</p:attrName>
                                        </p:attrNameLst>
                                      </p:cBhvr>
                                      <p:tavLst>
                                        <p:tav tm="0">
                                          <p:val>
                                            <p:fltVal val="0"/>
                                          </p:val>
                                        </p:tav>
                                        <p:tav tm="100000">
                                          <p:val>
                                            <p:strVal val="#ppt_w"/>
                                          </p:val>
                                        </p:tav>
                                      </p:tavLst>
                                    </p:anim>
                                    <p:anim calcmode="lin" valueType="num">
                                      <p:cBhvr>
                                        <p:cTn id="13" dur="200" fill="hold"/>
                                        <p:tgtEl>
                                          <p:spTgt spid="55"/>
                                        </p:tgtEl>
                                        <p:attrNameLst>
                                          <p:attrName>ppt_h</p:attrName>
                                        </p:attrNameLst>
                                      </p:cBhvr>
                                      <p:tavLst>
                                        <p:tav tm="0">
                                          <p:val>
                                            <p:fltVal val="0"/>
                                          </p:val>
                                        </p:tav>
                                        <p:tav tm="100000">
                                          <p:val>
                                            <p:strVal val="#ppt_h"/>
                                          </p:val>
                                        </p:tav>
                                      </p:tavLst>
                                    </p:anim>
                                    <p:animEffect transition="in" filter="fade">
                                      <p:cBhvr>
                                        <p:cTn id="14" dur="200"/>
                                        <p:tgtEl>
                                          <p:spTgt spid="55"/>
                                        </p:tgtEl>
                                      </p:cBhvr>
                                    </p:animEffect>
                                  </p:childTnLst>
                                </p:cTn>
                              </p:par>
                              <p:par>
                                <p:cTn id="15" presetID="53"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200" fill="hold"/>
                                        <p:tgtEl>
                                          <p:spTgt spid="61"/>
                                        </p:tgtEl>
                                        <p:attrNameLst>
                                          <p:attrName>ppt_w</p:attrName>
                                        </p:attrNameLst>
                                      </p:cBhvr>
                                      <p:tavLst>
                                        <p:tav tm="0">
                                          <p:val>
                                            <p:fltVal val="0"/>
                                          </p:val>
                                        </p:tav>
                                        <p:tav tm="100000">
                                          <p:val>
                                            <p:strVal val="#ppt_w"/>
                                          </p:val>
                                        </p:tav>
                                      </p:tavLst>
                                    </p:anim>
                                    <p:anim calcmode="lin" valueType="num">
                                      <p:cBhvr>
                                        <p:cTn id="18" dur="200" fill="hold"/>
                                        <p:tgtEl>
                                          <p:spTgt spid="61"/>
                                        </p:tgtEl>
                                        <p:attrNameLst>
                                          <p:attrName>ppt_h</p:attrName>
                                        </p:attrNameLst>
                                      </p:cBhvr>
                                      <p:tavLst>
                                        <p:tav tm="0">
                                          <p:val>
                                            <p:fltVal val="0"/>
                                          </p:val>
                                        </p:tav>
                                        <p:tav tm="100000">
                                          <p:val>
                                            <p:strVal val="#ppt_h"/>
                                          </p:val>
                                        </p:tav>
                                      </p:tavLst>
                                    </p:anim>
                                    <p:animEffect transition="in" filter="fade">
                                      <p:cBhvr>
                                        <p:cTn id="19" dur="200"/>
                                        <p:tgtEl>
                                          <p:spTgt spid="61"/>
                                        </p:tgtEl>
                                      </p:cBhvr>
                                    </p:animEffect>
                                  </p:childTnLst>
                                </p:cTn>
                              </p:par>
                            </p:childTnLst>
                          </p:cTn>
                        </p:par>
                        <p:par>
                          <p:cTn id="20" fill="hold">
                            <p:stCondLst>
                              <p:cond delay="250"/>
                            </p:stCondLst>
                            <p:childTnLst>
                              <p:par>
                                <p:cTn id="21" presetID="53" presetClass="entr" presetSubtype="0"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p:cTn id="23" dur="200" fill="hold"/>
                                        <p:tgtEl>
                                          <p:spTgt spid="60"/>
                                        </p:tgtEl>
                                        <p:attrNameLst>
                                          <p:attrName>ppt_w</p:attrName>
                                        </p:attrNameLst>
                                      </p:cBhvr>
                                      <p:tavLst>
                                        <p:tav tm="0">
                                          <p:val>
                                            <p:fltVal val="0"/>
                                          </p:val>
                                        </p:tav>
                                        <p:tav tm="100000">
                                          <p:val>
                                            <p:strVal val="#ppt_w"/>
                                          </p:val>
                                        </p:tav>
                                      </p:tavLst>
                                    </p:anim>
                                    <p:anim calcmode="lin" valueType="num">
                                      <p:cBhvr>
                                        <p:cTn id="24" dur="200" fill="hold"/>
                                        <p:tgtEl>
                                          <p:spTgt spid="60"/>
                                        </p:tgtEl>
                                        <p:attrNameLst>
                                          <p:attrName>ppt_h</p:attrName>
                                        </p:attrNameLst>
                                      </p:cBhvr>
                                      <p:tavLst>
                                        <p:tav tm="0">
                                          <p:val>
                                            <p:fltVal val="0"/>
                                          </p:val>
                                        </p:tav>
                                        <p:tav tm="100000">
                                          <p:val>
                                            <p:strVal val="#ppt_h"/>
                                          </p:val>
                                        </p:tav>
                                      </p:tavLst>
                                    </p:anim>
                                    <p:animEffect transition="in" filter="fade">
                                      <p:cBhvr>
                                        <p:cTn id="25" dur="200"/>
                                        <p:tgtEl>
                                          <p:spTgt spid="60"/>
                                        </p:tgtEl>
                                      </p:cBhvr>
                                    </p:animEffect>
                                  </p:childTnLst>
                                </p:cTn>
                              </p:par>
                              <p:par>
                                <p:cTn id="26" presetID="53" presetClass="entr" presetSubtype="16"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animEffect transition="in" filter="fade">
                                      <p:cBhvr>
                                        <p:cTn id="30" dur="200"/>
                                        <p:tgtEl>
                                          <p:spTgt spid="7"/>
                                        </p:tgtEl>
                                      </p:cBhvr>
                                    </p:animEffect>
                                  </p:childTnLst>
                                </p:cTn>
                              </p:par>
                            </p:childTnLst>
                          </p:cTn>
                        </p:par>
                        <p:par>
                          <p:cTn id="31" fill="hold">
                            <p:stCondLst>
                              <p:cond delay="450"/>
                            </p:stCondLst>
                            <p:childTnLst>
                              <p:par>
                                <p:cTn id="32" presetID="53" presetClass="entr" presetSubtype="0" fill="hold" nodeType="after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p:cTn id="34" dur="200" fill="hold"/>
                                        <p:tgtEl>
                                          <p:spTgt spid="64"/>
                                        </p:tgtEl>
                                        <p:attrNameLst>
                                          <p:attrName>ppt_w</p:attrName>
                                        </p:attrNameLst>
                                      </p:cBhvr>
                                      <p:tavLst>
                                        <p:tav tm="0">
                                          <p:val>
                                            <p:fltVal val="0"/>
                                          </p:val>
                                        </p:tav>
                                        <p:tav tm="100000">
                                          <p:val>
                                            <p:strVal val="#ppt_w"/>
                                          </p:val>
                                        </p:tav>
                                      </p:tavLst>
                                    </p:anim>
                                    <p:anim calcmode="lin" valueType="num">
                                      <p:cBhvr>
                                        <p:cTn id="35" dur="200" fill="hold"/>
                                        <p:tgtEl>
                                          <p:spTgt spid="64"/>
                                        </p:tgtEl>
                                        <p:attrNameLst>
                                          <p:attrName>ppt_h</p:attrName>
                                        </p:attrNameLst>
                                      </p:cBhvr>
                                      <p:tavLst>
                                        <p:tav tm="0">
                                          <p:val>
                                            <p:fltVal val="0"/>
                                          </p:val>
                                        </p:tav>
                                        <p:tav tm="100000">
                                          <p:val>
                                            <p:strVal val="#ppt_h"/>
                                          </p:val>
                                        </p:tav>
                                      </p:tavLst>
                                    </p:anim>
                                    <p:animEffect transition="in" filter="fade">
                                      <p:cBhvr>
                                        <p:cTn id="36" dur="200"/>
                                        <p:tgtEl>
                                          <p:spTgt spid="64"/>
                                        </p:tgtEl>
                                      </p:cBhvr>
                                    </p:animEffect>
                                  </p:childTnLst>
                                </p:cTn>
                              </p:par>
                            </p:childTnLst>
                          </p:cTn>
                        </p:par>
                        <p:par>
                          <p:cTn id="37" fill="hold">
                            <p:stCondLst>
                              <p:cond delay="650"/>
                            </p:stCondLst>
                            <p:childTnLst>
                              <p:par>
                                <p:cTn id="38" presetID="53" presetClass="entr" presetSubtype="0" fill="hold" nodeType="after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p:cTn id="40" dur="200" fill="hold"/>
                                        <p:tgtEl>
                                          <p:spTgt spid="66"/>
                                        </p:tgtEl>
                                        <p:attrNameLst>
                                          <p:attrName>ppt_w</p:attrName>
                                        </p:attrNameLst>
                                      </p:cBhvr>
                                      <p:tavLst>
                                        <p:tav tm="0">
                                          <p:val>
                                            <p:fltVal val="0"/>
                                          </p:val>
                                        </p:tav>
                                        <p:tav tm="100000">
                                          <p:val>
                                            <p:strVal val="#ppt_w"/>
                                          </p:val>
                                        </p:tav>
                                      </p:tavLst>
                                    </p:anim>
                                    <p:anim calcmode="lin" valueType="num">
                                      <p:cBhvr>
                                        <p:cTn id="41" dur="200" fill="hold"/>
                                        <p:tgtEl>
                                          <p:spTgt spid="66"/>
                                        </p:tgtEl>
                                        <p:attrNameLst>
                                          <p:attrName>ppt_h</p:attrName>
                                        </p:attrNameLst>
                                      </p:cBhvr>
                                      <p:tavLst>
                                        <p:tav tm="0">
                                          <p:val>
                                            <p:fltVal val="0"/>
                                          </p:val>
                                        </p:tav>
                                        <p:tav tm="100000">
                                          <p:val>
                                            <p:strVal val="#ppt_h"/>
                                          </p:val>
                                        </p:tav>
                                      </p:tavLst>
                                    </p:anim>
                                    <p:animEffect transition="in" filter="fade">
                                      <p:cBhvr>
                                        <p:cTn id="42" dur="200"/>
                                        <p:tgtEl>
                                          <p:spTgt spid="66"/>
                                        </p:tgtEl>
                                      </p:cBhvr>
                                    </p:animEffect>
                                  </p:childTnLst>
                                </p:cTn>
                              </p:par>
                            </p:childTnLst>
                          </p:cTn>
                        </p:par>
                        <p:par>
                          <p:cTn id="43" fill="hold">
                            <p:stCondLst>
                              <p:cond delay="850"/>
                            </p:stCondLst>
                            <p:childTnLst>
                              <p:par>
                                <p:cTn id="44" presetID="53" presetClass="entr" presetSubtype="0"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 calcmode="lin" valueType="num">
                                      <p:cBhvr>
                                        <p:cTn id="46" dur="200" fill="hold"/>
                                        <p:tgtEl>
                                          <p:spTgt spid="69"/>
                                        </p:tgtEl>
                                        <p:attrNameLst>
                                          <p:attrName>ppt_w</p:attrName>
                                        </p:attrNameLst>
                                      </p:cBhvr>
                                      <p:tavLst>
                                        <p:tav tm="0">
                                          <p:val>
                                            <p:fltVal val="0"/>
                                          </p:val>
                                        </p:tav>
                                        <p:tav tm="100000">
                                          <p:val>
                                            <p:strVal val="#ppt_w"/>
                                          </p:val>
                                        </p:tav>
                                      </p:tavLst>
                                    </p:anim>
                                    <p:anim calcmode="lin" valueType="num">
                                      <p:cBhvr>
                                        <p:cTn id="47" dur="200" fill="hold"/>
                                        <p:tgtEl>
                                          <p:spTgt spid="69"/>
                                        </p:tgtEl>
                                        <p:attrNameLst>
                                          <p:attrName>ppt_h</p:attrName>
                                        </p:attrNameLst>
                                      </p:cBhvr>
                                      <p:tavLst>
                                        <p:tav tm="0">
                                          <p:val>
                                            <p:fltVal val="0"/>
                                          </p:val>
                                        </p:tav>
                                        <p:tav tm="100000">
                                          <p:val>
                                            <p:strVal val="#ppt_h"/>
                                          </p:val>
                                        </p:tav>
                                      </p:tavLst>
                                    </p:anim>
                                    <p:animEffect transition="in" filter="fade">
                                      <p:cBhvr>
                                        <p:cTn id="48" dur="200"/>
                                        <p:tgtEl>
                                          <p:spTgt spid="69"/>
                                        </p:tgtEl>
                                      </p:cBhvr>
                                    </p:animEffect>
                                  </p:childTnLst>
                                </p:cTn>
                              </p:par>
                            </p:childTnLst>
                          </p:cTn>
                        </p:par>
                        <p:par>
                          <p:cTn id="49" fill="hold">
                            <p:stCondLst>
                              <p:cond delay="1050"/>
                            </p:stCondLst>
                            <p:childTnLst>
                              <p:par>
                                <p:cTn id="50" presetID="53" presetClass="entr" presetSubtype="0" fill="hold" nodeType="after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200" fill="hold"/>
                                        <p:tgtEl>
                                          <p:spTgt spid="77"/>
                                        </p:tgtEl>
                                        <p:attrNameLst>
                                          <p:attrName>ppt_w</p:attrName>
                                        </p:attrNameLst>
                                      </p:cBhvr>
                                      <p:tavLst>
                                        <p:tav tm="0">
                                          <p:val>
                                            <p:fltVal val="0"/>
                                          </p:val>
                                        </p:tav>
                                        <p:tav tm="100000">
                                          <p:val>
                                            <p:strVal val="#ppt_w"/>
                                          </p:val>
                                        </p:tav>
                                      </p:tavLst>
                                    </p:anim>
                                    <p:anim calcmode="lin" valueType="num">
                                      <p:cBhvr>
                                        <p:cTn id="53" dur="200" fill="hold"/>
                                        <p:tgtEl>
                                          <p:spTgt spid="77"/>
                                        </p:tgtEl>
                                        <p:attrNameLst>
                                          <p:attrName>ppt_h</p:attrName>
                                        </p:attrNameLst>
                                      </p:cBhvr>
                                      <p:tavLst>
                                        <p:tav tm="0">
                                          <p:val>
                                            <p:fltVal val="0"/>
                                          </p:val>
                                        </p:tav>
                                        <p:tav tm="100000">
                                          <p:val>
                                            <p:strVal val="#ppt_h"/>
                                          </p:val>
                                        </p:tav>
                                      </p:tavLst>
                                    </p:anim>
                                    <p:animEffect transition="in" filter="fade">
                                      <p:cBhvr>
                                        <p:cTn id="54" dur="200"/>
                                        <p:tgtEl>
                                          <p:spTgt spid="77"/>
                                        </p:tgtEl>
                                      </p:cBhvr>
                                    </p:animEffect>
                                  </p:childTnLst>
                                </p:cTn>
                              </p:par>
                            </p:childTnLst>
                          </p:cTn>
                        </p:par>
                        <p:par>
                          <p:cTn id="55" fill="hold">
                            <p:stCondLst>
                              <p:cond delay="1250"/>
                            </p:stCondLst>
                            <p:childTnLst>
                              <p:par>
                                <p:cTn id="56" presetID="53" presetClass="entr" presetSubtype="0" fill="hold"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200" fill="hold"/>
                                        <p:tgtEl>
                                          <p:spTgt spid="70"/>
                                        </p:tgtEl>
                                        <p:attrNameLst>
                                          <p:attrName>ppt_w</p:attrName>
                                        </p:attrNameLst>
                                      </p:cBhvr>
                                      <p:tavLst>
                                        <p:tav tm="0">
                                          <p:val>
                                            <p:fltVal val="0"/>
                                          </p:val>
                                        </p:tav>
                                        <p:tav tm="100000">
                                          <p:val>
                                            <p:strVal val="#ppt_w"/>
                                          </p:val>
                                        </p:tav>
                                      </p:tavLst>
                                    </p:anim>
                                    <p:anim calcmode="lin" valueType="num">
                                      <p:cBhvr>
                                        <p:cTn id="59" dur="200" fill="hold"/>
                                        <p:tgtEl>
                                          <p:spTgt spid="70"/>
                                        </p:tgtEl>
                                        <p:attrNameLst>
                                          <p:attrName>ppt_h</p:attrName>
                                        </p:attrNameLst>
                                      </p:cBhvr>
                                      <p:tavLst>
                                        <p:tav tm="0">
                                          <p:val>
                                            <p:fltVal val="0"/>
                                          </p:val>
                                        </p:tav>
                                        <p:tav tm="100000">
                                          <p:val>
                                            <p:strVal val="#ppt_h"/>
                                          </p:val>
                                        </p:tav>
                                      </p:tavLst>
                                    </p:anim>
                                    <p:animEffect transition="in" filter="fade">
                                      <p:cBhvr>
                                        <p:cTn id="60" dur="200"/>
                                        <p:tgtEl>
                                          <p:spTgt spid="70"/>
                                        </p:tgtEl>
                                      </p:cBhvr>
                                    </p:animEffect>
                                  </p:childTnLst>
                                </p:cTn>
                              </p:par>
                            </p:childTnLst>
                          </p:cTn>
                        </p:par>
                        <p:par>
                          <p:cTn id="61" fill="hold">
                            <p:stCondLst>
                              <p:cond delay="1450"/>
                            </p:stCondLst>
                            <p:childTnLst>
                              <p:par>
                                <p:cTn id="62" presetID="53" presetClass="entr" presetSubtype="0" fill="hold" nodeType="afterEffect">
                                  <p:stCondLst>
                                    <p:cond delay="0"/>
                                  </p:stCondLst>
                                  <p:childTnLst>
                                    <p:set>
                                      <p:cBhvr>
                                        <p:cTn id="63" dur="1" fill="hold">
                                          <p:stCondLst>
                                            <p:cond delay="0"/>
                                          </p:stCondLst>
                                        </p:cTn>
                                        <p:tgtEl>
                                          <p:spTgt spid="76"/>
                                        </p:tgtEl>
                                        <p:attrNameLst>
                                          <p:attrName>style.visibility</p:attrName>
                                        </p:attrNameLst>
                                      </p:cBhvr>
                                      <p:to>
                                        <p:strVal val="visible"/>
                                      </p:to>
                                    </p:set>
                                    <p:anim calcmode="lin" valueType="num">
                                      <p:cBhvr>
                                        <p:cTn id="64" dur="200" fill="hold"/>
                                        <p:tgtEl>
                                          <p:spTgt spid="76"/>
                                        </p:tgtEl>
                                        <p:attrNameLst>
                                          <p:attrName>ppt_w</p:attrName>
                                        </p:attrNameLst>
                                      </p:cBhvr>
                                      <p:tavLst>
                                        <p:tav tm="0">
                                          <p:val>
                                            <p:fltVal val="0"/>
                                          </p:val>
                                        </p:tav>
                                        <p:tav tm="100000">
                                          <p:val>
                                            <p:strVal val="#ppt_w"/>
                                          </p:val>
                                        </p:tav>
                                      </p:tavLst>
                                    </p:anim>
                                    <p:anim calcmode="lin" valueType="num">
                                      <p:cBhvr>
                                        <p:cTn id="65" dur="200" fill="hold"/>
                                        <p:tgtEl>
                                          <p:spTgt spid="76"/>
                                        </p:tgtEl>
                                        <p:attrNameLst>
                                          <p:attrName>ppt_h</p:attrName>
                                        </p:attrNameLst>
                                      </p:cBhvr>
                                      <p:tavLst>
                                        <p:tav tm="0">
                                          <p:val>
                                            <p:fltVal val="0"/>
                                          </p:val>
                                        </p:tav>
                                        <p:tav tm="100000">
                                          <p:val>
                                            <p:strVal val="#ppt_h"/>
                                          </p:val>
                                        </p:tav>
                                      </p:tavLst>
                                    </p:anim>
                                    <p:animEffect transition="in" filter="fade">
                                      <p:cBhvr>
                                        <p:cTn id="66" dur="200"/>
                                        <p:tgtEl>
                                          <p:spTgt spid="76"/>
                                        </p:tgtEl>
                                      </p:cBhvr>
                                    </p:animEffect>
                                  </p:childTnLst>
                                </p:cTn>
                              </p:par>
                              <p:par>
                                <p:cTn id="67" presetID="53" presetClass="entr" presetSubtype="16"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p:cTn id="69" dur="200" fill="hold"/>
                                        <p:tgtEl>
                                          <p:spTgt spid="2"/>
                                        </p:tgtEl>
                                        <p:attrNameLst>
                                          <p:attrName>ppt_w</p:attrName>
                                        </p:attrNameLst>
                                      </p:cBhvr>
                                      <p:tavLst>
                                        <p:tav tm="0">
                                          <p:val>
                                            <p:fltVal val="0"/>
                                          </p:val>
                                        </p:tav>
                                        <p:tav tm="100000">
                                          <p:val>
                                            <p:strVal val="#ppt_w"/>
                                          </p:val>
                                        </p:tav>
                                      </p:tavLst>
                                    </p:anim>
                                    <p:anim calcmode="lin" valueType="num">
                                      <p:cBhvr>
                                        <p:cTn id="70" dur="200" fill="hold"/>
                                        <p:tgtEl>
                                          <p:spTgt spid="2"/>
                                        </p:tgtEl>
                                        <p:attrNameLst>
                                          <p:attrName>ppt_h</p:attrName>
                                        </p:attrNameLst>
                                      </p:cBhvr>
                                      <p:tavLst>
                                        <p:tav tm="0">
                                          <p:val>
                                            <p:fltVal val="0"/>
                                          </p:val>
                                        </p:tav>
                                        <p:tav tm="100000">
                                          <p:val>
                                            <p:strVal val="#ppt_h"/>
                                          </p:val>
                                        </p:tav>
                                      </p:tavLst>
                                    </p:anim>
                                    <p:animEffect transition="in" filter="fade">
                                      <p:cBhvr>
                                        <p:cTn id="71" dur="200"/>
                                        <p:tgtEl>
                                          <p:spTgt spid="2"/>
                                        </p:tgtEl>
                                      </p:cBhvr>
                                    </p:animEffect>
                                  </p:childTnLst>
                                </p:cTn>
                              </p:par>
                              <p:par>
                                <p:cTn id="72" presetID="53" presetClass="entr" presetSubtype="16"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p:cTn id="74" dur="200" fill="hold"/>
                                        <p:tgtEl>
                                          <p:spTgt spid="56"/>
                                        </p:tgtEl>
                                        <p:attrNameLst>
                                          <p:attrName>ppt_w</p:attrName>
                                        </p:attrNameLst>
                                      </p:cBhvr>
                                      <p:tavLst>
                                        <p:tav tm="0">
                                          <p:val>
                                            <p:fltVal val="0"/>
                                          </p:val>
                                        </p:tav>
                                        <p:tav tm="100000">
                                          <p:val>
                                            <p:strVal val="#ppt_w"/>
                                          </p:val>
                                        </p:tav>
                                      </p:tavLst>
                                    </p:anim>
                                    <p:anim calcmode="lin" valueType="num">
                                      <p:cBhvr>
                                        <p:cTn id="75" dur="200" fill="hold"/>
                                        <p:tgtEl>
                                          <p:spTgt spid="56"/>
                                        </p:tgtEl>
                                        <p:attrNameLst>
                                          <p:attrName>ppt_h</p:attrName>
                                        </p:attrNameLst>
                                      </p:cBhvr>
                                      <p:tavLst>
                                        <p:tav tm="0">
                                          <p:val>
                                            <p:fltVal val="0"/>
                                          </p:val>
                                        </p:tav>
                                        <p:tav tm="100000">
                                          <p:val>
                                            <p:strVal val="#ppt_h"/>
                                          </p:val>
                                        </p:tav>
                                      </p:tavLst>
                                    </p:anim>
                                    <p:animEffect transition="in" filter="fade">
                                      <p:cBhvr>
                                        <p:cTn id="76" dur="200"/>
                                        <p:tgtEl>
                                          <p:spTgt spid="56"/>
                                        </p:tgtEl>
                                      </p:cBhvr>
                                    </p:animEffect>
                                  </p:childTnLst>
                                </p:cTn>
                              </p:par>
                              <p:par>
                                <p:cTn id="77" presetID="53" presetClass="entr" presetSubtype="16" fill="hold" nodeType="with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p:cTn id="79" dur="200" fill="hold"/>
                                        <p:tgtEl>
                                          <p:spTgt spid="6"/>
                                        </p:tgtEl>
                                        <p:attrNameLst>
                                          <p:attrName>ppt_w</p:attrName>
                                        </p:attrNameLst>
                                      </p:cBhvr>
                                      <p:tavLst>
                                        <p:tav tm="0">
                                          <p:val>
                                            <p:fltVal val="0"/>
                                          </p:val>
                                        </p:tav>
                                        <p:tav tm="100000">
                                          <p:val>
                                            <p:strVal val="#ppt_w"/>
                                          </p:val>
                                        </p:tav>
                                      </p:tavLst>
                                    </p:anim>
                                    <p:anim calcmode="lin" valueType="num">
                                      <p:cBhvr>
                                        <p:cTn id="80" dur="200" fill="hold"/>
                                        <p:tgtEl>
                                          <p:spTgt spid="6"/>
                                        </p:tgtEl>
                                        <p:attrNameLst>
                                          <p:attrName>ppt_h</p:attrName>
                                        </p:attrNameLst>
                                      </p:cBhvr>
                                      <p:tavLst>
                                        <p:tav tm="0">
                                          <p:val>
                                            <p:fltVal val="0"/>
                                          </p:val>
                                        </p:tav>
                                        <p:tav tm="100000">
                                          <p:val>
                                            <p:strVal val="#ppt_h"/>
                                          </p:val>
                                        </p:tav>
                                      </p:tavLst>
                                    </p:anim>
                                    <p:animEffect transition="in" filter="fade">
                                      <p:cBhvr>
                                        <p:cTn id="81" dur="200"/>
                                        <p:tgtEl>
                                          <p:spTgt spid="6"/>
                                        </p:tgtEl>
                                      </p:cBhvr>
                                    </p:animEffect>
                                  </p:childTnLst>
                                </p:cTn>
                              </p:par>
                            </p:childTnLst>
                          </p:cTn>
                        </p:par>
                        <p:par>
                          <p:cTn id="82" fill="hold">
                            <p:stCondLst>
                              <p:cond delay="1650"/>
                            </p:stCondLst>
                            <p:childTnLst>
                              <p:par>
                                <p:cTn id="83" presetID="53" presetClass="entr" presetSubtype="0" fill="hold" nodeType="after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p:cTn id="85" dur="200" fill="hold"/>
                                        <p:tgtEl>
                                          <p:spTgt spid="67"/>
                                        </p:tgtEl>
                                        <p:attrNameLst>
                                          <p:attrName>ppt_w</p:attrName>
                                        </p:attrNameLst>
                                      </p:cBhvr>
                                      <p:tavLst>
                                        <p:tav tm="0">
                                          <p:val>
                                            <p:fltVal val="0"/>
                                          </p:val>
                                        </p:tav>
                                        <p:tav tm="100000">
                                          <p:val>
                                            <p:strVal val="#ppt_w"/>
                                          </p:val>
                                        </p:tav>
                                      </p:tavLst>
                                    </p:anim>
                                    <p:anim calcmode="lin" valueType="num">
                                      <p:cBhvr>
                                        <p:cTn id="86" dur="200" fill="hold"/>
                                        <p:tgtEl>
                                          <p:spTgt spid="67"/>
                                        </p:tgtEl>
                                        <p:attrNameLst>
                                          <p:attrName>ppt_h</p:attrName>
                                        </p:attrNameLst>
                                      </p:cBhvr>
                                      <p:tavLst>
                                        <p:tav tm="0">
                                          <p:val>
                                            <p:fltVal val="0"/>
                                          </p:val>
                                        </p:tav>
                                        <p:tav tm="100000">
                                          <p:val>
                                            <p:strVal val="#ppt_h"/>
                                          </p:val>
                                        </p:tav>
                                      </p:tavLst>
                                    </p:anim>
                                    <p:animEffect transition="in" filter="fade">
                                      <p:cBhvr>
                                        <p:cTn id="87" dur="200"/>
                                        <p:tgtEl>
                                          <p:spTgt spid="67"/>
                                        </p:tgtEl>
                                      </p:cBhvr>
                                    </p:animEffect>
                                  </p:childTnLst>
                                </p:cTn>
                              </p:par>
                            </p:childTnLst>
                          </p:cTn>
                        </p:par>
                        <p:par>
                          <p:cTn id="88" fill="hold">
                            <p:stCondLst>
                              <p:cond delay="1850"/>
                            </p:stCondLst>
                            <p:childTnLst>
                              <p:par>
                                <p:cTn id="89" presetID="53" presetClass="entr" presetSubtype="0" fill="hold" nodeType="after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p:cTn id="91" dur="200" fill="hold"/>
                                        <p:tgtEl>
                                          <p:spTgt spid="28"/>
                                        </p:tgtEl>
                                        <p:attrNameLst>
                                          <p:attrName>ppt_w</p:attrName>
                                        </p:attrNameLst>
                                      </p:cBhvr>
                                      <p:tavLst>
                                        <p:tav tm="0">
                                          <p:val>
                                            <p:fltVal val="0"/>
                                          </p:val>
                                        </p:tav>
                                        <p:tav tm="100000">
                                          <p:val>
                                            <p:strVal val="#ppt_w"/>
                                          </p:val>
                                        </p:tav>
                                      </p:tavLst>
                                    </p:anim>
                                    <p:anim calcmode="lin" valueType="num">
                                      <p:cBhvr>
                                        <p:cTn id="92" dur="200" fill="hold"/>
                                        <p:tgtEl>
                                          <p:spTgt spid="28"/>
                                        </p:tgtEl>
                                        <p:attrNameLst>
                                          <p:attrName>ppt_h</p:attrName>
                                        </p:attrNameLst>
                                      </p:cBhvr>
                                      <p:tavLst>
                                        <p:tav tm="0">
                                          <p:val>
                                            <p:fltVal val="0"/>
                                          </p:val>
                                        </p:tav>
                                        <p:tav tm="100000">
                                          <p:val>
                                            <p:strVal val="#ppt_h"/>
                                          </p:val>
                                        </p:tav>
                                      </p:tavLst>
                                    </p:anim>
                                    <p:animEffect transition="in" filter="fade">
                                      <p:cBhvr>
                                        <p:cTn id="93" dur="200"/>
                                        <p:tgtEl>
                                          <p:spTgt spid="28"/>
                                        </p:tgtEl>
                                      </p:cBhvr>
                                    </p:animEffect>
                                  </p:childTnLst>
                                </p:cTn>
                              </p:par>
                            </p:childTnLst>
                          </p:cTn>
                        </p:par>
                        <p:par>
                          <p:cTn id="94" fill="hold">
                            <p:stCondLst>
                              <p:cond delay="2050"/>
                            </p:stCondLst>
                            <p:childTnLst>
                              <p:par>
                                <p:cTn id="95" presetID="53" presetClass="entr" presetSubtype="0" fill="hold" nodeType="afterEffect">
                                  <p:stCondLst>
                                    <p:cond delay="0"/>
                                  </p:stCondLst>
                                  <p:childTnLst>
                                    <p:set>
                                      <p:cBhvr>
                                        <p:cTn id="96" dur="1" fill="hold">
                                          <p:stCondLst>
                                            <p:cond delay="0"/>
                                          </p:stCondLst>
                                        </p:cTn>
                                        <p:tgtEl>
                                          <p:spTgt spid="1027"/>
                                        </p:tgtEl>
                                        <p:attrNameLst>
                                          <p:attrName>style.visibility</p:attrName>
                                        </p:attrNameLst>
                                      </p:cBhvr>
                                      <p:to>
                                        <p:strVal val="visible"/>
                                      </p:to>
                                    </p:set>
                                    <p:anim calcmode="lin" valueType="num">
                                      <p:cBhvr>
                                        <p:cTn id="97" dur="200" fill="hold"/>
                                        <p:tgtEl>
                                          <p:spTgt spid="1027"/>
                                        </p:tgtEl>
                                        <p:attrNameLst>
                                          <p:attrName>ppt_w</p:attrName>
                                        </p:attrNameLst>
                                      </p:cBhvr>
                                      <p:tavLst>
                                        <p:tav tm="0">
                                          <p:val>
                                            <p:fltVal val="0"/>
                                          </p:val>
                                        </p:tav>
                                        <p:tav tm="100000">
                                          <p:val>
                                            <p:strVal val="#ppt_w"/>
                                          </p:val>
                                        </p:tav>
                                      </p:tavLst>
                                    </p:anim>
                                    <p:anim calcmode="lin" valueType="num">
                                      <p:cBhvr>
                                        <p:cTn id="98" dur="200" fill="hold"/>
                                        <p:tgtEl>
                                          <p:spTgt spid="1027"/>
                                        </p:tgtEl>
                                        <p:attrNameLst>
                                          <p:attrName>ppt_h</p:attrName>
                                        </p:attrNameLst>
                                      </p:cBhvr>
                                      <p:tavLst>
                                        <p:tav tm="0">
                                          <p:val>
                                            <p:fltVal val="0"/>
                                          </p:val>
                                        </p:tav>
                                        <p:tav tm="100000">
                                          <p:val>
                                            <p:strVal val="#ppt_h"/>
                                          </p:val>
                                        </p:tav>
                                      </p:tavLst>
                                    </p:anim>
                                    <p:animEffect transition="in" filter="fade">
                                      <p:cBhvr>
                                        <p:cTn id="99" dur="200"/>
                                        <p:tgtEl>
                                          <p:spTgt spid="1027"/>
                                        </p:tgtEl>
                                      </p:cBhvr>
                                    </p:animEffect>
                                  </p:childTnLst>
                                </p:cTn>
                              </p:par>
                            </p:childTnLst>
                          </p:cTn>
                        </p:par>
                        <p:par>
                          <p:cTn id="100" fill="hold">
                            <p:stCondLst>
                              <p:cond delay="2250"/>
                            </p:stCondLst>
                            <p:childTnLst>
                              <p:par>
                                <p:cTn id="101" presetID="53" presetClass="entr" presetSubtype="0" fill="hold" nodeType="afterEffect">
                                  <p:stCondLst>
                                    <p:cond delay="0"/>
                                  </p:stCondLst>
                                  <p:childTnLst>
                                    <p:set>
                                      <p:cBhvr>
                                        <p:cTn id="102" dur="1" fill="hold">
                                          <p:stCondLst>
                                            <p:cond delay="0"/>
                                          </p:stCondLst>
                                        </p:cTn>
                                        <p:tgtEl>
                                          <p:spTgt spid="1028"/>
                                        </p:tgtEl>
                                        <p:attrNameLst>
                                          <p:attrName>style.visibility</p:attrName>
                                        </p:attrNameLst>
                                      </p:cBhvr>
                                      <p:to>
                                        <p:strVal val="visible"/>
                                      </p:to>
                                    </p:set>
                                    <p:anim calcmode="lin" valueType="num">
                                      <p:cBhvr>
                                        <p:cTn id="103" dur="200" fill="hold"/>
                                        <p:tgtEl>
                                          <p:spTgt spid="1028"/>
                                        </p:tgtEl>
                                        <p:attrNameLst>
                                          <p:attrName>ppt_w</p:attrName>
                                        </p:attrNameLst>
                                      </p:cBhvr>
                                      <p:tavLst>
                                        <p:tav tm="0">
                                          <p:val>
                                            <p:fltVal val="0"/>
                                          </p:val>
                                        </p:tav>
                                        <p:tav tm="100000">
                                          <p:val>
                                            <p:strVal val="#ppt_w"/>
                                          </p:val>
                                        </p:tav>
                                      </p:tavLst>
                                    </p:anim>
                                    <p:anim calcmode="lin" valueType="num">
                                      <p:cBhvr>
                                        <p:cTn id="104" dur="200" fill="hold"/>
                                        <p:tgtEl>
                                          <p:spTgt spid="1028"/>
                                        </p:tgtEl>
                                        <p:attrNameLst>
                                          <p:attrName>ppt_h</p:attrName>
                                        </p:attrNameLst>
                                      </p:cBhvr>
                                      <p:tavLst>
                                        <p:tav tm="0">
                                          <p:val>
                                            <p:fltVal val="0"/>
                                          </p:val>
                                        </p:tav>
                                        <p:tav tm="100000">
                                          <p:val>
                                            <p:strVal val="#ppt_h"/>
                                          </p:val>
                                        </p:tav>
                                      </p:tavLst>
                                    </p:anim>
                                    <p:animEffect transition="in" filter="fade">
                                      <p:cBhvr>
                                        <p:cTn id="105" dur="200"/>
                                        <p:tgtEl>
                                          <p:spTgt spid="1028"/>
                                        </p:tgtEl>
                                      </p:cBhvr>
                                    </p:animEffect>
                                  </p:childTnLst>
                                </p:cTn>
                              </p:par>
                            </p:childTnLst>
                          </p:cTn>
                        </p:par>
                        <p:par>
                          <p:cTn id="106" fill="hold">
                            <p:stCondLst>
                              <p:cond delay="2450"/>
                            </p:stCondLst>
                            <p:childTnLst>
                              <p:par>
                                <p:cTn id="107" presetID="2" presetClass="entr" presetSubtype="1" fill="hold" nodeType="afterEffect">
                                  <p:stCondLst>
                                    <p:cond delay="0"/>
                                  </p:stCondLst>
                                  <p:childTnLst>
                                    <p:set>
                                      <p:cBhvr>
                                        <p:cTn id="108" dur="1" fill="hold">
                                          <p:stCondLst>
                                            <p:cond delay="0"/>
                                          </p:stCondLst>
                                        </p:cTn>
                                        <p:tgtEl>
                                          <p:spTgt spid="3"/>
                                        </p:tgtEl>
                                        <p:attrNameLst>
                                          <p:attrName>style.visibility</p:attrName>
                                        </p:attrNameLst>
                                      </p:cBhvr>
                                      <p:to>
                                        <p:strVal val="visible"/>
                                      </p:to>
                                    </p:set>
                                    <p:anim calcmode="lin" valueType="num">
                                      <p:cBhvr additive="base">
                                        <p:cTn id="109" dur="380" fill="hold"/>
                                        <p:tgtEl>
                                          <p:spTgt spid="3"/>
                                        </p:tgtEl>
                                        <p:attrNameLst>
                                          <p:attrName>ppt_x</p:attrName>
                                        </p:attrNameLst>
                                      </p:cBhvr>
                                      <p:tavLst>
                                        <p:tav tm="0">
                                          <p:val>
                                            <p:strVal val="#ppt_x"/>
                                          </p:val>
                                        </p:tav>
                                        <p:tav tm="100000">
                                          <p:val>
                                            <p:strVal val="#ppt_x"/>
                                          </p:val>
                                        </p:tav>
                                      </p:tavLst>
                                    </p:anim>
                                    <p:anim calcmode="lin" valueType="num">
                                      <p:cBhvr additive="base">
                                        <p:cTn id="110" dur="380" fill="hold"/>
                                        <p:tgtEl>
                                          <p:spTgt spid="3"/>
                                        </p:tgtEl>
                                        <p:attrNameLst>
                                          <p:attrName>ppt_y</p:attrName>
                                        </p:attrNameLst>
                                      </p:cBhvr>
                                      <p:tavLst>
                                        <p:tav tm="0">
                                          <p:val>
                                            <p:strVal val="0-#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4"/>
                                        </p:tgtEl>
                                        <p:attrNameLst>
                                          <p:attrName>style.visibility</p:attrName>
                                        </p:attrNameLst>
                                      </p:cBhvr>
                                      <p:to>
                                        <p:strVal val="visible"/>
                                      </p:to>
                                    </p:set>
                                    <p:anim calcmode="lin" valueType="num">
                                      <p:cBhvr additive="base">
                                        <p:cTn id="113" dur="370" fill="hold"/>
                                        <p:tgtEl>
                                          <p:spTgt spid="4"/>
                                        </p:tgtEl>
                                        <p:attrNameLst>
                                          <p:attrName>ppt_x</p:attrName>
                                        </p:attrNameLst>
                                      </p:cBhvr>
                                      <p:tavLst>
                                        <p:tav tm="0">
                                          <p:val>
                                            <p:strVal val="#ppt_x"/>
                                          </p:val>
                                        </p:tav>
                                        <p:tav tm="100000">
                                          <p:val>
                                            <p:strVal val="#ppt_x"/>
                                          </p:val>
                                        </p:tav>
                                      </p:tavLst>
                                    </p:anim>
                                    <p:anim calcmode="lin" valueType="num">
                                      <p:cBhvr additive="base">
                                        <p:cTn id="114" dur="37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3428756010"/>
              </p:ext>
            </p:extLst>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0963" name="TextBox 34"/>
          <p:cNvSpPr txBox="1">
            <a:spLocks noChangeArrowheads="1"/>
          </p:cNvSpPr>
          <p:nvPr/>
        </p:nvSpPr>
        <p:spPr bwMode="auto">
          <a:xfrm>
            <a:off x="1259632" y="260648"/>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大数据的相关技术</a:t>
            </a:r>
          </a:p>
        </p:txBody>
      </p:sp>
      <p:sp>
        <p:nvSpPr>
          <p:cNvPr id="7" name="上箭头 6"/>
          <p:cNvSpPr/>
          <p:nvPr/>
        </p:nvSpPr>
        <p:spPr bwMode="auto">
          <a:xfrm>
            <a:off x="765506" y="1700212"/>
            <a:ext cx="180070" cy="792697"/>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grpSp>
        <p:nvGrpSpPr>
          <p:cNvPr id="12" name="组合 11"/>
          <p:cNvGrpSpPr>
            <a:grpSpLocks/>
          </p:cNvGrpSpPr>
          <p:nvPr/>
        </p:nvGrpSpPr>
        <p:grpSpPr bwMode="auto">
          <a:xfrm>
            <a:off x="2105149" y="1988840"/>
            <a:ext cx="1890787" cy="2784483"/>
            <a:chOff x="422170" y="1700809"/>
            <a:chExt cx="1872207" cy="1540887"/>
          </a:xfrm>
        </p:grpSpPr>
        <p:sp>
          <p:nvSpPr>
            <p:cNvPr id="13" name="TextBox 12"/>
            <p:cNvSpPr txBox="1"/>
            <p:nvPr/>
          </p:nvSpPr>
          <p:spPr>
            <a:xfrm>
              <a:off x="422170" y="2083530"/>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itchFamily="34" charset="-122"/>
                  <a:ea typeface="微软雅黑" pitchFamily="34" charset="-122"/>
                </a:rPr>
                <a:t>结构化、非结构化和半结构化数据</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分布式文件系统</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关系数据库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非</a:t>
              </a:r>
              <a:r>
                <a:rPr lang="zh-CN" altLang="en-US" sz="1400" dirty="0" smtClean="0">
                  <a:latin typeface="微软雅黑" pitchFamily="34" charset="-122"/>
                  <a:ea typeface="微软雅黑" pitchFamily="34" charset="-122"/>
                </a:rPr>
                <a:t>关系数据库</a:t>
              </a:r>
              <a:endParaRPr lang="en-US" altLang="zh-CN" sz="1400" dirty="0" smtClean="0">
                <a:latin typeface="微软雅黑" pitchFamily="34" charset="-122"/>
                <a:ea typeface="微软雅黑" pitchFamily="34" charset="-122"/>
              </a:endParaRPr>
            </a:p>
            <a:p>
              <a:pPr algn="ctr">
                <a:defRPr/>
              </a:pP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NoSQL</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smtClean="0">
                  <a:latin typeface="微软雅黑" pitchFamily="34" charset="-122"/>
                  <a:ea typeface="微软雅黑" pitchFamily="34" charset="-122"/>
                </a:rPr>
                <a:t>数据</a:t>
              </a:r>
              <a:r>
                <a:rPr lang="zh-CN" altLang="en-US" sz="1400" dirty="0">
                  <a:latin typeface="微软雅黑" pitchFamily="34" charset="-122"/>
                  <a:ea typeface="微软雅黑" pitchFamily="34" charset="-122"/>
                </a:rPr>
                <a:t>仓库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云计算和云存储</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实时流处理</a:t>
              </a:r>
              <a:endParaRPr lang="en-US" altLang="zh-CN" sz="1400" dirty="0">
                <a:latin typeface="微软雅黑" pitchFamily="34" charset="-122"/>
                <a:ea typeface="微软雅黑" pitchFamily="34" charset="-122"/>
              </a:endParaRPr>
            </a:p>
          </p:txBody>
        </p:sp>
        <p:sp>
          <p:nvSpPr>
            <p:cNvPr id="14" name="上箭头 13"/>
            <p:cNvSpPr/>
            <p:nvPr/>
          </p:nvSpPr>
          <p:spPr>
            <a:xfrm>
              <a:off x="1026107" y="1700809"/>
              <a:ext cx="150968" cy="293892"/>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11" name="TextBox 10"/>
          <p:cNvSpPr txBox="1"/>
          <p:nvPr/>
        </p:nvSpPr>
        <p:spPr bwMode="auto">
          <a:xfrm>
            <a:off x="107504" y="2501068"/>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r>
              <a:rPr lang="zh-CN" altLang="en-US" sz="1600" dirty="0"/>
              <a:t>系统日志采集</a:t>
            </a:r>
            <a:endParaRPr lang="en-US" altLang="zh-CN" sz="1600" dirty="0"/>
          </a:p>
          <a:p>
            <a:pPr marL="285750" indent="-285750">
              <a:buFont typeface="Wingdings" panose="05000000000000000000" pitchFamily="2" charset="2"/>
              <a:buChar char="Ø"/>
            </a:pPr>
            <a:r>
              <a:rPr lang="en-US" altLang="zh-CN" sz="1400" dirty="0"/>
              <a:t>Facebook</a:t>
            </a:r>
            <a:r>
              <a:rPr lang="zh-CN" altLang="en-US" sz="1400" dirty="0"/>
              <a:t>的</a:t>
            </a:r>
            <a:r>
              <a:rPr lang="en-US" altLang="zh-CN" sz="1400" dirty="0"/>
              <a:t>scribe</a:t>
            </a:r>
          </a:p>
          <a:p>
            <a:pPr marL="285750" indent="-285750">
              <a:buFont typeface="Wingdings" panose="05000000000000000000" pitchFamily="2" charset="2"/>
              <a:buChar char="Ø"/>
            </a:pPr>
            <a:r>
              <a:rPr lang="en-US" altLang="zh-CN" sz="1400" dirty="0"/>
              <a:t>Hadoop</a:t>
            </a:r>
            <a:r>
              <a:rPr lang="zh-CN" altLang="en-US" sz="1400" dirty="0"/>
              <a:t>的</a:t>
            </a:r>
            <a:r>
              <a:rPr lang="en-US" altLang="zh-CN" sz="1400" dirty="0" err="1" smtClean="0"/>
              <a:t>chukwa</a:t>
            </a:r>
            <a:endParaRPr lang="en-US" altLang="zh-CN" sz="1400" dirty="0" smtClean="0"/>
          </a:p>
          <a:p>
            <a:pPr marL="285750" indent="-285750">
              <a:buFont typeface="Wingdings" panose="05000000000000000000" pitchFamily="2" charset="2"/>
              <a:buChar char="Ø"/>
            </a:pPr>
            <a:r>
              <a:rPr lang="en-US" altLang="zh-CN" sz="1400" dirty="0" err="1" smtClean="0"/>
              <a:t>Linkedin</a:t>
            </a:r>
            <a:r>
              <a:rPr lang="zh-CN" altLang="en-US" sz="1400" dirty="0" smtClean="0"/>
              <a:t>的</a:t>
            </a:r>
            <a:r>
              <a:rPr lang="en-US" altLang="zh-CN" sz="1400" dirty="0" err="1" smtClean="0"/>
              <a:t>kafka</a:t>
            </a:r>
            <a:endParaRPr lang="en-US" altLang="zh-CN" sz="1400" dirty="0"/>
          </a:p>
          <a:p>
            <a:pPr marL="285750" indent="-285750">
              <a:buFont typeface="Wingdings" panose="05000000000000000000" pitchFamily="2" charset="2"/>
              <a:buChar char="Ø"/>
            </a:pPr>
            <a:r>
              <a:rPr lang="en-US" altLang="zh-CN" sz="1400" dirty="0" err="1"/>
              <a:t>Cloudra</a:t>
            </a:r>
            <a:r>
              <a:rPr lang="zh-CN" altLang="en-US" sz="1400" dirty="0"/>
              <a:t>的</a:t>
            </a:r>
            <a:r>
              <a:rPr lang="en-US" altLang="zh-CN" sz="1400" dirty="0"/>
              <a:t>flume</a:t>
            </a:r>
          </a:p>
          <a:p>
            <a:r>
              <a:rPr lang="zh-CN" altLang="en-US" sz="1600" dirty="0"/>
              <a:t>网络数据采集</a:t>
            </a:r>
            <a:endParaRPr lang="en-US" altLang="zh-CN" sz="1600" dirty="0"/>
          </a:p>
          <a:p>
            <a:pPr marL="285750" indent="-285750">
              <a:buFont typeface="Wingdings" panose="05000000000000000000" pitchFamily="2" charset="2"/>
              <a:buChar char="Ø"/>
            </a:pPr>
            <a:r>
              <a:rPr lang="zh-CN" altLang="en-US" sz="1400" dirty="0"/>
              <a:t>网络爬虫</a:t>
            </a:r>
            <a:endParaRPr lang="en-US" altLang="zh-CN" sz="1400" dirty="0"/>
          </a:p>
          <a:p>
            <a:r>
              <a:rPr lang="zh-CN" altLang="en-US" sz="1600" dirty="0"/>
              <a:t>其他数据采集</a:t>
            </a:r>
            <a:endParaRPr lang="en-US" altLang="zh-CN" sz="1600" dirty="0"/>
          </a:p>
          <a:p>
            <a:pPr marL="285750" indent="-285750">
              <a:buFont typeface="Wingdings" panose="05000000000000000000" pitchFamily="2" charset="2"/>
              <a:buChar char="Ø"/>
            </a:pPr>
            <a:r>
              <a:rPr lang="zh-CN" altLang="en-US" sz="1400" dirty="0"/>
              <a:t>特定单位</a:t>
            </a:r>
            <a:r>
              <a:rPr lang="en-US" altLang="zh-CN" sz="1400" dirty="0"/>
              <a:t>/</a:t>
            </a:r>
            <a:r>
              <a:rPr lang="zh-CN" altLang="en-US" sz="1400" dirty="0"/>
              <a:t>特定</a:t>
            </a:r>
            <a:r>
              <a:rPr lang="zh-CN" altLang="en-US" sz="1400" dirty="0" smtClean="0"/>
              <a:t>对象</a:t>
            </a:r>
            <a:r>
              <a:rPr lang="en-US" altLang="zh-CN" sz="1400" dirty="0" smtClean="0"/>
              <a:t>/</a:t>
            </a:r>
            <a:r>
              <a:rPr lang="zh-CN" altLang="en-US" sz="1400" dirty="0" smtClean="0"/>
              <a:t>特定接口</a:t>
            </a:r>
            <a:endParaRPr lang="en-US" altLang="zh-CN" sz="1400" dirty="0"/>
          </a:p>
          <a:p>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spTree>
    <p:extLst>
      <p:ext uri="{BB962C8B-B14F-4D97-AF65-F5344CB8AC3E}">
        <p14:creationId xmlns:p14="http://schemas.microsoft.com/office/powerpoint/2010/main" val="125033227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34"/>
          <p:cNvSpPr txBox="1">
            <a:spLocks noChangeArrowheads="1"/>
          </p:cNvSpPr>
          <p:nvPr/>
        </p:nvSpPr>
        <p:spPr bwMode="auto">
          <a:xfrm>
            <a:off x="1259632" y="188640"/>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分布式文件系统</a:t>
            </a:r>
          </a:p>
        </p:txBody>
      </p:sp>
      <p:grpSp>
        <p:nvGrpSpPr>
          <p:cNvPr id="11" name="组合 10"/>
          <p:cNvGrpSpPr>
            <a:grpSpLocks/>
          </p:cNvGrpSpPr>
          <p:nvPr/>
        </p:nvGrpSpPr>
        <p:grpSpPr bwMode="auto">
          <a:xfrm>
            <a:off x="395288" y="981075"/>
            <a:ext cx="7993062" cy="1368425"/>
            <a:chOff x="395288" y="1196975"/>
            <a:chExt cx="7993062" cy="1368425"/>
          </a:xfrm>
        </p:grpSpPr>
        <p:grpSp>
          <p:nvGrpSpPr>
            <p:cNvPr id="41989" name="组合 33"/>
            <p:cNvGrpSpPr>
              <a:grpSpLocks/>
            </p:cNvGrpSpPr>
            <p:nvPr/>
          </p:nvGrpSpPr>
          <p:grpSpPr bwMode="auto">
            <a:xfrm>
              <a:off x="395288" y="1196975"/>
              <a:ext cx="7993062" cy="1368425"/>
              <a:chOff x="499928" y="4528449"/>
              <a:chExt cx="8205870" cy="1412776"/>
            </a:xfrm>
          </p:grpSpPr>
          <p:sp>
            <p:nvSpPr>
              <p:cNvPr id="41991" name="矩形 30"/>
              <p:cNvSpPr>
                <a:spLocks noChangeArrowheads="1"/>
              </p:cNvSpPr>
              <p:nvPr/>
            </p:nvSpPr>
            <p:spPr bwMode="auto">
              <a:xfrm>
                <a:off x="499928" y="4528449"/>
                <a:ext cx="8195953" cy="141277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1992"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1993" name="矩形 32"/>
              <p:cNvSpPr>
                <a:spLocks noChangeArrowheads="1"/>
              </p:cNvSpPr>
              <p:nvPr/>
            </p:nvSpPr>
            <p:spPr bwMode="auto">
              <a:xfrm>
                <a:off x="1760855" y="4899800"/>
                <a:ext cx="6944943" cy="953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分布式文件系统（</a:t>
                </a:r>
                <a:r>
                  <a:rPr lang="en-US" altLang="zh-CN" dirty="0">
                    <a:latin typeface="微软雅黑" pitchFamily="34" charset="-122"/>
                    <a:ea typeface="微软雅黑" pitchFamily="34" charset="-122"/>
                  </a:rPr>
                  <a:t>Distributed File System</a:t>
                </a:r>
                <a:r>
                  <a:rPr lang="zh-CN" altLang="en-US" dirty="0">
                    <a:latin typeface="微软雅黑" pitchFamily="34" charset="-122"/>
                    <a:ea typeface="微软雅黑" pitchFamily="34" charset="-122"/>
                  </a:rPr>
                  <a:t>）是指文件系统管理的物理存储资源不一定直接连接在本地节点上，而是通过计算机网络与节点相连。</a:t>
                </a:r>
              </a:p>
            </p:txBody>
          </p:sp>
        </p:grpSp>
        <p:pic>
          <p:nvPicPr>
            <p:cNvPr id="41990" name="Picture 22" descr="148_4000x5000_zcool"/>
            <p:cNvPicPr>
              <a:picLocks noChangeAspect="1" noChangeArrowheads="1"/>
            </p:cNvPicPr>
            <p:nvPr/>
          </p:nvPicPr>
          <p:blipFill>
            <a:blip r:embed="rId3">
              <a:extLst>
                <a:ext uri="{28A0092B-C50C-407E-A947-70E740481C1C}">
                  <a14:useLocalDpi xmlns:a14="http://schemas.microsoft.com/office/drawing/2010/main" val="0"/>
                </a:ext>
              </a:extLst>
            </a:blip>
            <a:srcRect t="9018"/>
            <a:stretch>
              <a:fillRect/>
            </a:stretch>
          </p:blipFill>
          <p:spPr bwMode="auto">
            <a:xfrm>
              <a:off x="611188" y="1484313"/>
              <a:ext cx="7921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4820" name="Picture 2" descr="C:\Users\Denver\Pictures\DF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420888"/>
            <a:ext cx="6337300" cy="389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827000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4"/>
          <p:cNvSpPr txBox="1">
            <a:spLocks noChangeArrowheads="1"/>
          </p:cNvSpPr>
          <p:nvPr/>
        </p:nvSpPr>
        <p:spPr bwMode="auto">
          <a:xfrm>
            <a:off x="1187624" y="260648"/>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分布式文件系统</a:t>
            </a:r>
          </a:p>
        </p:txBody>
      </p:sp>
      <p:grpSp>
        <p:nvGrpSpPr>
          <p:cNvPr id="2" name="组合 1"/>
          <p:cNvGrpSpPr>
            <a:grpSpLocks/>
          </p:cNvGrpSpPr>
          <p:nvPr/>
        </p:nvGrpSpPr>
        <p:grpSpPr bwMode="auto">
          <a:xfrm>
            <a:off x="481013" y="1052513"/>
            <a:ext cx="8194675" cy="2550055"/>
            <a:chOff x="481013" y="1052513"/>
            <a:chExt cx="8194675" cy="2550055"/>
          </a:xfrm>
        </p:grpSpPr>
        <p:grpSp>
          <p:nvGrpSpPr>
            <p:cNvPr id="43012" name="组合 33"/>
            <p:cNvGrpSpPr>
              <a:grpSpLocks/>
            </p:cNvGrpSpPr>
            <p:nvPr/>
          </p:nvGrpSpPr>
          <p:grpSpPr bwMode="auto">
            <a:xfrm>
              <a:off x="481013" y="1052513"/>
              <a:ext cx="8194675" cy="2550055"/>
              <a:chOff x="499928" y="4528447"/>
              <a:chExt cx="7442692" cy="1858546"/>
            </a:xfrm>
          </p:grpSpPr>
          <p:sp>
            <p:nvSpPr>
              <p:cNvPr id="43014" name="矩形 30"/>
              <p:cNvSpPr>
                <a:spLocks noChangeArrowheads="1"/>
              </p:cNvSpPr>
              <p:nvPr/>
            </p:nvSpPr>
            <p:spPr bwMode="auto">
              <a:xfrm>
                <a:off x="499928" y="4528447"/>
                <a:ext cx="7442692" cy="185854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3015"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3016" name="矩形 32"/>
              <p:cNvSpPr>
                <a:spLocks noChangeArrowheads="1"/>
              </p:cNvSpPr>
              <p:nvPr/>
            </p:nvSpPr>
            <p:spPr bwMode="auto">
              <a:xfrm>
                <a:off x="2489133" y="4974270"/>
                <a:ext cx="5305636" cy="127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a:latin typeface="微软雅黑" pitchFamily="34" charset="-122"/>
                    <a:ea typeface="微软雅黑" pitchFamily="34" charset="-122"/>
                  </a:rPr>
                  <a:t>Google</a:t>
                </a:r>
                <a:r>
                  <a:rPr lang="zh-CN" altLang="en-US" dirty="0">
                    <a:latin typeface="微软雅黑" pitchFamily="34" charset="-122"/>
                    <a:ea typeface="微软雅黑" pitchFamily="34" charset="-122"/>
                  </a:rPr>
                  <a:t>文件系统（</a:t>
                </a:r>
                <a:r>
                  <a:rPr lang="en-US" altLang="zh-CN" dirty="0">
                    <a:latin typeface="微软雅黑" pitchFamily="34" charset="-122"/>
                    <a:ea typeface="微软雅黑" pitchFamily="34" charset="-122"/>
                  </a:rPr>
                  <a:t>Google File System</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GFS</a:t>
                </a:r>
                <a:r>
                  <a:rPr lang="zh-CN" altLang="en-US" dirty="0">
                    <a:latin typeface="微软雅黑" pitchFamily="34" charset="-122"/>
                    <a:ea typeface="微软雅黑" pitchFamily="34" charset="-122"/>
                  </a:rPr>
                  <a:t>）是一个可扩展的分布式文件系统，用于大型的、分布式的、对大量数据进行访问的应用。它运行于廉价的普通硬件上，将服务器故障视为正常现象，通过软件的方式自动容错，在保证系统可靠性和可用性的同时，大大减少了系统的成本。</a:t>
                </a:r>
                <a:endParaRPr lang="en-US" altLang="zh-CN" dirty="0">
                  <a:latin typeface="微软雅黑" pitchFamily="34" charset="-122"/>
                  <a:ea typeface="微软雅黑" pitchFamily="34" charset="-122"/>
                </a:endParaRPr>
              </a:p>
            </p:txBody>
          </p:sp>
        </p:grpSp>
        <p:pic>
          <p:nvPicPr>
            <p:cNvPr id="43013" name="Picture 2" descr="C:\Users\Denver\Pictures\goog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88" y="1804988"/>
              <a:ext cx="1978025"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5557080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34"/>
          <p:cNvSpPr txBox="1">
            <a:spLocks noChangeArrowheads="1"/>
          </p:cNvSpPr>
          <p:nvPr/>
        </p:nvSpPr>
        <p:spPr bwMode="auto">
          <a:xfrm>
            <a:off x="1187624" y="188640"/>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分布式文件系统</a:t>
            </a:r>
          </a:p>
        </p:txBody>
      </p:sp>
      <p:grpSp>
        <p:nvGrpSpPr>
          <p:cNvPr id="36867" name="组合 33"/>
          <p:cNvGrpSpPr>
            <a:grpSpLocks/>
          </p:cNvGrpSpPr>
          <p:nvPr/>
        </p:nvGrpSpPr>
        <p:grpSpPr bwMode="auto">
          <a:xfrm>
            <a:off x="481013" y="908050"/>
            <a:ext cx="8194675" cy="1492250"/>
            <a:chOff x="499928" y="4528448"/>
            <a:chExt cx="7442692" cy="1087619"/>
          </a:xfrm>
        </p:grpSpPr>
        <p:sp>
          <p:nvSpPr>
            <p:cNvPr id="44038" name="矩形 30"/>
            <p:cNvSpPr>
              <a:spLocks noChangeArrowheads="1"/>
            </p:cNvSpPr>
            <p:nvPr/>
          </p:nvSpPr>
          <p:spPr bwMode="auto">
            <a:xfrm>
              <a:off x="499928" y="4528448"/>
              <a:ext cx="7442692" cy="1087619"/>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4039"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4040" name="矩形 32"/>
            <p:cNvSpPr>
              <a:spLocks noChangeArrowheads="1"/>
            </p:cNvSpPr>
            <p:nvPr/>
          </p:nvSpPr>
          <p:spPr bwMode="auto">
            <a:xfrm>
              <a:off x="2122548" y="4974270"/>
              <a:ext cx="5672221" cy="47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a:latin typeface="微软雅黑" pitchFamily="34" charset="-122"/>
                  <a:ea typeface="微软雅黑" pitchFamily="34" charset="-122"/>
                </a:rPr>
                <a:t>GFS</a:t>
              </a:r>
              <a:r>
                <a:rPr lang="zh-CN" altLang="en-US" dirty="0">
                  <a:latin typeface="微软雅黑" pitchFamily="34" charset="-122"/>
                  <a:ea typeface="微软雅黑" pitchFamily="34" charset="-122"/>
                </a:rPr>
                <a:t>将整个系统分为三类角色：</a:t>
              </a:r>
              <a:r>
                <a:rPr lang="en-US" altLang="zh-CN" dirty="0">
                  <a:latin typeface="微软雅黑" pitchFamily="34" charset="-122"/>
                  <a:ea typeface="微软雅黑" pitchFamily="34" charset="-122"/>
                </a:rPr>
                <a:t>Client</a:t>
              </a:r>
              <a:r>
                <a:rPr lang="zh-CN" altLang="en-US" dirty="0">
                  <a:latin typeface="微软雅黑" pitchFamily="34" charset="-122"/>
                  <a:ea typeface="微软雅黑" pitchFamily="34" charset="-122"/>
                </a:rPr>
                <a:t>（客户端）、</a:t>
              </a:r>
              <a:r>
                <a:rPr lang="en-US" altLang="zh-CN" dirty="0">
                  <a:latin typeface="微软雅黑" pitchFamily="34" charset="-122"/>
                  <a:ea typeface="微软雅黑" pitchFamily="34" charset="-122"/>
                </a:rPr>
                <a:t>Master</a:t>
              </a:r>
              <a:r>
                <a:rPr lang="zh-CN" altLang="en-US" dirty="0">
                  <a:latin typeface="微软雅黑" pitchFamily="34" charset="-122"/>
                  <a:ea typeface="微软雅黑" pitchFamily="34" charset="-122"/>
                </a:rPr>
                <a:t>（主服务器）、</a:t>
              </a:r>
              <a:r>
                <a:rPr lang="en-US" altLang="zh-CN" dirty="0">
                  <a:latin typeface="微软雅黑" pitchFamily="34" charset="-122"/>
                  <a:ea typeface="微软雅黑" pitchFamily="34" charset="-122"/>
                </a:rPr>
                <a:t>Chunk Server</a:t>
              </a:r>
              <a:r>
                <a:rPr lang="zh-CN" altLang="en-US" dirty="0">
                  <a:latin typeface="微软雅黑" pitchFamily="34" charset="-122"/>
                  <a:ea typeface="微软雅黑" pitchFamily="34" charset="-122"/>
                </a:rPr>
                <a:t>（数据块服务器）。</a:t>
              </a:r>
            </a:p>
          </p:txBody>
        </p:sp>
      </p:grpSp>
      <p:pic>
        <p:nvPicPr>
          <p:cNvPr id="44036" name="Picture 2" descr="C:\Users\Denver\Pictures\goog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038" y="1341438"/>
            <a:ext cx="1223962"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2" descr="高并发、高负载大型网站系统架构 - kele_lipeng - kele_lipeng的博客"/>
          <p:cNvPicPr>
            <a:picLocks noChangeAspect="1" noChangeArrowheads="1"/>
          </p:cNvPicPr>
          <p:nvPr/>
        </p:nvPicPr>
        <p:blipFill>
          <a:blip r:embed="rId4">
            <a:extLst>
              <a:ext uri="{28A0092B-C50C-407E-A947-70E740481C1C}">
                <a14:useLocalDpi xmlns:a14="http://schemas.microsoft.com/office/drawing/2010/main" val="0"/>
              </a:ext>
            </a:extLst>
          </a:blip>
          <a:srcRect b="19920"/>
          <a:stretch>
            <a:fillRect/>
          </a:stretch>
        </p:blipFill>
        <p:spPr bwMode="auto">
          <a:xfrm>
            <a:off x="1447800" y="2420888"/>
            <a:ext cx="6543675"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772495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barn(inVertical)">
                                      <p:cBhvr>
                                        <p:cTn id="7" dur="500"/>
                                        <p:tgtEl>
                                          <p:spTgt spid="368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6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Box 34"/>
          <p:cNvSpPr txBox="1">
            <a:spLocks noChangeArrowheads="1"/>
          </p:cNvSpPr>
          <p:nvPr/>
        </p:nvSpPr>
        <p:spPr bwMode="auto">
          <a:xfrm>
            <a:off x="1187624" y="188640"/>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分布式文件系统</a:t>
            </a:r>
          </a:p>
        </p:txBody>
      </p:sp>
      <p:grpSp>
        <p:nvGrpSpPr>
          <p:cNvPr id="37891" name="组合 33"/>
          <p:cNvGrpSpPr>
            <a:grpSpLocks/>
          </p:cNvGrpSpPr>
          <p:nvPr/>
        </p:nvGrpSpPr>
        <p:grpSpPr bwMode="auto">
          <a:xfrm>
            <a:off x="481013" y="1052513"/>
            <a:ext cx="8194675" cy="2549525"/>
            <a:chOff x="499928" y="4528447"/>
            <a:chExt cx="7442692" cy="1858546"/>
          </a:xfrm>
        </p:grpSpPr>
        <p:sp>
          <p:nvSpPr>
            <p:cNvPr id="45061" name="矩形 30"/>
            <p:cNvSpPr>
              <a:spLocks noChangeArrowheads="1"/>
            </p:cNvSpPr>
            <p:nvPr/>
          </p:nvSpPr>
          <p:spPr bwMode="auto">
            <a:xfrm>
              <a:off x="499928" y="4528447"/>
              <a:ext cx="7442692" cy="185854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5062"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5063" name="矩形 32"/>
            <p:cNvSpPr>
              <a:spLocks noChangeArrowheads="1"/>
            </p:cNvSpPr>
            <p:nvPr/>
          </p:nvSpPr>
          <p:spPr bwMode="auto">
            <a:xfrm>
              <a:off x="2489133" y="4974270"/>
              <a:ext cx="5305636" cy="1278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a:latin typeface="微软雅黑" pitchFamily="34" charset="-122"/>
                  <a:ea typeface="微软雅黑" pitchFamily="34" charset="-122"/>
                </a:rPr>
                <a:t>Hadoop</a:t>
              </a:r>
              <a:r>
                <a:rPr lang="zh-CN" altLang="en-US" dirty="0">
                  <a:latin typeface="微软雅黑" pitchFamily="34" charset="-122"/>
                  <a:ea typeface="微软雅黑" pitchFamily="34" charset="-122"/>
                </a:rPr>
                <a:t>是一个分布式系统基础架构，由</a:t>
              </a:r>
              <a:r>
                <a:rPr lang="en-US" altLang="zh-CN" dirty="0">
                  <a:latin typeface="微软雅黑" pitchFamily="34" charset="-122"/>
                  <a:ea typeface="微软雅黑" pitchFamily="34" charset="-122"/>
                </a:rPr>
                <a:t>Apache</a:t>
              </a:r>
              <a:r>
                <a:rPr lang="zh-CN" altLang="en-US" dirty="0">
                  <a:latin typeface="微软雅黑" pitchFamily="34" charset="-122"/>
                  <a:ea typeface="微软雅黑" pitchFamily="34" charset="-122"/>
                </a:rPr>
                <a:t>基金会开发。用户可以在不了解分布式底层细节的情况下，开发分布式程序，充分利用集群的威力高速运算和存储。</a:t>
              </a:r>
              <a:r>
                <a:rPr lang="en-US" altLang="zh-CN" dirty="0">
                  <a:latin typeface="微软雅黑" pitchFamily="34" charset="-122"/>
                  <a:ea typeface="微软雅黑" pitchFamily="34" charset="-122"/>
                </a:rPr>
                <a:t>Hadoop</a:t>
              </a:r>
              <a:r>
                <a:rPr lang="zh-CN" altLang="en-US" dirty="0">
                  <a:latin typeface="微软雅黑" pitchFamily="34" charset="-122"/>
                  <a:ea typeface="微软雅黑" pitchFamily="34" charset="-122"/>
                </a:rPr>
                <a:t>实现了一个分布式文件系统（</a:t>
              </a:r>
              <a:r>
                <a:rPr lang="en-US" altLang="zh-CN" dirty="0">
                  <a:latin typeface="微软雅黑" pitchFamily="34" charset="-122"/>
                  <a:ea typeface="微软雅黑" pitchFamily="34" charset="-122"/>
                </a:rPr>
                <a:t>Hadoop Distributed File System</a:t>
              </a:r>
              <a:r>
                <a:rPr lang="zh-CN" altLang="en-US" dirty="0">
                  <a:latin typeface="微软雅黑" pitchFamily="34" charset="-122"/>
                  <a:ea typeface="微软雅黑" pitchFamily="34" charset="-122"/>
                </a:rPr>
                <a:t>），简称</a:t>
              </a:r>
              <a:r>
                <a:rPr lang="en-US" altLang="zh-CN" dirty="0">
                  <a:latin typeface="微软雅黑" pitchFamily="34" charset="-122"/>
                  <a:ea typeface="微软雅黑" pitchFamily="34" charset="-122"/>
                </a:rPr>
                <a:t>HDFS</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HDFS</a:t>
              </a:r>
              <a:r>
                <a:rPr lang="zh-CN" altLang="en-US" dirty="0">
                  <a:latin typeface="微软雅黑" pitchFamily="34" charset="-122"/>
                  <a:ea typeface="微软雅黑" pitchFamily="34" charset="-122"/>
                </a:rPr>
                <a:t>有着高容错性的特点，并且设计用来部署在低廉的硬件上。</a:t>
              </a:r>
              <a:endParaRPr lang="en-US" altLang="zh-CN" dirty="0">
                <a:latin typeface="微软雅黑" pitchFamily="34" charset="-122"/>
                <a:ea typeface="微软雅黑" pitchFamily="34" charset="-122"/>
              </a:endParaRPr>
            </a:p>
          </p:txBody>
        </p:sp>
      </p:grpSp>
      <p:pic>
        <p:nvPicPr>
          <p:cNvPr id="45060" name="Picture 2" descr="http://pic.baike.soso.com/p/20120514/20120514173146-8520539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84313"/>
            <a:ext cx="1941513"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586034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barn(inVertical)">
                                      <p:cBhvr>
                                        <p:cTn id="7" dur="500"/>
                                        <p:tgtEl>
                                          <p:spTgt spid="37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34"/>
          <p:cNvSpPr txBox="1">
            <a:spLocks noChangeArrowheads="1"/>
          </p:cNvSpPr>
          <p:nvPr/>
        </p:nvSpPr>
        <p:spPr bwMode="auto">
          <a:xfrm>
            <a:off x="1197646" y="260648"/>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分布式文件系统</a:t>
            </a:r>
          </a:p>
        </p:txBody>
      </p:sp>
      <p:grpSp>
        <p:nvGrpSpPr>
          <p:cNvPr id="2" name="组合 1"/>
          <p:cNvGrpSpPr>
            <a:grpSpLocks/>
          </p:cNvGrpSpPr>
          <p:nvPr/>
        </p:nvGrpSpPr>
        <p:grpSpPr bwMode="auto">
          <a:xfrm>
            <a:off x="481013" y="908050"/>
            <a:ext cx="8194675" cy="1657350"/>
            <a:chOff x="481013" y="908050"/>
            <a:chExt cx="8194675" cy="1657350"/>
          </a:xfrm>
        </p:grpSpPr>
        <p:grpSp>
          <p:nvGrpSpPr>
            <p:cNvPr id="46085" name="组合 33"/>
            <p:cNvGrpSpPr>
              <a:grpSpLocks/>
            </p:cNvGrpSpPr>
            <p:nvPr/>
          </p:nvGrpSpPr>
          <p:grpSpPr bwMode="auto">
            <a:xfrm>
              <a:off x="481013" y="908050"/>
              <a:ext cx="8194675" cy="1657350"/>
              <a:chOff x="499928" y="4528447"/>
              <a:chExt cx="7442692" cy="1207373"/>
            </a:xfrm>
          </p:grpSpPr>
          <p:sp>
            <p:nvSpPr>
              <p:cNvPr id="46087" name="矩形 30"/>
              <p:cNvSpPr>
                <a:spLocks noChangeArrowheads="1"/>
              </p:cNvSpPr>
              <p:nvPr/>
            </p:nvSpPr>
            <p:spPr bwMode="auto">
              <a:xfrm>
                <a:off x="499928" y="4528447"/>
                <a:ext cx="7442692" cy="1207373"/>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6088"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6089" name="矩形 32"/>
              <p:cNvSpPr>
                <a:spLocks noChangeArrowheads="1"/>
              </p:cNvSpPr>
              <p:nvPr/>
            </p:nvSpPr>
            <p:spPr bwMode="auto">
              <a:xfrm>
                <a:off x="1795578" y="4974270"/>
                <a:ext cx="5999191" cy="47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一个</a:t>
                </a:r>
                <a:r>
                  <a:rPr lang="en-US" altLang="zh-CN" dirty="0">
                    <a:latin typeface="微软雅黑" pitchFamily="34" charset="-122"/>
                    <a:ea typeface="微软雅黑" pitchFamily="34" charset="-122"/>
                  </a:rPr>
                  <a:t>HDFS</a:t>
                </a:r>
                <a:r>
                  <a:rPr lang="zh-CN" altLang="en-US" dirty="0">
                    <a:latin typeface="微软雅黑" pitchFamily="34" charset="-122"/>
                    <a:ea typeface="微软雅黑" pitchFamily="34" charset="-122"/>
                  </a:rPr>
                  <a:t>集群是由一个</a:t>
                </a:r>
                <a:r>
                  <a:rPr lang="en-US" altLang="zh-CN" dirty="0" err="1">
                    <a:latin typeface="微软雅黑" pitchFamily="34" charset="-122"/>
                    <a:ea typeface="微软雅黑" pitchFamily="34" charset="-122"/>
                  </a:rPr>
                  <a:t>Namenode</a:t>
                </a:r>
                <a:r>
                  <a:rPr lang="zh-CN" altLang="en-US" dirty="0">
                    <a:latin typeface="微软雅黑" pitchFamily="34" charset="-122"/>
                    <a:ea typeface="微软雅黑" pitchFamily="34" charset="-122"/>
                  </a:rPr>
                  <a:t>和一定数目的</a:t>
                </a:r>
                <a:r>
                  <a:rPr lang="en-US" altLang="zh-CN" dirty="0" err="1">
                    <a:latin typeface="微软雅黑" pitchFamily="34" charset="-122"/>
                    <a:ea typeface="微软雅黑" pitchFamily="34" charset="-122"/>
                  </a:rPr>
                  <a:t>Datanodes</a:t>
                </a:r>
                <a:r>
                  <a:rPr lang="zh-CN" altLang="en-US" dirty="0">
                    <a:latin typeface="微软雅黑" pitchFamily="34" charset="-122"/>
                    <a:ea typeface="微软雅黑" pitchFamily="34" charset="-122"/>
                  </a:rPr>
                  <a:t>组成。</a:t>
                </a:r>
                <a:endParaRPr lang="en-US" altLang="zh-CN" dirty="0">
                  <a:latin typeface="微软雅黑" pitchFamily="34" charset="-122"/>
                  <a:ea typeface="微软雅黑" pitchFamily="34" charset="-122"/>
                </a:endParaRPr>
              </a:p>
            </p:txBody>
          </p:sp>
        </p:grpSp>
        <p:pic>
          <p:nvPicPr>
            <p:cNvPr id="46086" name="Picture 2" descr="http://pic.baike.soso.com/p/20120514/20120514173146-8520539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22388"/>
              <a:ext cx="107791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917" name="Picture 2" descr="C:\Users\Denver\Pictures\HDF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636838"/>
            <a:ext cx="5688013" cy="3744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135179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8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34"/>
          <p:cNvSpPr txBox="1">
            <a:spLocks noChangeArrowheads="1"/>
          </p:cNvSpPr>
          <p:nvPr/>
        </p:nvSpPr>
        <p:spPr bwMode="auto">
          <a:xfrm>
            <a:off x="1115616" y="260648"/>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11" name="组合 10"/>
          <p:cNvGrpSpPr>
            <a:grpSpLocks/>
          </p:cNvGrpSpPr>
          <p:nvPr/>
        </p:nvGrpSpPr>
        <p:grpSpPr bwMode="auto">
          <a:xfrm>
            <a:off x="274638" y="3027363"/>
            <a:ext cx="8258175" cy="2130425"/>
            <a:chOff x="395288" y="1196974"/>
            <a:chExt cx="8257788" cy="2129684"/>
          </a:xfrm>
        </p:grpSpPr>
        <p:grpSp>
          <p:nvGrpSpPr>
            <p:cNvPr id="47111" name="组合 33"/>
            <p:cNvGrpSpPr>
              <a:grpSpLocks/>
            </p:cNvGrpSpPr>
            <p:nvPr/>
          </p:nvGrpSpPr>
          <p:grpSpPr bwMode="auto">
            <a:xfrm>
              <a:off x="395288" y="1196974"/>
              <a:ext cx="8257788" cy="2129684"/>
              <a:chOff x="499928" y="4528449"/>
              <a:chExt cx="8477644" cy="2198708"/>
            </a:xfrm>
          </p:grpSpPr>
          <p:sp>
            <p:nvSpPr>
              <p:cNvPr id="47113" name="矩形 30"/>
              <p:cNvSpPr>
                <a:spLocks noChangeArrowheads="1"/>
              </p:cNvSpPr>
              <p:nvPr/>
            </p:nvSpPr>
            <p:spPr bwMode="auto">
              <a:xfrm>
                <a:off x="499928" y="4528449"/>
                <a:ext cx="8477644" cy="2198708"/>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7114" name="五边形 31"/>
              <p:cNvSpPr>
                <a:spLocks noChangeArrowheads="1"/>
              </p:cNvSpPr>
              <p:nvPr/>
            </p:nvSpPr>
            <p:spPr bwMode="auto">
              <a:xfrm rot="5400000">
                <a:off x="4442815" y="623570"/>
                <a:ext cx="312152" cy="8170223"/>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7115" name="矩形 32"/>
              <p:cNvSpPr>
                <a:spLocks noChangeArrowheads="1"/>
              </p:cNvSpPr>
              <p:nvPr/>
            </p:nvSpPr>
            <p:spPr bwMode="auto">
              <a:xfrm>
                <a:off x="1760855" y="4974270"/>
                <a:ext cx="6944943" cy="159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buFont typeface="Wingdings" pitchFamily="2" charset="2"/>
                  <a:buChar char="Ø"/>
                </a:pPr>
                <a:r>
                  <a:rPr lang="zh-CN" altLang="en-US" dirty="0">
                    <a:solidFill>
                      <a:srgbClr val="FFCC00"/>
                    </a:solidFill>
                    <a:latin typeface="微软雅黑" pitchFamily="34" charset="-122"/>
                    <a:ea typeface="微软雅黑" pitchFamily="34" charset="-122"/>
                  </a:rPr>
                  <a:t>关系型数据库的局限性</a:t>
                </a:r>
                <a:endParaRPr lang="en-US" altLang="zh-CN" dirty="0">
                  <a:solidFill>
                    <a:srgbClr val="FFCC00"/>
                  </a:solidFill>
                  <a:latin typeface="微软雅黑" pitchFamily="34" charset="-122"/>
                  <a:ea typeface="微软雅黑" pitchFamily="34" charset="-122"/>
                </a:endParaRPr>
              </a:p>
              <a:p>
                <a:pPr lvl="1" eaLnBrk="1" latinLnBrk="1" hangingPunct="1">
                  <a:spcBef>
                    <a:spcPts val="900"/>
                  </a:spcBef>
                  <a:buFont typeface="Arial" pitchFamily="34" charset="0"/>
                  <a:buChar char="•"/>
                </a:pPr>
                <a:r>
                  <a:rPr lang="zh-CN" altLang="en-US" dirty="0">
                    <a:latin typeface="微软雅黑" pitchFamily="34" charset="-122"/>
                    <a:ea typeface="微软雅黑" pitchFamily="34" charset="-122"/>
                  </a:rPr>
                  <a:t>难以满足高并发读写的需求</a:t>
                </a:r>
                <a:endParaRPr lang="en-US" altLang="zh-CN" dirty="0">
                  <a:latin typeface="微软雅黑" pitchFamily="34" charset="-122"/>
                  <a:ea typeface="微软雅黑" pitchFamily="34" charset="-122"/>
                </a:endParaRPr>
              </a:p>
              <a:p>
                <a:pPr lvl="1" eaLnBrk="1" latinLnBrk="1" hangingPunct="1">
                  <a:spcBef>
                    <a:spcPts val="900"/>
                  </a:spcBef>
                  <a:buFont typeface="Arial" pitchFamily="34" charset="0"/>
                  <a:buChar char="•"/>
                </a:pPr>
                <a:r>
                  <a:rPr lang="zh-CN" altLang="en-US" dirty="0">
                    <a:latin typeface="微软雅黑" pitchFamily="34" charset="-122"/>
                    <a:ea typeface="微软雅黑" pitchFamily="34" charset="-122"/>
                  </a:rPr>
                  <a:t>难以满足对海量数据高效率存储和访问的需求</a:t>
                </a:r>
                <a:endParaRPr lang="en-US" altLang="zh-CN" dirty="0">
                  <a:latin typeface="微软雅黑" pitchFamily="34" charset="-122"/>
                  <a:ea typeface="微软雅黑" pitchFamily="34" charset="-122"/>
                </a:endParaRPr>
              </a:p>
              <a:p>
                <a:pPr lvl="1" eaLnBrk="1" latinLnBrk="1" hangingPunct="1">
                  <a:spcBef>
                    <a:spcPts val="900"/>
                  </a:spcBef>
                  <a:buFont typeface="Arial" pitchFamily="34" charset="0"/>
                  <a:buChar char="•"/>
                </a:pPr>
                <a:r>
                  <a:rPr lang="zh-CN" altLang="en-US" dirty="0">
                    <a:latin typeface="微软雅黑" pitchFamily="34" charset="-122"/>
                    <a:ea typeface="微软雅黑" pitchFamily="34" charset="-122"/>
                  </a:rPr>
                  <a:t>难以满足对数据库高可扩展性和高可用性的需求</a:t>
                </a:r>
                <a:endParaRPr lang="en-US" altLang="zh-CN" dirty="0">
                  <a:latin typeface="微软雅黑" pitchFamily="34" charset="-122"/>
                  <a:ea typeface="微软雅黑" pitchFamily="34" charset="-122"/>
                </a:endParaRPr>
              </a:p>
            </p:txBody>
          </p:sp>
        </p:grpSp>
        <p:pic>
          <p:nvPicPr>
            <p:cNvPr id="47112" name="Picture 22" descr="148_4000x5000_zcool"/>
            <p:cNvPicPr>
              <a:picLocks noChangeAspect="1" noChangeArrowheads="1"/>
            </p:cNvPicPr>
            <p:nvPr/>
          </p:nvPicPr>
          <p:blipFill>
            <a:blip r:embed="rId3">
              <a:extLst>
                <a:ext uri="{28A0092B-C50C-407E-A947-70E740481C1C}">
                  <a14:useLocalDpi xmlns:a14="http://schemas.microsoft.com/office/drawing/2010/main" val="0"/>
                </a:ext>
              </a:extLst>
            </a:blip>
            <a:srcRect t="9018"/>
            <a:stretch>
              <a:fillRect/>
            </a:stretch>
          </p:blipFill>
          <p:spPr bwMode="auto">
            <a:xfrm>
              <a:off x="611188" y="1484313"/>
              <a:ext cx="7921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7826" name="Picture 2" descr="C:\Users\Denver\Pictures\Nosq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1192213"/>
            <a:ext cx="2811462"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254784" y="1700808"/>
            <a:ext cx="1661032" cy="646331"/>
          </a:xfrm>
          <a:prstGeom prst="rect">
            <a:avLst/>
          </a:prstGeom>
          <a:solidFill>
            <a:srgbClr val="9966FF"/>
          </a:solidFill>
          <a:ln/>
        </p:spPr>
        <p:style>
          <a:lnRef idx="0">
            <a:schemeClr val="accent1"/>
          </a:lnRef>
          <a:fillRef idx="3">
            <a:schemeClr val="accent1"/>
          </a:fillRef>
          <a:effectRef idx="3">
            <a:schemeClr val="accent1"/>
          </a:effectRef>
          <a:fontRef idx="minor">
            <a:schemeClr val="lt1"/>
          </a:fontRef>
        </p:style>
        <p:txBody>
          <a:bodyPr wrap="none">
            <a:spAutoFit/>
          </a:bodyPr>
          <a:lstStyle/>
          <a:p>
            <a:pPr>
              <a:defRPr/>
            </a:pPr>
            <a:r>
              <a:rPr lang="en-US" altLang="zh-CN" sz="36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NoSQL</a:t>
            </a:r>
            <a:endParaRPr lang="zh-CN" alt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 name="TextBox 3"/>
          <p:cNvSpPr txBox="1"/>
          <p:nvPr/>
        </p:nvSpPr>
        <p:spPr>
          <a:xfrm>
            <a:off x="3114836" y="1628800"/>
            <a:ext cx="646331" cy="769441"/>
          </a:xfrm>
          <a:prstGeom prst="rect">
            <a:avLst/>
          </a:prstGeom>
          <a:noFill/>
        </p:spPr>
        <p:txBody>
          <a:bodyPr wrap="none">
            <a:spAutoFit/>
          </a:bodyPr>
          <a:lstStyle/>
          <a:p>
            <a:pPr>
              <a:defRPr/>
            </a:pPr>
            <a:r>
              <a:rPr lang="en-US" altLang="zh-CN"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a:r>
            <a:endParaRPr lang="zh-CN" altLang="en-US" sz="4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68618705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nodeType="afterGroup">
                            <p:stCondLst>
                              <p:cond delay="1000"/>
                            </p:stCondLst>
                            <p:childTnLst>
                              <p:par>
                                <p:cTn id="13" presetID="21" presetClass="entr" presetSubtype="1" fill="hold" nodeType="afterEffect">
                                  <p:stCondLst>
                                    <p:cond delay="0"/>
                                  </p:stCondLst>
                                  <p:childTnLst>
                                    <p:set>
                                      <p:cBhvr>
                                        <p:cTn id="14" dur="1" fill="hold">
                                          <p:stCondLst>
                                            <p:cond delay="0"/>
                                          </p:stCondLst>
                                        </p:cTn>
                                        <p:tgtEl>
                                          <p:spTgt spid="77826"/>
                                        </p:tgtEl>
                                        <p:attrNameLst>
                                          <p:attrName>style.visibility</p:attrName>
                                        </p:attrNameLst>
                                      </p:cBhvr>
                                      <p:to>
                                        <p:strVal val="visible"/>
                                      </p:to>
                                    </p:set>
                                    <p:animEffect transition="in" filter="wheel(1)">
                                      <p:cBhvr>
                                        <p:cTn id="15" dur="2000"/>
                                        <p:tgtEl>
                                          <p:spTgt spid="778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Box 34"/>
          <p:cNvSpPr txBox="1">
            <a:spLocks noChangeArrowheads="1"/>
          </p:cNvSpPr>
          <p:nvPr/>
        </p:nvSpPr>
        <p:spPr bwMode="auto">
          <a:xfrm>
            <a:off x="1100020" y="188640"/>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11" name="组合 10"/>
          <p:cNvGrpSpPr>
            <a:grpSpLocks/>
          </p:cNvGrpSpPr>
          <p:nvPr/>
        </p:nvGrpSpPr>
        <p:grpSpPr bwMode="auto">
          <a:xfrm>
            <a:off x="457200" y="1484313"/>
            <a:ext cx="7250113" cy="1439862"/>
            <a:chOff x="395288" y="1196975"/>
            <a:chExt cx="7249676" cy="1440160"/>
          </a:xfrm>
        </p:grpSpPr>
        <p:grpSp>
          <p:nvGrpSpPr>
            <p:cNvPr id="48138" name="组合 33"/>
            <p:cNvGrpSpPr>
              <a:grpSpLocks/>
            </p:cNvGrpSpPr>
            <p:nvPr/>
          </p:nvGrpSpPr>
          <p:grpSpPr bwMode="auto">
            <a:xfrm>
              <a:off x="395288" y="1196975"/>
              <a:ext cx="7249676" cy="1440160"/>
              <a:chOff x="499928" y="4528449"/>
              <a:chExt cx="7442692" cy="1486836"/>
            </a:xfrm>
          </p:grpSpPr>
          <p:sp>
            <p:nvSpPr>
              <p:cNvPr id="48140" name="矩形 30"/>
              <p:cNvSpPr>
                <a:spLocks noChangeArrowheads="1"/>
              </p:cNvSpPr>
              <p:nvPr/>
            </p:nvSpPr>
            <p:spPr bwMode="auto">
              <a:xfrm>
                <a:off x="499928" y="4528449"/>
                <a:ext cx="7442692" cy="148683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8141" name="五边形 31"/>
              <p:cNvSpPr>
                <a:spLocks noChangeArrowheads="1"/>
              </p:cNvSpPr>
              <p:nvPr/>
            </p:nvSpPr>
            <p:spPr bwMode="auto">
              <a:xfrm rot="5400000">
                <a:off x="4072123" y="994262"/>
                <a:ext cx="312152" cy="7428840"/>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48142" name="矩形 32"/>
              <p:cNvSpPr>
                <a:spLocks noChangeArrowheads="1"/>
              </p:cNvSpPr>
              <p:nvPr/>
            </p:nvSpPr>
            <p:spPr bwMode="auto">
              <a:xfrm>
                <a:off x="1760855" y="4974270"/>
                <a:ext cx="6033914" cy="95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buFont typeface="Wingdings" pitchFamily="2" charset="2"/>
                  <a:buChar char="Ø"/>
                </a:pPr>
                <a:r>
                  <a:rPr lang="en-US" altLang="zh-CN" dirty="0">
                    <a:latin typeface="微软雅黑" pitchFamily="34" charset="-122"/>
                    <a:ea typeface="微软雅黑" pitchFamily="34" charset="-122"/>
                  </a:rPr>
                  <a:t>NoSQL </a:t>
                </a:r>
                <a:r>
                  <a:rPr lang="zh-CN" altLang="en-US" dirty="0">
                    <a:latin typeface="微软雅黑" pitchFamily="34" charset="-122"/>
                    <a:ea typeface="微软雅黑" pitchFamily="34" charset="-122"/>
                  </a:rPr>
                  <a:t>数据存储不需要固定的表结构，通常也不存在连接操作。在大数据存取上具备关系型数据库无法比拟的性能优势。</a:t>
                </a:r>
                <a:endParaRPr lang="en-US" altLang="zh-CN" dirty="0">
                  <a:latin typeface="微软雅黑" pitchFamily="34" charset="-122"/>
                  <a:ea typeface="微软雅黑" pitchFamily="34" charset="-122"/>
                </a:endParaRPr>
              </a:p>
            </p:txBody>
          </p:sp>
        </p:grpSp>
        <p:pic>
          <p:nvPicPr>
            <p:cNvPr id="48139" name="Picture 22" descr="148_4000x5000_zcool"/>
            <p:cNvPicPr>
              <a:picLocks noChangeAspect="1" noChangeArrowheads="1"/>
            </p:cNvPicPr>
            <p:nvPr/>
          </p:nvPicPr>
          <p:blipFill>
            <a:blip r:embed="rId3">
              <a:extLst>
                <a:ext uri="{28A0092B-C50C-407E-A947-70E740481C1C}">
                  <a14:useLocalDpi xmlns:a14="http://schemas.microsoft.com/office/drawing/2010/main" val="0"/>
                </a:ext>
              </a:extLst>
            </a:blip>
            <a:srcRect t="9018"/>
            <a:stretch>
              <a:fillRect/>
            </a:stretch>
          </p:blipFill>
          <p:spPr bwMode="auto">
            <a:xfrm>
              <a:off x="611188" y="1484313"/>
              <a:ext cx="79216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组合 17"/>
          <p:cNvGrpSpPr>
            <a:grpSpLocks/>
          </p:cNvGrpSpPr>
          <p:nvPr/>
        </p:nvGrpSpPr>
        <p:grpSpPr bwMode="auto">
          <a:xfrm>
            <a:off x="554038" y="3213100"/>
            <a:ext cx="3408362" cy="1728788"/>
            <a:chOff x="300271" y="1845649"/>
            <a:chExt cx="3407025" cy="1728244"/>
          </a:xfrm>
        </p:grpSpPr>
        <p:sp>
          <p:nvSpPr>
            <p:cNvPr id="48136" name="TextBox 4"/>
            <p:cNvSpPr txBox="1">
              <a:spLocks noChangeArrowheads="1"/>
            </p:cNvSpPr>
            <p:nvPr/>
          </p:nvSpPr>
          <p:spPr bwMode="auto">
            <a:xfrm>
              <a:off x="344554" y="2061441"/>
              <a:ext cx="3241980" cy="132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r>
                <a:rPr lang="zh-CN" altLang="en-US" sz="1600" dirty="0">
                  <a:latin typeface="微软雅黑" pitchFamily="34" charset="-122"/>
                  <a:ea typeface="微软雅黑" pitchFamily="34" charset="-122"/>
                </a:rPr>
                <a:t>关系型数据库中的表都是存储一些格式化的数据结构，每个元组字段的组成都一样，即使不是每个元组都需要所有的字段，但数据库会为每个元组分配所有的字段</a:t>
              </a:r>
              <a:r>
                <a:rPr lang="zh-CN" altLang="en-US" sz="1600" b="1" dirty="0">
                  <a:latin typeface="微软雅黑" pitchFamily="34" charset="-122"/>
                  <a:ea typeface="微软雅黑" pitchFamily="34" charset="-122"/>
                </a:rPr>
                <a:t>。</a:t>
              </a:r>
            </a:p>
          </p:txBody>
        </p:sp>
        <p:sp>
          <p:nvSpPr>
            <p:cNvPr id="48137" name="矩形 7"/>
            <p:cNvSpPr>
              <a:spLocks noChangeArrowheads="1"/>
            </p:cNvSpPr>
            <p:nvPr/>
          </p:nvSpPr>
          <p:spPr bwMode="auto">
            <a:xfrm>
              <a:off x="300271" y="1845649"/>
              <a:ext cx="3407025" cy="1728244"/>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a:latin typeface="微软雅黑" pitchFamily="34" charset="-122"/>
                <a:ea typeface="微软雅黑" pitchFamily="34" charset="-122"/>
              </a:endParaRPr>
            </a:p>
          </p:txBody>
        </p:sp>
      </p:grpSp>
      <p:grpSp>
        <p:nvGrpSpPr>
          <p:cNvPr id="15" name="组合 14"/>
          <p:cNvGrpSpPr>
            <a:grpSpLocks/>
          </p:cNvGrpSpPr>
          <p:nvPr/>
        </p:nvGrpSpPr>
        <p:grpSpPr bwMode="auto">
          <a:xfrm>
            <a:off x="4273550" y="3213100"/>
            <a:ext cx="3467100" cy="1728788"/>
            <a:chOff x="4091834" y="2709193"/>
            <a:chExt cx="3466033" cy="1727919"/>
          </a:xfrm>
        </p:grpSpPr>
        <p:sp>
          <p:nvSpPr>
            <p:cNvPr id="48134" name="矩形 7"/>
            <p:cNvSpPr>
              <a:spLocks noChangeArrowheads="1"/>
            </p:cNvSpPr>
            <p:nvPr/>
          </p:nvSpPr>
          <p:spPr bwMode="auto">
            <a:xfrm>
              <a:off x="4091834" y="2709193"/>
              <a:ext cx="3466033" cy="1727919"/>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a:latin typeface="微软雅黑" pitchFamily="34" charset="-122"/>
                <a:ea typeface="微软雅黑" pitchFamily="34" charset="-122"/>
              </a:endParaRPr>
            </a:p>
          </p:txBody>
        </p:sp>
        <p:sp>
          <p:nvSpPr>
            <p:cNvPr id="48135" name="TextBox 4"/>
            <p:cNvSpPr txBox="1">
              <a:spLocks noChangeArrowheads="1"/>
            </p:cNvSpPr>
            <p:nvPr/>
          </p:nvSpPr>
          <p:spPr bwMode="auto">
            <a:xfrm>
              <a:off x="4204479" y="2852936"/>
              <a:ext cx="32407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r>
                <a:rPr lang="zh-CN" altLang="en-US" sz="1600" dirty="0">
                  <a:latin typeface="微软雅黑" pitchFamily="34" charset="-122"/>
                  <a:ea typeface="微软雅黑" pitchFamily="34" charset="-122"/>
                </a:rPr>
                <a:t>非关系型数据库以键值对存储，它的结构不固定，每一个元组可以有不一样的字段，每个元组可以根据需要增加一些自己的键值对，这样就不会局限于固定的结构，可以减少一些时间和空间的开销。</a:t>
              </a:r>
            </a:p>
          </p:txBody>
        </p:sp>
      </p:grpSp>
    </p:spTree>
    <p:extLst>
      <p:ext uri="{BB962C8B-B14F-4D97-AF65-F5344CB8AC3E}">
        <p14:creationId xmlns:p14="http://schemas.microsoft.com/office/powerpoint/2010/main" val="42796964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Box 34"/>
          <p:cNvSpPr txBox="1">
            <a:spLocks noChangeArrowheads="1"/>
          </p:cNvSpPr>
          <p:nvPr/>
        </p:nvSpPr>
        <p:spPr bwMode="auto">
          <a:xfrm>
            <a:off x="1060449" y="188640"/>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pic>
        <p:nvPicPr>
          <p:cNvPr id="77827" name="Picture 3" descr="C:\Users\Denver\Pictures\big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1341438"/>
            <a:ext cx="1704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4" descr="C:\Users\Denver\Pictures\Dynam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1268413"/>
            <a:ext cx="16668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425" y="2752725"/>
            <a:ext cx="1290638"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2681288"/>
            <a:ext cx="1512887"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300" y="2778125"/>
            <a:ext cx="2325688"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3925888"/>
            <a:ext cx="1368425"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7"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5875" y="5249863"/>
            <a:ext cx="1908175"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8"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2638" y="4117975"/>
            <a:ext cx="1606550"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9" name="Picture 7"/>
          <p:cNvPicPr>
            <a:picLocks noChangeAspect="1" noChangeArrowheads="1"/>
          </p:cNvPicPr>
          <p:nvPr/>
        </p:nvPicPr>
        <p:blipFill>
          <a:blip r:embed="rId11">
            <a:extLst>
              <a:ext uri="{28A0092B-C50C-407E-A947-70E740481C1C}">
                <a14:useLocalDpi xmlns:a14="http://schemas.microsoft.com/office/drawing/2010/main" val="0"/>
              </a:ext>
            </a:extLst>
          </a:blip>
          <a:srcRect l="7755" t="9689" r="4482" b="15916"/>
          <a:stretch>
            <a:fillRect/>
          </a:stretch>
        </p:blipFill>
        <p:spPr bwMode="auto">
          <a:xfrm>
            <a:off x="1619250" y="5400675"/>
            <a:ext cx="22907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044798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77827"/>
                                        </p:tgtEl>
                                        <p:attrNameLst>
                                          <p:attrName>style.visibility</p:attrName>
                                        </p:attrNameLst>
                                      </p:cBhvr>
                                      <p:to>
                                        <p:strVal val="visible"/>
                                      </p:to>
                                    </p:set>
                                    <p:anim calcmode="lin" valueType="num">
                                      <p:cBhvr>
                                        <p:cTn id="7" dur="500" fill="hold"/>
                                        <p:tgtEl>
                                          <p:spTgt spid="77827"/>
                                        </p:tgtEl>
                                        <p:attrNameLst>
                                          <p:attrName>ppt_w</p:attrName>
                                        </p:attrNameLst>
                                      </p:cBhvr>
                                      <p:tavLst>
                                        <p:tav tm="0">
                                          <p:val>
                                            <p:fltVal val="0"/>
                                          </p:val>
                                        </p:tav>
                                        <p:tav tm="100000">
                                          <p:val>
                                            <p:strVal val="#ppt_w"/>
                                          </p:val>
                                        </p:tav>
                                      </p:tavLst>
                                    </p:anim>
                                    <p:anim calcmode="lin" valueType="num">
                                      <p:cBhvr>
                                        <p:cTn id="8" dur="500" fill="hold"/>
                                        <p:tgtEl>
                                          <p:spTgt spid="77827"/>
                                        </p:tgtEl>
                                        <p:attrNameLst>
                                          <p:attrName>ppt_h</p:attrName>
                                        </p:attrNameLst>
                                      </p:cBhvr>
                                      <p:tavLst>
                                        <p:tav tm="0">
                                          <p:val>
                                            <p:fltVal val="0"/>
                                          </p:val>
                                        </p:tav>
                                        <p:tav tm="100000">
                                          <p:val>
                                            <p:strVal val="#ppt_h"/>
                                          </p:val>
                                        </p:tav>
                                      </p:tavLst>
                                    </p:anim>
                                    <p:animEffect transition="in" filter="fade">
                                      <p:cBhvr>
                                        <p:cTn id="9" dur="500"/>
                                        <p:tgtEl>
                                          <p:spTgt spid="77827"/>
                                        </p:tgtEl>
                                      </p:cBhvr>
                                    </p:animEffect>
                                  </p:childTnLst>
                                </p:cTn>
                              </p:par>
                            </p:childTnLst>
                          </p:cTn>
                        </p:par>
                        <p:par>
                          <p:cTn id="10" fill="hold" nodeType="afterGroup">
                            <p:stCondLst>
                              <p:cond delay="500"/>
                            </p:stCondLst>
                            <p:childTnLst>
                              <p:par>
                                <p:cTn id="11" presetID="53" presetClass="entr" presetSubtype="16" fill="hold" nodeType="afterEffect">
                                  <p:stCondLst>
                                    <p:cond delay="0"/>
                                  </p:stCondLst>
                                  <p:childTnLst>
                                    <p:set>
                                      <p:cBhvr>
                                        <p:cTn id="12" dur="1" fill="hold">
                                          <p:stCondLst>
                                            <p:cond delay="0"/>
                                          </p:stCondLst>
                                        </p:cTn>
                                        <p:tgtEl>
                                          <p:spTgt spid="77828"/>
                                        </p:tgtEl>
                                        <p:attrNameLst>
                                          <p:attrName>style.visibility</p:attrName>
                                        </p:attrNameLst>
                                      </p:cBhvr>
                                      <p:to>
                                        <p:strVal val="visible"/>
                                      </p:to>
                                    </p:set>
                                    <p:anim calcmode="lin" valueType="num">
                                      <p:cBhvr>
                                        <p:cTn id="13" dur="500" fill="hold"/>
                                        <p:tgtEl>
                                          <p:spTgt spid="77828"/>
                                        </p:tgtEl>
                                        <p:attrNameLst>
                                          <p:attrName>ppt_w</p:attrName>
                                        </p:attrNameLst>
                                      </p:cBhvr>
                                      <p:tavLst>
                                        <p:tav tm="0">
                                          <p:val>
                                            <p:fltVal val="0"/>
                                          </p:val>
                                        </p:tav>
                                        <p:tav tm="100000">
                                          <p:val>
                                            <p:strVal val="#ppt_w"/>
                                          </p:val>
                                        </p:tav>
                                      </p:tavLst>
                                    </p:anim>
                                    <p:anim calcmode="lin" valueType="num">
                                      <p:cBhvr>
                                        <p:cTn id="14" dur="500" fill="hold"/>
                                        <p:tgtEl>
                                          <p:spTgt spid="77828"/>
                                        </p:tgtEl>
                                        <p:attrNameLst>
                                          <p:attrName>ppt_h</p:attrName>
                                        </p:attrNameLst>
                                      </p:cBhvr>
                                      <p:tavLst>
                                        <p:tav tm="0">
                                          <p:val>
                                            <p:fltVal val="0"/>
                                          </p:val>
                                        </p:tav>
                                        <p:tav tm="100000">
                                          <p:val>
                                            <p:strVal val="#ppt_h"/>
                                          </p:val>
                                        </p:tav>
                                      </p:tavLst>
                                    </p:anim>
                                    <p:animEffect transition="in" filter="fade">
                                      <p:cBhvr>
                                        <p:cTn id="15" dur="500"/>
                                        <p:tgtEl>
                                          <p:spTgt spid="77828"/>
                                        </p:tgtEl>
                                      </p:cBhvr>
                                    </p:animEffect>
                                  </p:childTnLst>
                                </p:cTn>
                              </p:par>
                            </p:childTnLst>
                          </p:cTn>
                        </p:par>
                        <p:par>
                          <p:cTn id="16" fill="hold" nodeType="afterGroup">
                            <p:stCondLst>
                              <p:cond delay="1000"/>
                            </p:stCondLst>
                            <p:childTnLst>
                              <p:par>
                                <p:cTn id="17" presetID="53" presetClass="entr" presetSubtype="16" fill="hold" nodeType="afterEffect">
                                  <p:stCondLst>
                                    <p:cond delay="0"/>
                                  </p:stCondLst>
                                  <p:childTnLst>
                                    <p:set>
                                      <p:cBhvr>
                                        <p:cTn id="18" dur="1" fill="hold">
                                          <p:stCondLst>
                                            <p:cond delay="0"/>
                                          </p:stCondLst>
                                        </p:cTn>
                                        <p:tgtEl>
                                          <p:spTgt spid="77829"/>
                                        </p:tgtEl>
                                        <p:attrNameLst>
                                          <p:attrName>style.visibility</p:attrName>
                                        </p:attrNameLst>
                                      </p:cBhvr>
                                      <p:to>
                                        <p:strVal val="visible"/>
                                      </p:to>
                                    </p:set>
                                    <p:anim calcmode="lin" valueType="num">
                                      <p:cBhvr>
                                        <p:cTn id="19" dur="500" fill="hold"/>
                                        <p:tgtEl>
                                          <p:spTgt spid="77829"/>
                                        </p:tgtEl>
                                        <p:attrNameLst>
                                          <p:attrName>ppt_w</p:attrName>
                                        </p:attrNameLst>
                                      </p:cBhvr>
                                      <p:tavLst>
                                        <p:tav tm="0">
                                          <p:val>
                                            <p:fltVal val="0"/>
                                          </p:val>
                                        </p:tav>
                                        <p:tav tm="100000">
                                          <p:val>
                                            <p:strVal val="#ppt_w"/>
                                          </p:val>
                                        </p:tav>
                                      </p:tavLst>
                                    </p:anim>
                                    <p:anim calcmode="lin" valueType="num">
                                      <p:cBhvr>
                                        <p:cTn id="20" dur="500" fill="hold"/>
                                        <p:tgtEl>
                                          <p:spTgt spid="77829"/>
                                        </p:tgtEl>
                                        <p:attrNameLst>
                                          <p:attrName>ppt_h</p:attrName>
                                        </p:attrNameLst>
                                      </p:cBhvr>
                                      <p:tavLst>
                                        <p:tav tm="0">
                                          <p:val>
                                            <p:fltVal val="0"/>
                                          </p:val>
                                        </p:tav>
                                        <p:tav tm="100000">
                                          <p:val>
                                            <p:strVal val="#ppt_h"/>
                                          </p:val>
                                        </p:tav>
                                      </p:tavLst>
                                    </p:anim>
                                    <p:animEffect transition="in" filter="fade">
                                      <p:cBhvr>
                                        <p:cTn id="21" dur="500"/>
                                        <p:tgtEl>
                                          <p:spTgt spid="77829"/>
                                        </p:tgtEl>
                                      </p:cBhvr>
                                    </p:animEffect>
                                  </p:childTnLst>
                                </p:cTn>
                              </p:par>
                            </p:childTnLst>
                          </p:cTn>
                        </p:par>
                        <p:par>
                          <p:cTn id="22" fill="hold" nodeType="afterGroup">
                            <p:stCondLst>
                              <p:cond delay="1500"/>
                            </p:stCondLst>
                            <p:childTnLst>
                              <p:par>
                                <p:cTn id="23" presetID="53" presetClass="entr" presetSubtype="16" fill="hold" nodeType="afterEffect">
                                  <p:stCondLst>
                                    <p:cond delay="0"/>
                                  </p:stCondLst>
                                  <p:childTnLst>
                                    <p:set>
                                      <p:cBhvr>
                                        <p:cTn id="24" dur="1" fill="hold">
                                          <p:stCondLst>
                                            <p:cond delay="0"/>
                                          </p:stCondLst>
                                        </p:cTn>
                                        <p:tgtEl>
                                          <p:spTgt spid="79874"/>
                                        </p:tgtEl>
                                        <p:attrNameLst>
                                          <p:attrName>style.visibility</p:attrName>
                                        </p:attrNameLst>
                                      </p:cBhvr>
                                      <p:to>
                                        <p:strVal val="visible"/>
                                      </p:to>
                                    </p:set>
                                    <p:anim calcmode="lin" valueType="num">
                                      <p:cBhvr>
                                        <p:cTn id="25" dur="500" fill="hold"/>
                                        <p:tgtEl>
                                          <p:spTgt spid="79874"/>
                                        </p:tgtEl>
                                        <p:attrNameLst>
                                          <p:attrName>ppt_w</p:attrName>
                                        </p:attrNameLst>
                                      </p:cBhvr>
                                      <p:tavLst>
                                        <p:tav tm="0">
                                          <p:val>
                                            <p:fltVal val="0"/>
                                          </p:val>
                                        </p:tav>
                                        <p:tav tm="100000">
                                          <p:val>
                                            <p:strVal val="#ppt_w"/>
                                          </p:val>
                                        </p:tav>
                                      </p:tavLst>
                                    </p:anim>
                                    <p:anim calcmode="lin" valueType="num">
                                      <p:cBhvr>
                                        <p:cTn id="26" dur="500" fill="hold"/>
                                        <p:tgtEl>
                                          <p:spTgt spid="79874"/>
                                        </p:tgtEl>
                                        <p:attrNameLst>
                                          <p:attrName>ppt_h</p:attrName>
                                        </p:attrNameLst>
                                      </p:cBhvr>
                                      <p:tavLst>
                                        <p:tav tm="0">
                                          <p:val>
                                            <p:fltVal val="0"/>
                                          </p:val>
                                        </p:tav>
                                        <p:tav tm="100000">
                                          <p:val>
                                            <p:strVal val="#ppt_h"/>
                                          </p:val>
                                        </p:tav>
                                      </p:tavLst>
                                    </p:anim>
                                    <p:animEffect transition="in" filter="fade">
                                      <p:cBhvr>
                                        <p:cTn id="27" dur="500"/>
                                        <p:tgtEl>
                                          <p:spTgt spid="79874"/>
                                        </p:tgtEl>
                                      </p:cBhvr>
                                    </p:animEffect>
                                  </p:childTnLst>
                                </p:cTn>
                              </p:par>
                            </p:childTnLst>
                          </p:cTn>
                        </p:par>
                        <p:par>
                          <p:cTn id="28" fill="hold" nodeType="afterGroup">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9875"/>
                                        </p:tgtEl>
                                        <p:attrNameLst>
                                          <p:attrName>style.visibility</p:attrName>
                                        </p:attrNameLst>
                                      </p:cBhvr>
                                      <p:to>
                                        <p:strVal val="visible"/>
                                      </p:to>
                                    </p:set>
                                    <p:anim calcmode="lin" valueType="num">
                                      <p:cBhvr>
                                        <p:cTn id="31" dur="500" fill="hold"/>
                                        <p:tgtEl>
                                          <p:spTgt spid="79875"/>
                                        </p:tgtEl>
                                        <p:attrNameLst>
                                          <p:attrName>ppt_w</p:attrName>
                                        </p:attrNameLst>
                                      </p:cBhvr>
                                      <p:tavLst>
                                        <p:tav tm="0">
                                          <p:val>
                                            <p:fltVal val="0"/>
                                          </p:val>
                                        </p:tav>
                                        <p:tav tm="100000">
                                          <p:val>
                                            <p:strVal val="#ppt_w"/>
                                          </p:val>
                                        </p:tav>
                                      </p:tavLst>
                                    </p:anim>
                                    <p:anim calcmode="lin" valueType="num">
                                      <p:cBhvr>
                                        <p:cTn id="32" dur="500" fill="hold"/>
                                        <p:tgtEl>
                                          <p:spTgt spid="79875"/>
                                        </p:tgtEl>
                                        <p:attrNameLst>
                                          <p:attrName>ppt_h</p:attrName>
                                        </p:attrNameLst>
                                      </p:cBhvr>
                                      <p:tavLst>
                                        <p:tav tm="0">
                                          <p:val>
                                            <p:fltVal val="0"/>
                                          </p:val>
                                        </p:tav>
                                        <p:tav tm="100000">
                                          <p:val>
                                            <p:strVal val="#ppt_h"/>
                                          </p:val>
                                        </p:tav>
                                      </p:tavLst>
                                    </p:anim>
                                    <p:animEffect transition="in" filter="fade">
                                      <p:cBhvr>
                                        <p:cTn id="33" dur="500"/>
                                        <p:tgtEl>
                                          <p:spTgt spid="79875"/>
                                        </p:tgtEl>
                                      </p:cBhvr>
                                    </p:animEffect>
                                  </p:childTnLst>
                                </p:cTn>
                              </p:par>
                            </p:childTnLst>
                          </p:cTn>
                        </p:par>
                        <p:par>
                          <p:cTn id="34" fill="hold" nodeType="afterGroup">
                            <p:stCondLst>
                              <p:cond delay="2500"/>
                            </p:stCondLst>
                            <p:childTnLst>
                              <p:par>
                                <p:cTn id="35" presetID="53" presetClass="entr" presetSubtype="16" fill="hold" nodeType="afterEffect">
                                  <p:stCondLst>
                                    <p:cond delay="0"/>
                                  </p:stCondLst>
                                  <p:childTnLst>
                                    <p:set>
                                      <p:cBhvr>
                                        <p:cTn id="36" dur="1" fill="hold">
                                          <p:stCondLst>
                                            <p:cond delay="0"/>
                                          </p:stCondLst>
                                        </p:cTn>
                                        <p:tgtEl>
                                          <p:spTgt spid="79878"/>
                                        </p:tgtEl>
                                        <p:attrNameLst>
                                          <p:attrName>style.visibility</p:attrName>
                                        </p:attrNameLst>
                                      </p:cBhvr>
                                      <p:to>
                                        <p:strVal val="visible"/>
                                      </p:to>
                                    </p:set>
                                    <p:anim calcmode="lin" valueType="num">
                                      <p:cBhvr>
                                        <p:cTn id="37" dur="500" fill="hold"/>
                                        <p:tgtEl>
                                          <p:spTgt spid="79878"/>
                                        </p:tgtEl>
                                        <p:attrNameLst>
                                          <p:attrName>ppt_w</p:attrName>
                                        </p:attrNameLst>
                                      </p:cBhvr>
                                      <p:tavLst>
                                        <p:tav tm="0">
                                          <p:val>
                                            <p:fltVal val="0"/>
                                          </p:val>
                                        </p:tav>
                                        <p:tav tm="100000">
                                          <p:val>
                                            <p:strVal val="#ppt_w"/>
                                          </p:val>
                                        </p:tav>
                                      </p:tavLst>
                                    </p:anim>
                                    <p:anim calcmode="lin" valueType="num">
                                      <p:cBhvr>
                                        <p:cTn id="38" dur="500" fill="hold"/>
                                        <p:tgtEl>
                                          <p:spTgt spid="79878"/>
                                        </p:tgtEl>
                                        <p:attrNameLst>
                                          <p:attrName>ppt_h</p:attrName>
                                        </p:attrNameLst>
                                      </p:cBhvr>
                                      <p:tavLst>
                                        <p:tav tm="0">
                                          <p:val>
                                            <p:fltVal val="0"/>
                                          </p:val>
                                        </p:tav>
                                        <p:tav tm="100000">
                                          <p:val>
                                            <p:strVal val="#ppt_h"/>
                                          </p:val>
                                        </p:tav>
                                      </p:tavLst>
                                    </p:anim>
                                    <p:animEffect transition="in" filter="fade">
                                      <p:cBhvr>
                                        <p:cTn id="39" dur="500"/>
                                        <p:tgtEl>
                                          <p:spTgt spid="79878"/>
                                        </p:tgtEl>
                                      </p:cBhvr>
                                    </p:animEffect>
                                  </p:childTnLst>
                                </p:cTn>
                              </p:par>
                            </p:childTnLst>
                          </p:cTn>
                        </p:par>
                        <p:par>
                          <p:cTn id="40" fill="hold" nodeType="afterGroup">
                            <p:stCondLst>
                              <p:cond delay="3000"/>
                            </p:stCondLst>
                            <p:childTnLst>
                              <p:par>
                                <p:cTn id="41" presetID="53" presetClass="entr" presetSubtype="16" fill="hold" nodeType="afterEffect">
                                  <p:stCondLst>
                                    <p:cond delay="0"/>
                                  </p:stCondLst>
                                  <p:childTnLst>
                                    <p:set>
                                      <p:cBhvr>
                                        <p:cTn id="42" dur="1" fill="hold">
                                          <p:stCondLst>
                                            <p:cond delay="0"/>
                                          </p:stCondLst>
                                        </p:cTn>
                                        <p:tgtEl>
                                          <p:spTgt spid="79876"/>
                                        </p:tgtEl>
                                        <p:attrNameLst>
                                          <p:attrName>style.visibility</p:attrName>
                                        </p:attrNameLst>
                                      </p:cBhvr>
                                      <p:to>
                                        <p:strVal val="visible"/>
                                      </p:to>
                                    </p:set>
                                    <p:anim calcmode="lin" valueType="num">
                                      <p:cBhvr>
                                        <p:cTn id="43" dur="500" fill="hold"/>
                                        <p:tgtEl>
                                          <p:spTgt spid="79876"/>
                                        </p:tgtEl>
                                        <p:attrNameLst>
                                          <p:attrName>ppt_w</p:attrName>
                                        </p:attrNameLst>
                                      </p:cBhvr>
                                      <p:tavLst>
                                        <p:tav tm="0">
                                          <p:val>
                                            <p:fltVal val="0"/>
                                          </p:val>
                                        </p:tav>
                                        <p:tav tm="100000">
                                          <p:val>
                                            <p:strVal val="#ppt_w"/>
                                          </p:val>
                                        </p:tav>
                                      </p:tavLst>
                                    </p:anim>
                                    <p:anim calcmode="lin" valueType="num">
                                      <p:cBhvr>
                                        <p:cTn id="44" dur="500" fill="hold"/>
                                        <p:tgtEl>
                                          <p:spTgt spid="79876"/>
                                        </p:tgtEl>
                                        <p:attrNameLst>
                                          <p:attrName>ppt_h</p:attrName>
                                        </p:attrNameLst>
                                      </p:cBhvr>
                                      <p:tavLst>
                                        <p:tav tm="0">
                                          <p:val>
                                            <p:fltVal val="0"/>
                                          </p:val>
                                        </p:tav>
                                        <p:tav tm="100000">
                                          <p:val>
                                            <p:strVal val="#ppt_h"/>
                                          </p:val>
                                        </p:tav>
                                      </p:tavLst>
                                    </p:anim>
                                    <p:animEffect transition="in" filter="fade">
                                      <p:cBhvr>
                                        <p:cTn id="45" dur="500"/>
                                        <p:tgtEl>
                                          <p:spTgt spid="79876"/>
                                        </p:tgtEl>
                                      </p:cBhvr>
                                    </p:animEffect>
                                  </p:childTnLst>
                                </p:cTn>
                              </p:par>
                            </p:childTnLst>
                          </p:cTn>
                        </p:par>
                        <p:par>
                          <p:cTn id="46" fill="hold" nodeType="afterGroup">
                            <p:stCondLst>
                              <p:cond delay="3500"/>
                            </p:stCondLst>
                            <p:childTnLst>
                              <p:par>
                                <p:cTn id="47" presetID="53" presetClass="entr" presetSubtype="16" fill="hold" nodeType="afterEffect">
                                  <p:stCondLst>
                                    <p:cond delay="0"/>
                                  </p:stCondLst>
                                  <p:childTnLst>
                                    <p:set>
                                      <p:cBhvr>
                                        <p:cTn id="48" dur="1" fill="hold">
                                          <p:stCondLst>
                                            <p:cond delay="0"/>
                                          </p:stCondLst>
                                        </p:cTn>
                                        <p:tgtEl>
                                          <p:spTgt spid="79879"/>
                                        </p:tgtEl>
                                        <p:attrNameLst>
                                          <p:attrName>style.visibility</p:attrName>
                                        </p:attrNameLst>
                                      </p:cBhvr>
                                      <p:to>
                                        <p:strVal val="visible"/>
                                      </p:to>
                                    </p:set>
                                    <p:anim calcmode="lin" valueType="num">
                                      <p:cBhvr>
                                        <p:cTn id="49" dur="500" fill="hold"/>
                                        <p:tgtEl>
                                          <p:spTgt spid="79879"/>
                                        </p:tgtEl>
                                        <p:attrNameLst>
                                          <p:attrName>ppt_w</p:attrName>
                                        </p:attrNameLst>
                                      </p:cBhvr>
                                      <p:tavLst>
                                        <p:tav tm="0">
                                          <p:val>
                                            <p:fltVal val="0"/>
                                          </p:val>
                                        </p:tav>
                                        <p:tav tm="100000">
                                          <p:val>
                                            <p:strVal val="#ppt_w"/>
                                          </p:val>
                                        </p:tav>
                                      </p:tavLst>
                                    </p:anim>
                                    <p:anim calcmode="lin" valueType="num">
                                      <p:cBhvr>
                                        <p:cTn id="50" dur="500" fill="hold"/>
                                        <p:tgtEl>
                                          <p:spTgt spid="79879"/>
                                        </p:tgtEl>
                                        <p:attrNameLst>
                                          <p:attrName>ppt_h</p:attrName>
                                        </p:attrNameLst>
                                      </p:cBhvr>
                                      <p:tavLst>
                                        <p:tav tm="0">
                                          <p:val>
                                            <p:fltVal val="0"/>
                                          </p:val>
                                        </p:tav>
                                        <p:tav tm="100000">
                                          <p:val>
                                            <p:strVal val="#ppt_h"/>
                                          </p:val>
                                        </p:tav>
                                      </p:tavLst>
                                    </p:anim>
                                    <p:animEffect transition="in" filter="fade">
                                      <p:cBhvr>
                                        <p:cTn id="51" dur="500"/>
                                        <p:tgtEl>
                                          <p:spTgt spid="79879"/>
                                        </p:tgtEl>
                                      </p:cBhvr>
                                    </p:animEffect>
                                  </p:childTnLst>
                                </p:cTn>
                              </p:par>
                            </p:childTnLst>
                          </p:cTn>
                        </p:par>
                        <p:par>
                          <p:cTn id="52" fill="hold" nodeType="afterGroup">
                            <p:stCondLst>
                              <p:cond delay="4000"/>
                            </p:stCondLst>
                            <p:childTnLst>
                              <p:par>
                                <p:cTn id="53" presetID="53" presetClass="entr" presetSubtype="16" fill="hold" nodeType="afterEffect">
                                  <p:stCondLst>
                                    <p:cond delay="0"/>
                                  </p:stCondLst>
                                  <p:childTnLst>
                                    <p:set>
                                      <p:cBhvr>
                                        <p:cTn id="54" dur="1" fill="hold">
                                          <p:stCondLst>
                                            <p:cond delay="0"/>
                                          </p:stCondLst>
                                        </p:cTn>
                                        <p:tgtEl>
                                          <p:spTgt spid="79877"/>
                                        </p:tgtEl>
                                        <p:attrNameLst>
                                          <p:attrName>style.visibility</p:attrName>
                                        </p:attrNameLst>
                                      </p:cBhvr>
                                      <p:to>
                                        <p:strVal val="visible"/>
                                      </p:to>
                                    </p:set>
                                    <p:anim calcmode="lin" valueType="num">
                                      <p:cBhvr>
                                        <p:cTn id="55" dur="500" fill="hold"/>
                                        <p:tgtEl>
                                          <p:spTgt spid="79877"/>
                                        </p:tgtEl>
                                        <p:attrNameLst>
                                          <p:attrName>ppt_w</p:attrName>
                                        </p:attrNameLst>
                                      </p:cBhvr>
                                      <p:tavLst>
                                        <p:tav tm="0">
                                          <p:val>
                                            <p:fltVal val="0"/>
                                          </p:val>
                                        </p:tav>
                                        <p:tav tm="100000">
                                          <p:val>
                                            <p:strVal val="#ppt_w"/>
                                          </p:val>
                                        </p:tav>
                                      </p:tavLst>
                                    </p:anim>
                                    <p:anim calcmode="lin" valueType="num">
                                      <p:cBhvr>
                                        <p:cTn id="56" dur="500" fill="hold"/>
                                        <p:tgtEl>
                                          <p:spTgt spid="79877"/>
                                        </p:tgtEl>
                                        <p:attrNameLst>
                                          <p:attrName>ppt_h</p:attrName>
                                        </p:attrNameLst>
                                      </p:cBhvr>
                                      <p:tavLst>
                                        <p:tav tm="0">
                                          <p:val>
                                            <p:fltVal val="0"/>
                                          </p:val>
                                        </p:tav>
                                        <p:tav tm="100000">
                                          <p:val>
                                            <p:strVal val="#ppt_h"/>
                                          </p:val>
                                        </p:tav>
                                      </p:tavLst>
                                    </p:anim>
                                    <p:animEffect transition="in" filter="fade">
                                      <p:cBhvr>
                                        <p:cTn id="57" dur="500"/>
                                        <p:tgtEl>
                                          <p:spTgt spid="7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34"/>
          <p:cNvSpPr txBox="1">
            <a:spLocks noChangeArrowheads="1"/>
          </p:cNvSpPr>
          <p:nvPr/>
        </p:nvSpPr>
        <p:spPr bwMode="auto">
          <a:xfrm>
            <a:off x="1187624" y="188640"/>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3" name="组合 2"/>
          <p:cNvGrpSpPr>
            <a:grpSpLocks/>
          </p:cNvGrpSpPr>
          <p:nvPr/>
        </p:nvGrpSpPr>
        <p:grpSpPr bwMode="auto">
          <a:xfrm>
            <a:off x="481013" y="1052513"/>
            <a:ext cx="7762875" cy="1800225"/>
            <a:chOff x="480800" y="1052735"/>
            <a:chExt cx="7763607" cy="1800201"/>
          </a:xfrm>
        </p:grpSpPr>
        <p:grpSp>
          <p:nvGrpSpPr>
            <p:cNvPr id="50180" name="组合 33"/>
            <p:cNvGrpSpPr>
              <a:grpSpLocks/>
            </p:cNvGrpSpPr>
            <p:nvPr/>
          </p:nvGrpSpPr>
          <p:grpSpPr bwMode="auto">
            <a:xfrm>
              <a:off x="480800" y="1052735"/>
              <a:ext cx="7763607" cy="1800201"/>
              <a:chOff x="499928" y="4528447"/>
              <a:chExt cx="7442692" cy="1858546"/>
            </a:xfrm>
          </p:grpSpPr>
          <p:sp>
            <p:nvSpPr>
              <p:cNvPr id="50182" name="矩形 30"/>
              <p:cNvSpPr>
                <a:spLocks noChangeArrowheads="1"/>
              </p:cNvSpPr>
              <p:nvPr/>
            </p:nvSpPr>
            <p:spPr bwMode="auto">
              <a:xfrm>
                <a:off x="499928" y="4528447"/>
                <a:ext cx="7442692" cy="185854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0183"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0184" name="矩形 32"/>
              <p:cNvSpPr>
                <a:spLocks noChangeArrowheads="1"/>
              </p:cNvSpPr>
              <p:nvPr/>
            </p:nvSpPr>
            <p:spPr bwMode="auto">
              <a:xfrm>
                <a:off x="2489133" y="4974270"/>
                <a:ext cx="5305636" cy="123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err="1">
                    <a:latin typeface="微软雅黑" pitchFamily="34" charset="-122"/>
                    <a:ea typeface="微软雅黑" pitchFamily="34" charset="-122"/>
                  </a:rPr>
                  <a:t>Bigtable</a:t>
                </a:r>
                <a:r>
                  <a:rPr lang="zh-CN" altLang="en-US" dirty="0">
                    <a:latin typeface="微软雅黑" pitchFamily="34" charset="-122"/>
                    <a:ea typeface="微软雅黑" pitchFamily="34" charset="-122"/>
                  </a:rPr>
                  <a:t>的设计目的是可靠地处理</a:t>
                </a:r>
                <a:r>
                  <a:rPr lang="en-US" altLang="zh-CN" dirty="0">
                    <a:latin typeface="微软雅黑" pitchFamily="34" charset="-122"/>
                    <a:ea typeface="微软雅黑" pitchFamily="34" charset="-122"/>
                  </a:rPr>
                  <a:t>PB</a:t>
                </a:r>
                <a:r>
                  <a:rPr lang="zh-CN" altLang="en-US" dirty="0">
                    <a:latin typeface="微软雅黑" pitchFamily="34" charset="-122"/>
                    <a:ea typeface="微软雅黑" pitchFamily="34" charset="-122"/>
                  </a:rPr>
                  <a:t>级别的数据，并且能够部署到上千台机器上。</a:t>
                </a:r>
                <a:r>
                  <a:rPr lang="en-US" altLang="zh-CN" dirty="0" err="1">
                    <a:latin typeface="微软雅黑" pitchFamily="34" charset="-122"/>
                    <a:ea typeface="微软雅黑" pitchFamily="34" charset="-122"/>
                  </a:rPr>
                  <a:t>Bigtable</a:t>
                </a:r>
                <a:r>
                  <a:rPr lang="zh-CN" altLang="en-US" dirty="0">
                    <a:latin typeface="微软雅黑" pitchFamily="34" charset="-122"/>
                    <a:ea typeface="微软雅黑" pitchFamily="34" charset="-122"/>
                  </a:rPr>
                  <a:t>已经在超过</a:t>
                </a:r>
                <a:r>
                  <a:rPr lang="en-US" altLang="zh-CN" dirty="0">
                    <a:latin typeface="微软雅黑" pitchFamily="34" charset="-122"/>
                    <a:ea typeface="微软雅黑" pitchFamily="34" charset="-122"/>
                  </a:rPr>
                  <a:t>60</a:t>
                </a:r>
                <a:r>
                  <a:rPr lang="zh-CN" altLang="en-US" dirty="0">
                    <a:latin typeface="微软雅黑" pitchFamily="34" charset="-122"/>
                    <a:ea typeface="微软雅黑" pitchFamily="34" charset="-122"/>
                  </a:rPr>
                  <a:t>个</a:t>
                </a:r>
                <a:r>
                  <a:rPr lang="en-US" altLang="zh-CN" dirty="0">
                    <a:latin typeface="微软雅黑" pitchFamily="34" charset="-122"/>
                    <a:ea typeface="微软雅黑" pitchFamily="34" charset="-122"/>
                  </a:rPr>
                  <a:t>Google</a:t>
                </a:r>
                <a:r>
                  <a:rPr lang="zh-CN" altLang="en-US" dirty="0">
                    <a:latin typeface="微软雅黑" pitchFamily="34" charset="-122"/>
                    <a:ea typeface="微软雅黑" pitchFamily="34" charset="-122"/>
                  </a:rPr>
                  <a:t>的产品和项目上得到了应用，包括 </a:t>
                </a:r>
                <a:r>
                  <a:rPr lang="en-US" altLang="zh-CN" dirty="0">
                    <a:latin typeface="微软雅黑" pitchFamily="34" charset="-122"/>
                    <a:ea typeface="微软雅黑" pitchFamily="34" charset="-122"/>
                  </a:rPr>
                  <a:t>Google Analytics</a:t>
                </a:r>
                <a:r>
                  <a:rPr lang="zh-CN" altLang="en-US" dirty="0">
                    <a:latin typeface="微软雅黑" pitchFamily="34" charset="-122"/>
                    <a:ea typeface="微软雅黑" pitchFamily="34" charset="-122"/>
                  </a:rPr>
                  <a:t>、</a:t>
                </a:r>
                <a:r>
                  <a:rPr lang="en-US" altLang="zh-CN" dirty="0" err="1">
                    <a:latin typeface="微软雅黑" pitchFamily="34" charset="-122"/>
                    <a:ea typeface="微软雅黑" pitchFamily="34" charset="-122"/>
                  </a:rPr>
                  <a:t>GoogleEarth</a:t>
                </a:r>
                <a:r>
                  <a:rPr lang="zh-CN" altLang="en-US" dirty="0">
                    <a:latin typeface="微软雅黑" pitchFamily="34" charset="-122"/>
                    <a:ea typeface="微软雅黑" pitchFamily="34" charset="-122"/>
                  </a:rPr>
                  <a:t>等。</a:t>
                </a:r>
                <a:endParaRPr lang="en-US" altLang="zh-CN" dirty="0">
                  <a:latin typeface="微软雅黑" pitchFamily="34" charset="-122"/>
                  <a:ea typeface="微软雅黑" pitchFamily="34" charset="-122"/>
                </a:endParaRPr>
              </a:p>
            </p:txBody>
          </p:sp>
        </p:grpSp>
        <p:pic>
          <p:nvPicPr>
            <p:cNvPr id="50181" name="Picture 3" descr="C:\Users\Denver\Pictures\big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1487849"/>
              <a:ext cx="1704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9707837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2" cstate="print"/>
          <a:srcRect t="13301" b="13302"/>
          <a:stretch>
            <a:fillRect/>
          </a:stretch>
        </p:blipFill>
        <p:spPr bwMode="auto">
          <a:xfrm>
            <a:off x="-9526" y="1052736"/>
            <a:ext cx="9153526" cy="5040560"/>
          </a:xfrm>
          <a:prstGeom prst="rect">
            <a:avLst/>
          </a:prstGeom>
          <a:noFill/>
          <a:ln w="9525">
            <a:noFill/>
            <a:miter lim="800000"/>
            <a:headEnd/>
            <a:tailEnd/>
          </a:ln>
          <a:effectLst/>
        </p:spPr>
      </p:pic>
      <p:sp>
        <p:nvSpPr>
          <p:cNvPr id="55" name="Title 1"/>
          <p:cNvSpPr txBox="1">
            <a:spLocks/>
          </p:cNvSpPr>
          <p:nvPr/>
        </p:nvSpPr>
        <p:spPr bwMode="auto">
          <a:xfrm>
            <a:off x="971600" y="188640"/>
            <a:ext cx="8172400"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34"/>
          <p:cNvSpPr txBox="1">
            <a:spLocks noChangeArrowheads="1"/>
          </p:cNvSpPr>
          <p:nvPr/>
        </p:nvSpPr>
        <p:spPr bwMode="auto">
          <a:xfrm>
            <a:off x="1142432" y="194046"/>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3" name="组合 2"/>
          <p:cNvGrpSpPr>
            <a:grpSpLocks/>
          </p:cNvGrpSpPr>
          <p:nvPr/>
        </p:nvGrpSpPr>
        <p:grpSpPr bwMode="auto">
          <a:xfrm>
            <a:off x="481013" y="1052513"/>
            <a:ext cx="8123237" cy="2447925"/>
            <a:chOff x="480800" y="1052735"/>
            <a:chExt cx="7763607" cy="2448463"/>
          </a:xfrm>
        </p:grpSpPr>
        <p:grpSp>
          <p:nvGrpSpPr>
            <p:cNvPr id="51205" name="组合 33"/>
            <p:cNvGrpSpPr>
              <a:grpSpLocks/>
            </p:cNvGrpSpPr>
            <p:nvPr/>
          </p:nvGrpSpPr>
          <p:grpSpPr bwMode="auto">
            <a:xfrm>
              <a:off x="480800" y="1052735"/>
              <a:ext cx="7763607" cy="2448463"/>
              <a:chOff x="499928" y="4528447"/>
              <a:chExt cx="7442692" cy="2527818"/>
            </a:xfrm>
          </p:grpSpPr>
          <p:sp>
            <p:nvSpPr>
              <p:cNvPr id="51207" name="矩形 30"/>
              <p:cNvSpPr>
                <a:spLocks noChangeArrowheads="1"/>
              </p:cNvSpPr>
              <p:nvPr/>
            </p:nvSpPr>
            <p:spPr bwMode="auto">
              <a:xfrm>
                <a:off x="499928" y="4528447"/>
                <a:ext cx="7442692" cy="2527818"/>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1208" name="五边形 31"/>
              <p:cNvSpPr>
                <a:spLocks noChangeArrowheads="1"/>
              </p:cNvSpPr>
              <p:nvPr/>
            </p:nvSpPr>
            <p:spPr bwMode="auto">
              <a:xfrm rot="5400000">
                <a:off x="4072123" y="994263"/>
                <a:ext cx="312152" cy="7428840"/>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1209" name="矩形 32"/>
              <p:cNvSpPr>
                <a:spLocks noChangeArrowheads="1"/>
              </p:cNvSpPr>
              <p:nvPr/>
            </p:nvSpPr>
            <p:spPr bwMode="auto">
              <a:xfrm>
                <a:off x="2489133" y="4974270"/>
                <a:ext cx="5305636" cy="204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err="1">
                    <a:latin typeface="微软雅黑" pitchFamily="34" charset="-122"/>
                    <a:ea typeface="微软雅黑" pitchFamily="34" charset="-122"/>
                  </a:rPr>
                  <a:t>Bigtable</a:t>
                </a:r>
                <a:r>
                  <a:rPr lang="zh-CN" altLang="en-US" dirty="0">
                    <a:latin typeface="微软雅黑" pitchFamily="34" charset="-122"/>
                    <a:ea typeface="微软雅黑" pitchFamily="34" charset="-122"/>
                  </a:rPr>
                  <a:t>是一个键值（</a:t>
                </a:r>
                <a:r>
                  <a:rPr lang="en-US" altLang="zh-CN" dirty="0">
                    <a:latin typeface="微软雅黑" pitchFamily="34" charset="-122"/>
                    <a:ea typeface="微软雅黑" pitchFamily="34" charset="-122"/>
                  </a:rPr>
                  <a:t>key-value</a:t>
                </a:r>
                <a:r>
                  <a:rPr lang="zh-CN" altLang="en-US" dirty="0">
                    <a:latin typeface="微软雅黑" pitchFamily="34" charset="-122"/>
                    <a:ea typeface="微软雅黑" pitchFamily="34" charset="-122"/>
                  </a:rPr>
                  <a:t>）映射。键有三维，分别是行键（</a:t>
                </a:r>
                <a:r>
                  <a:rPr lang="en-US" altLang="zh-CN" dirty="0">
                    <a:latin typeface="微软雅黑" pitchFamily="34" charset="-122"/>
                    <a:ea typeface="微软雅黑" pitchFamily="34" charset="-122"/>
                  </a:rPr>
                  <a:t>row key</a:t>
                </a:r>
                <a:r>
                  <a:rPr lang="zh-CN" altLang="en-US" dirty="0">
                    <a:latin typeface="微软雅黑" pitchFamily="34" charset="-122"/>
                    <a:ea typeface="微软雅黑" pitchFamily="34" charset="-122"/>
                  </a:rPr>
                  <a:t>）、列键（</a:t>
                </a:r>
                <a:r>
                  <a:rPr lang="en-US" altLang="zh-CN" dirty="0">
                    <a:latin typeface="微软雅黑" pitchFamily="34" charset="-122"/>
                    <a:ea typeface="微软雅黑" pitchFamily="34" charset="-122"/>
                  </a:rPr>
                  <a:t>column key</a:t>
                </a:r>
                <a:r>
                  <a:rPr lang="zh-CN" altLang="en-US" dirty="0">
                    <a:latin typeface="微软雅黑" pitchFamily="34" charset="-122"/>
                    <a:ea typeface="微软雅黑" pitchFamily="34" charset="-122"/>
                  </a:rPr>
                  <a:t>）和时间戳（</a:t>
                </a:r>
                <a:r>
                  <a:rPr lang="en-US" altLang="zh-CN" dirty="0">
                    <a:latin typeface="微软雅黑" pitchFamily="34" charset="-122"/>
                    <a:ea typeface="微软雅黑" pitchFamily="34" charset="-122"/>
                  </a:rPr>
                  <a:t>timestamp</a:t>
                </a:r>
                <a:r>
                  <a:rPr lang="zh-CN" altLang="en-US" dirty="0">
                    <a:latin typeface="微软雅黑" pitchFamily="34" charset="-122"/>
                    <a:ea typeface="微软雅黑" pitchFamily="34" charset="-122"/>
                  </a:rPr>
                  <a:t>），行键和列键都是字节串，时间戳是</a:t>
                </a:r>
                <a:r>
                  <a:rPr lang="en-US" altLang="zh-CN" dirty="0">
                    <a:latin typeface="微软雅黑" pitchFamily="34" charset="-122"/>
                    <a:ea typeface="微软雅黑" pitchFamily="34" charset="-122"/>
                  </a:rPr>
                  <a:t>64</a:t>
                </a:r>
                <a:r>
                  <a:rPr lang="zh-CN" altLang="en-US" dirty="0">
                    <a:latin typeface="微软雅黑" pitchFamily="34" charset="-122"/>
                    <a:ea typeface="微软雅黑" pitchFamily="34" charset="-122"/>
                  </a:rPr>
                  <a:t>位整型；而值是一个字节串。可以用 </a:t>
                </a:r>
                <a:endParaRPr lang="en-US" altLang="zh-CN" dirty="0">
                  <a:latin typeface="微软雅黑" pitchFamily="34" charset="-122"/>
                  <a:ea typeface="微软雅黑" pitchFamily="34" charset="-122"/>
                </a:endParaRPr>
              </a:p>
              <a:p>
                <a:pPr eaLnBrk="1" latinLnBrk="1" hangingPunct="1">
                  <a:spcBef>
                    <a:spcPts val="900"/>
                  </a:spcBef>
                </a:pP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row:string</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column:string</a:t>
                </a:r>
                <a:r>
                  <a:rPr lang="en-US" altLang="zh-CN" dirty="0">
                    <a:latin typeface="微软雅黑" pitchFamily="34" charset="-122"/>
                    <a:ea typeface="微软雅黑" pitchFamily="34" charset="-122"/>
                  </a:rPr>
                  <a:t>, time:int64)→string </a:t>
                </a:r>
              </a:p>
              <a:p>
                <a:pPr eaLnBrk="1" latinLnBrk="1" hangingPunct="1">
                  <a:spcBef>
                    <a:spcPts val="900"/>
                  </a:spcBef>
                </a:pPr>
                <a:r>
                  <a:rPr lang="zh-CN" altLang="en-US" dirty="0">
                    <a:latin typeface="微软雅黑" pitchFamily="34" charset="-122"/>
                    <a:ea typeface="微软雅黑" pitchFamily="34" charset="-122"/>
                  </a:rPr>
                  <a:t>来表示一条键值对记录。</a:t>
                </a:r>
              </a:p>
            </p:txBody>
          </p:sp>
        </p:grpSp>
        <p:pic>
          <p:nvPicPr>
            <p:cNvPr id="51206" name="Picture 3" descr="C:\Users\Denver\Pictures\big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1487849"/>
              <a:ext cx="1704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897" name="Picture 9" descr="C:\Users\Denver\Pictures\bigtabl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050" y="3862388"/>
            <a:ext cx="65151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83106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37897"/>
                                        </p:tgtEl>
                                        <p:attrNameLst>
                                          <p:attrName>style.visibility</p:attrName>
                                        </p:attrNameLst>
                                      </p:cBhvr>
                                      <p:to>
                                        <p:strVal val="visible"/>
                                      </p:to>
                                    </p:set>
                                    <p:anim calcmode="lin" valueType="num">
                                      <p:cBhvr additive="base">
                                        <p:cTn id="12" dur="500" fill="hold"/>
                                        <p:tgtEl>
                                          <p:spTgt spid="37897"/>
                                        </p:tgtEl>
                                        <p:attrNameLst>
                                          <p:attrName>ppt_x</p:attrName>
                                        </p:attrNameLst>
                                      </p:cBhvr>
                                      <p:tavLst>
                                        <p:tav tm="0">
                                          <p:val>
                                            <p:strVal val="#ppt_x"/>
                                          </p:val>
                                        </p:tav>
                                        <p:tav tm="100000">
                                          <p:val>
                                            <p:strVal val="#ppt_x"/>
                                          </p:val>
                                        </p:tav>
                                      </p:tavLst>
                                    </p:anim>
                                    <p:anim calcmode="lin" valueType="num">
                                      <p:cBhvr additive="base">
                                        <p:cTn id="13" dur="500" fill="hold"/>
                                        <p:tgtEl>
                                          <p:spTgt spid="378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34"/>
          <p:cNvSpPr txBox="1">
            <a:spLocks noChangeArrowheads="1"/>
          </p:cNvSpPr>
          <p:nvPr/>
        </p:nvSpPr>
        <p:spPr bwMode="auto">
          <a:xfrm>
            <a:off x="1164354" y="188640"/>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pic>
        <p:nvPicPr>
          <p:cNvPr id="74754" name="Picture 2" descr="C:\Users\Denver\Pictures\bigtabl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575" y="3248025"/>
            <a:ext cx="6096000" cy="3133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28" name="组合 9"/>
          <p:cNvGrpSpPr>
            <a:grpSpLocks/>
          </p:cNvGrpSpPr>
          <p:nvPr/>
        </p:nvGrpSpPr>
        <p:grpSpPr bwMode="auto">
          <a:xfrm>
            <a:off x="481013" y="795338"/>
            <a:ext cx="8123237" cy="2447925"/>
            <a:chOff x="480800" y="1052734"/>
            <a:chExt cx="7763607" cy="2448462"/>
          </a:xfrm>
        </p:grpSpPr>
        <p:grpSp>
          <p:nvGrpSpPr>
            <p:cNvPr id="52229" name="组合 33"/>
            <p:cNvGrpSpPr>
              <a:grpSpLocks/>
            </p:cNvGrpSpPr>
            <p:nvPr/>
          </p:nvGrpSpPr>
          <p:grpSpPr bwMode="auto">
            <a:xfrm>
              <a:off x="480800" y="1052734"/>
              <a:ext cx="7763607" cy="2448462"/>
              <a:chOff x="499928" y="4528447"/>
              <a:chExt cx="7442692" cy="2527818"/>
            </a:xfrm>
          </p:grpSpPr>
          <p:sp>
            <p:nvSpPr>
              <p:cNvPr id="52231" name="矩形 30"/>
              <p:cNvSpPr>
                <a:spLocks noChangeArrowheads="1"/>
              </p:cNvSpPr>
              <p:nvPr/>
            </p:nvSpPr>
            <p:spPr bwMode="auto">
              <a:xfrm>
                <a:off x="499928" y="4528447"/>
                <a:ext cx="7442692" cy="2527818"/>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2232" name="五边形 31"/>
              <p:cNvSpPr>
                <a:spLocks noChangeArrowheads="1"/>
              </p:cNvSpPr>
              <p:nvPr/>
            </p:nvSpPr>
            <p:spPr bwMode="auto">
              <a:xfrm rot="5400000">
                <a:off x="4072123" y="994264"/>
                <a:ext cx="312152" cy="7428840"/>
              </a:xfrm>
              <a:prstGeom prst="homePlate">
                <a:avLst>
                  <a:gd name="adj" fmla="val 5000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2233" name="矩形 32"/>
              <p:cNvSpPr>
                <a:spLocks noChangeArrowheads="1"/>
              </p:cNvSpPr>
              <p:nvPr/>
            </p:nvSpPr>
            <p:spPr bwMode="auto">
              <a:xfrm>
                <a:off x="2489133" y="4974270"/>
                <a:ext cx="5305636" cy="2049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err="1">
                    <a:latin typeface="微软雅黑" pitchFamily="34" charset="-122"/>
                    <a:ea typeface="微软雅黑" pitchFamily="34" charset="-122"/>
                  </a:rPr>
                  <a:t>Bigtable</a:t>
                </a:r>
                <a:r>
                  <a:rPr lang="zh-CN" altLang="en-US" dirty="0">
                    <a:latin typeface="微软雅黑" pitchFamily="34" charset="-122"/>
                    <a:ea typeface="微软雅黑" pitchFamily="34" charset="-122"/>
                  </a:rPr>
                  <a:t>是一个键值（</a:t>
                </a:r>
                <a:r>
                  <a:rPr lang="en-US" altLang="zh-CN" dirty="0">
                    <a:latin typeface="微软雅黑" pitchFamily="34" charset="-122"/>
                    <a:ea typeface="微软雅黑" pitchFamily="34" charset="-122"/>
                  </a:rPr>
                  <a:t>key-value</a:t>
                </a:r>
                <a:r>
                  <a:rPr lang="zh-CN" altLang="en-US" dirty="0">
                    <a:latin typeface="微软雅黑" pitchFamily="34" charset="-122"/>
                    <a:ea typeface="微软雅黑" pitchFamily="34" charset="-122"/>
                  </a:rPr>
                  <a:t>）映射。键有三维，分别是行键（</a:t>
                </a:r>
                <a:r>
                  <a:rPr lang="en-US" altLang="zh-CN" dirty="0">
                    <a:latin typeface="微软雅黑" pitchFamily="34" charset="-122"/>
                    <a:ea typeface="微软雅黑" pitchFamily="34" charset="-122"/>
                  </a:rPr>
                  <a:t>row key</a:t>
                </a:r>
                <a:r>
                  <a:rPr lang="zh-CN" altLang="en-US" dirty="0">
                    <a:latin typeface="微软雅黑" pitchFamily="34" charset="-122"/>
                    <a:ea typeface="微软雅黑" pitchFamily="34" charset="-122"/>
                  </a:rPr>
                  <a:t>）、列键（</a:t>
                </a:r>
                <a:r>
                  <a:rPr lang="en-US" altLang="zh-CN" dirty="0">
                    <a:latin typeface="微软雅黑" pitchFamily="34" charset="-122"/>
                    <a:ea typeface="微软雅黑" pitchFamily="34" charset="-122"/>
                  </a:rPr>
                  <a:t>column key</a:t>
                </a:r>
                <a:r>
                  <a:rPr lang="zh-CN" altLang="en-US" dirty="0">
                    <a:latin typeface="微软雅黑" pitchFamily="34" charset="-122"/>
                    <a:ea typeface="微软雅黑" pitchFamily="34" charset="-122"/>
                  </a:rPr>
                  <a:t>）和时间戳（</a:t>
                </a:r>
                <a:r>
                  <a:rPr lang="en-US" altLang="zh-CN" dirty="0">
                    <a:latin typeface="微软雅黑" pitchFamily="34" charset="-122"/>
                    <a:ea typeface="微软雅黑" pitchFamily="34" charset="-122"/>
                  </a:rPr>
                  <a:t>timestamp</a:t>
                </a:r>
                <a:r>
                  <a:rPr lang="zh-CN" altLang="en-US" dirty="0">
                    <a:latin typeface="微软雅黑" pitchFamily="34" charset="-122"/>
                    <a:ea typeface="微软雅黑" pitchFamily="34" charset="-122"/>
                  </a:rPr>
                  <a:t>），行键和列键都是字节串，时间戳是</a:t>
                </a:r>
                <a:r>
                  <a:rPr lang="en-US" altLang="zh-CN" dirty="0">
                    <a:latin typeface="微软雅黑" pitchFamily="34" charset="-122"/>
                    <a:ea typeface="微软雅黑" pitchFamily="34" charset="-122"/>
                  </a:rPr>
                  <a:t>64</a:t>
                </a:r>
                <a:r>
                  <a:rPr lang="zh-CN" altLang="en-US" dirty="0">
                    <a:latin typeface="微软雅黑" pitchFamily="34" charset="-122"/>
                    <a:ea typeface="微软雅黑" pitchFamily="34" charset="-122"/>
                  </a:rPr>
                  <a:t>位整型；而值是一个字节串。可以用 </a:t>
                </a:r>
                <a:endParaRPr lang="en-US" altLang="zh-CN" dirty="0">
                  <a:latin typeface="微软雅黑" pitchFamily="34" charset="-122"/>
                  <a:ea typeface="微软雅黑" pitchFamily="34" charset="-122"/>
                </a:endParaRPr>
              </a:p>
              <a:p>
                <a:pPr eaLnBrk="1" latinLnBrk="1" hangingPunct="1">
                  <a:spcBef>
                    <a:spcPts val="900"/>
                  </a:spcBef>
                </a:pP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row:string</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column:string</a:t>
                </a:r>
                <a:r>
                  <a:rPr lang="en-US" altLang="zh-CN" dirty="0">
                    <a:latin typeface="微软雅黑" pitchFamily="34" charset="-122"/>
                    <a:ea typeface="微软雅黑" pitchFamily="34" charset="-122"/>
                  </a:rPr>
                  <a:t>, time:int64)→string </a:t>
                </a:r>
              </a:p>
              <a:p>
                <a:pPr eaLnBrk="1" latinLnBrk="1" hangingPunct="1">
                  <a:spcBef>
                    <a:spcPts val="900"/>
                  </a:spcBef>
                </a:pPr>
                <a:r>
                  <a:rPr lang="zh-CN" altLang="en-US" dirty="0">
                    <a:latin typeface="微软雅黑" pitchFamily="34" charset="-122"/>
                    <a:ea typeface="微软雅黑" pitchFamily="34" charset="-122"/>
                  </a:rPr>
                  <a:t>来表示一条键值对记录。</a:t>
                </a:r>
              </a:p>
            </p:txBody>
          </p:sp>
        </p:grpSp>
        <p:pic>
          <p:nvPicPr>
            <p:cNvPr id="52230" name="Picture 3" descr="C:\Users\Denver\Pictures\bigtab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7" y="1487849"/>
              <a:ext cx="1704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7573687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anim calcmode="lin" valueType="num">
                                      <p:cBhvr additive="base">
                                        <p:cTn id="7" dur="500" fill="hold"/>
                                        <p:tgtEl>
                                          <p:spTgt spid="74754"/>
                                        </p:tgtEl>
                                        <p:attrNameLst>
                                          <p:attrName>ppt_x</p:attrName>
                                        </p:attrNameLst>
                                      </p:cBhvr>
                                      <p:tavLst>
                                        <p:tav tm="0">
                                          <p:val>
                                            <p:strVal val="#ppt_x"/>
                                          </p:val>
                                        </p:tav>
                                        <p:tav tm="100000">
                                          <p:val>
                                            <p:strVal val="#ppt_x"/>
                                          </p:val>
                                        </p:tav>
                                      </p:tavLst>
                                    </p:anim>
                                    <p:anim calcmode="lin" valueType="num">
                                      <p:cBhvr additive="base">
                                        <p:cTn id="8" dur="500" fill="hold"/>
                                        <p:tgtEl>
                                          <p:spTgt spid="74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34"/>
          <p:cNvSpPr txBox="1">
            <a:spLocks noChangeArrowheads="1"/>
          </p:cNvSpPr>
          <p:nvPr/>
        </p:nvSpPr>
        <p:spPr bwMode="auto">
          <a:xfrm>
            <a:off x="1043608" y="188640"/>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4" name="组合 3"/>
          <p:cNvGrpSpPr>
            <a:grpSpLocks/>
          </p:cNvGrpSpPr>
          <p:nvPr/>
        </p:nvGrpSpPr>
        <p:grpSpPr bwMode="auto">
          <a:xfrm>
            <a:off x="481013" y="1052513"/>
            <a:ext cx="7835900" cy="2736850"/>
            <a:chOff x="481013" y="1052514"/>
            <a:chExt cx="7835403" cy="2736526"/>
          </a:xfrm>
        </p:grpSpPr>
        <p:grpSp>
          <p:nvGrpSpPr>
            <p:cNvPr id="53252" name="组合 33"/>
            <p:cNvGrpSpPr>
              <a:grpSpLocks/>
            </p:cNvGrpSpPr>
            <p:nvPr/>
          </p:nvGrpSpPr>
          <p:grpSpPr bwMode="auto">
            <a:xfrm>
              <a:off x="481013" y="1052514"/>
              <a:ext cx="7835403" cy="2736526"/>
              <a:chOff x="499928" y="4528447"/>
              <a:chExt cx="7512229" cy="2825179"/>
            </a:xfrm>
          </p:grpSpPr>
          <p:sp>
            <p:nvSpPr>
              <p:cNvPr id="53254" name="矩形 30"/>
              <p:cNvSpPr>
                <a:spLocks noChangeArrowheads="1"/>
              </p:cNvSpPr>
              <p:nvPr/>
            </p:nvSpPr>
            <p:spPr bwMode="auto">
              <a:xfrm>
                <a:off x="499928" y="4528447"/>
                <a:ext cx="7512229" cy="2825179"/>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3255"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3256" name="矩形 32"/>
              <p:cNvSpPr>
                <a:spLocks noChangeArrowheads="1"/>
              </p:cNvSpPr>
              <p:nvPr/>
            </p:nvSpPr>
            <p:spPr bwMode="auto">
              <a:xfrm>
                <a:off x="2489133" y="4974270"/>
                <a:ext cx="5523024" cy="181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err="1">
                    <a:latin typeface="微软雅黑" pitchFamily="34" charset="-122"/>
                    <a:ea typeface="微软雅黑" pitchFamily="34" charset="-122"/>
                  </a:rPr>
                  <a:t>DynamoDB</a:t>
                </a:r>
                <a:r>
                  <a:rPr lang="zh-CN" altLang="en-US" dirty="0">
                    <a:latin typeface="微软雅黑" pitchFamily="34" charset="-122"/>
                    <a:ea typeface="微软雅黑" pitchFamily="34" charset="-122"/>
                  </a:rPr>
                  <a:t>是</a:t>
                </a:r>
                <a:r>
                  <a:rPr lang="en-US" altLang="zh-CN" dirty="0">
                    <a:latin typeface="微软雅黑" pitchFamily="34" charset="-122"/>
                    <a:ea typeface="微软雅黑" pitchFamily="34" charset="-122"/>
                  </a:rPr>
                  <a:t>Amazon</a:t>
                </a:r>
                <a:r>
                  <a:rPr lang="zh-CN" altLang="en-US" dirty="0">
                    <a:latin typeface="微软雅黑" pitchFamily="34" charset="-122"/>
                    <a:ea typeface="微软雅黑" pitchFamily="34" charset="-122"/>
                  </a:rPr>
                  <a:t>提供的共享式数据库云服务，可用性和扩展性都很好，性能也不错：读写访问中</a:t>
                </a:r>
                <a:r>
                  <a:rPr lang="en-US" altLang="zh-CN" dirty="0">
                    <a:latin typeface="微软雅黑" pitchFamily="34" charset="-122"/>
                    <a:ea typeface="微软雅黑" pitchFamily="34" charset="-122"/>
                  </a:rPr>
                  <a:t>99.9%</a:t>
                </a:r>
                <a:r>
                  <a:rPr lang="zh-CN" altLang="en-US" dirty="0">
                    <a:latin typeface="微软雅黑" pitchFamily="34" charset="-122"/>
                    <a:ea typeface="微软雅黑" pitchFamily="34" charset="-122"/>
                  </a:rPr>
                  <a:t>的响应时间都在</a:t>
                </a:r>
                <a:r>
                  <a:rPr lang="en-US" altLang="zh-CN" dirty="0">
                    <a:latin typeface="微软雅黑" pitchFamily="34" charset="-122"/>
                    <a:ea typeface="微软雅黑" pitchFamily="34" charset="-122"/>
                  </a:rPr>
                  <a:t>300ms</a:t>
                </a:r>
                <a:r>
                  <a:rPr lang="zh-CN" altLang="en-US" dirty="0">
                    <a:latin typeface="微软雅黑" pitchFamily="34" charset="-122"/>
                    <a:ea typeface="微软雅黑" pitchFamily="34" charset="-122"/>
                  </a:rPr>
                  <a:t>内。</a:t>
                </a:r>
                <a:r>
                  <a:rPr lang="en-US" altLang="zh-CN" dirty="0" err="1">
                    <a:latin typeface="微软雅黑" pitchFamily="34" charset="-122"/>
                    <a:ea typeface="微软雅黑" pitchFamily="34" charset="-122"/>
                  </a:rPr>
                  <a:t>DynamoDB</a:t>
                </a:r>
                <a:r>
                  <a:rPr lang="zh-CN" altLang="en-US" dirty="0">
                    <a:latin typeface="微软雅黑" pitchFamily="34" charset="-122"/>
                    <a:ea typeface="微软雅黑" pitchFamily="34" charset="-122"/>
                  </a:rPr>
                  <a:t>通过服务器把所有的数据存储在固态硬盘（</a:t>
                </a:r>
                <a:r>
                  <a:rPr lang="en-US" altLang="zh-CN" dirty="0">
                    <a:latin typeface="微软雅黑" pitchFamily="34" charset="-122"/>
                    <a:ea typeface="微软雅黑" pitchFamily="34" charset="-122"/>
                  </a:rPr>
                  <a:t>SSD</a:t>
                </a:r>
                <a:r>
                  <a:rPr lang="zh-CN" altLang="en-US" dirty="0">
                    <a:latin typeface="微软雅黑" pitchFamily="34" charset="-122"/>
                    <a:ea typeface="微软雅黑" pitchFamily="34" charset="-122"/>
                  </a:rPr>
                  <a:t>）上的三个不同的区域。如果有更高的传输需求，</a:t>
                </a:r>
                <a:r>
                  <a:rPr lang="en-US" altLang="zh-CN" dirty="0" err="1">
                    <a:latin typeface="微软雅黑" pitchFamily="34" charset="-122"/>
                    <a:ea typeface="微软雅黑" pitchFamily="34" charset="-122"/>
                  </a:rPr>
                  <a:t>DynamoDB</a:t>
                </a:r>
                <a:r>
                  <a:rPr lang="zh-CN" altLang="en-US" dirty="0">
                    <a:latin typeface="微软雅黑" pitchFamily="34" charset="-122"/>
                    <a:ea typeface="微软雅黑" pitchFamily="34" charset="-122"/>
                  </a:rPr>
                  <a:t>也可以在后台添加更多的服务器。</a:t>
                </a:r>
                <a:endParaRPr lang="en-US" altLang="zh-CN" dirty="0">
                  <a:latin typeface="微软雅黑" pitchFamily="34" charset="-122"/>
                  <a:ea typeface="微软雅黑" pitchFamily="34" charset="-122"/>
                </a:endParaRPr>
              </a:p>
            </p:txBody>
          </p:sp>
        </p:grpSp>
        <p:pic>
          <p:nvPicPr>
            <p:cNvPr id="53253" name="Picture 4" descr="C:\Users\Denver\Pictures\Dynam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78273"/>
              <a:ext cx="16668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674698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34"/>
          <p:cNvSpPr txBox="1">
            <a:spLocks noChangeArrowheads="1"/>
          </p:cNvSpPr>
          <p:nvPr/>
        </p:nvSpPr>
        <p:spPr bwMode="auto">
          <a:xfrm>
            <a:off x="1043608" y="260648"/>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4" name="组合 3"/>
          <p:cNvGrpSpPr>
            <a:grpSpLocks/>
          </p:cNvGrpSpPr>
          <p:nvPr/>
        </p:nvGrpSpPr>
        <p:grpSpPr bwMode="auto">
          <a:xfrm>
            <a:off x="481013" y="1052513"/>
            <a:ext cx="7835900" cy="1655762"/>
            <a:chOff x="481013" y="1052515"/>
            <a:chExt cx="7835403" cy="1656406"/>
          </a:xfrm>
        </p:grpSpPr>
        <p:grpSp>
          <p:nvGrpSpPr>
            <p:cNvPr id="54279" name="组合 33"/>
            <p:cNvGrpSpPr>
              <a:grpSpLocks/>
            </p:cNvGrpSpPr>
            <p:nvPr/>
          </p:nvGrpSpPr>
          <p:grpSpPr bwMode="auto">
            <a:xfrm>
              <a:off x="481013" y="1052515"/>
              <a:ext cx="7835403" cy="1656406"/>
              <a:chOff x="499928" y="4528447"/>
              <a:chExt cx="7512229" cy="1710067"/>
            </a:xfrm>
          </p:grpSpPr>
          <p:sp>
            <p:nvSpPr>
              <p:cNvPr id="54281"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4282"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4283" name="矩形 32"/>
              <p:cNvSpPr>
                <a:spLocks noChangeArrowheads="1"/>
              </p:cNvSpPr>
              <p:nvPr/>
            </p:nvSpPr>
            <p:spPr bwMode="auto">
              <a:xfrm>
                <a:off x="2489133" y="4974270"/>
                <a:ext cx="5523024" cy="66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a:latin typeface="微软雅黑" pitchFamily="34" charset="-122"/>
                    <a:ea typeface="微软雅黑" pitchFamily="34" charset="-122"/>
                  </a:rPr>
                  <a:t>Amazon </a:t>
                </a:r>
                <a:r>
                  <a:rPr lang="en-US" altLang="zh-CN" dirty="0" err="1">
                    <a:latin typeface="微软雅黑" pitchFamily="34" charset="-122"/>
                    <a:ea typeface="微软雅黑" pitchFamily="34" charset="-122"/>
                  </a:rPr>
                  <a:t>DynamoDB</a:t>
                </a:r>
                <a:r>
                  <a:rPr lang="zh-CN" altLang="en-US" dirty="0">
                    <a:latin typeface="微软雅黑" pitchFamily="34" charset="-122"/>
                    <a:ea typeface="微软雅黑" pitchFamily="34" charset="-122"/>
                  </a:rPr>
                  <a:t>把数据组织成表的形式，表中包含了项目（</a:t>
                </a:r>
                <a:r>
                  <a:rPr lang="en-US" altLang="zh-CN" dirty="0">
                    <a:latin typeface="微软雅黑" pitchFamily="34" charset="-122"/>
                    <a:ea typeface="微软雅黑" pitchFamily="34" charset="-122"/>
                  </a:rPr>
                  <a:t>item</a:t>
                </a:r>
                <a:r>
                  <a:rPr lang="zh-CN" altLang="en-US" dirty="0">
                    <a:latin typeface="微软雅黑" pitchFamily="34" charset="-122"/>
                    <a:ea typeface="微软雅黑" pitchFamily="34" charset="-122"/>
                  </a:rPr>
                  <a:t>），每个项目包含</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个或多个属性。</a:t>
                </a:r>
              </a:p>
            </p:txBody>
          </p:sp>
        </p:grpSp>
        <p:pic>
          <p:nvPicPr>
            <p:cNvPr id="54280" name="Picture 4" descr="C:\Users\Denver\Pictures\Dynam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78273"/>
              <a:ext cx="16668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 name="表格 1"/>
          <p:cNvGraphicFramePr>
            <a:graphicFrameLocks noGrp="1"/>
          </p:cNvGraphicFramePr>
          <p:nvPr>
            <p:extLst>
              <p:ext uri="{D42A27DB-BD31-4B8C-83A1-F6EECF244321}">
                <p14:modId xmlns:p14="http://schemas.microsoft.com/office/powerpoint/2010/main" val="971517930"/>
              </p:ext>
            </p:extLst>
          </p:nvPr>
        </p:nvGraphicFramePr>
        <p:xfrm>
          <a:off x="1763713" y="4005064"/>
          <a:ext cx="5329237" cy="1828800"/>
        </p:xfrm>
        <a:graphic>
          <a:graphicData uri="http://schemas.openxmlformats.org/drawingml/2006/table">
            <a:tbl>
              <a:tblPr/>
              <a:tblGrid>
                <a:gridCol w="5329237"/>
              </a:tblGrid>
              <a:tr h="1463675">
                <a:tc>
                  <a:txBody>
                    <a:bodyPr/>
                    <a:lstStyle/>
                    <a:p>
                      <a:r>
                        <a:rPr lang="en-US" sz="2400" b="1" dirty="0">
                          <a:solidFill>
                            <a:schemeClr val="bg1"/>
                          </a:solidFill>
                          <a:effectLst/>
                        </a:rPr>
                        <a:t>"</a:t>
                      </a:r>
                      <a:r>
                        <a:rPr lang="en-US" sz="2400" b="1" dirty="0" err="1">
                          <a:solidFill>
                            <a:schemeClr val="bg1"/>
                          </a:solidFill>
                          <a:effectLst/>
                        </a:rPr>
                        <a:t>ImageID</a:t>
                      </a:r>
                      <a:r>
                        <a:rPr lang="en-US" sz="2400" b="1" dirty="0">
                          <a:solidFill>
                            <a:schemeClr val="bg1"/>
                          </a:solidFill>
                          <a:effectLst/>
                        </a:rPr>
                        <a:t>" = 1</a:t>
                      </a:r>
                    </a:p>
                    <a:p>
                      <a:r>
                        <a:rPr lang="en-US" sz="2400" b="1" dirty="0">
                          <a:solidFill>
                            <a:schemeClr val="bg1"/>
                          </a:solidFill>
                          <a:effectLst/>
                        </a:rPr>
                        <a:t>"Title" = "flower"</a:t>
                      </a:r>
                    </a:p>
                    <a:p>
                      <a:r>
                        <a:rPr lang="en-US" sz="2400" b="1" dirty="0">
                          <a:solidFill>
                            <a:schemeClr val="bg1"/>
                          </a:solidFill>
                          <a:effectLst/>
                        </a:rPr>
                        <a:t>"Tags" = "flower", "jasmine", "white"</a:t>
                      </a:r>
                    </a:p>
                    <a:p>
                      <a:r>
                        <a:rPr lang="en-US" sz="2400" b="1" dirty="0">
                          <a:solidFill>
                            <a:schemeClr val="bg1"/>
                          </a:solidFill>
                          <a:effectLst/>
                        </a:rPr>
                        <a:t>"Ratings" = 3, 4, 2</a:t>
                      </a:r>
                    </a:p>
                  </a:txBody>
                  <a:tcPr marL="0" marR="0" marT="0" marB="0" anchor="ctr">
                    <a:lnL>
                      <a:noFill/>
                    </a:lnL>
                    <a:lnR>
                      <a:noFill/>
                    </a:lnR>
                    <a:lnT>
                      <a:noFill/>
                    </a:lnT>
                    <a:lnB>
                      <a:noFill/>
                    </a:lnB>
                    <a:solidFill>
                      <a:srgbClr val="9966FF"/>
                    </a:solidFill>
                  </a:tcPr>
                </a:tc>
              </a:tr>
            </a:tbl>
          </a:graphicData>
        </a:graphic>
      </p:graphicFrame>
      <p:sp>
        <p:nvSpPr>
          <p:cNvPr id="5" name="矩形 4"/>
          <p:cNvSpPr/>
          <p:nvPr/>
        </p:nvSpPr>
        <p:spPr>
          <a:xfrm>
            <a:off x="495300" y="2996952"/>
            <a:ext cx="7821613" cy="287997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solidFill>
                  <a:schemeClr val="tx1"/>
                </a:solidFill>
                <a:latin typeface="微软雅黑" pitchFamily="34" charset="-122"/>
                <a:ea typeface="微软雅黑" pitchFamily="34" charset="-122"/>
              </a:rPr>
              <a:t>一个</a:t>
            </a:r>
            <a:r>
              <a:rPr lang="zh-CN" altLang="en-US" dirty="0">
                <a:solidFill>
                  <a:srgbClr val="FFCC00"/>
                </a:solidFill>
                <a:latin typeface="微软雅黑" pitchFamily="34" charset="-122"/>
                <a:ea typeface="微软雅黑" pitchFamily="34" charset="-122"/>
              </a:rPr>
              <a:t>属性</a:t>
            </a:r>
            <a:r>
              <a:rPr lang="zh-CN" altLang="en-US" dirty="0">
                <a:solidFill>
                  <a:schemeClr val="tx1"/>
                </a:solidFill>
                <a:latin typeface="微软雅黑" pitchFamily="34" charset="-122"/>
                <a:ea typeface="微软雅黑" pitchFamily="34" charset="-122"/>
              </a:rPr>
              <a:t>是一个“名称</a:t>
            </a:r>
            <a:r>
              <a:rPr lang="en-US" altLang="zh-CN" dirty="0">
                <a:solidFill>
                  <a:schemeClr val="tx1"/>
                </a:solidFill>
                <a:latin typeface="微软雅黑" pitchFamily="34" charset="-122"/>
                <a:ea typeface="微软雅黑" pitchFamily="34" charset="-122"/>
              </a:rPr>
              <a:t>-</a:t>
            </a:r>
            <a:r>
              <a:rPr lang="zh-CN" altLang="en-US" dirty="0">
                <a:solidFill>
                  <a:schemeClr val="tx1"/>
                </a:solidFill>
                <a:latin typeface="微软雅黑" pitchFamily="34" charset="-122"/>
                <a:ea typeface="微软雅黑" pitchFamily="34" charset="-122"/>
              </a:rPr>
              <a:t>值”对（</a:t>
            </a:r>
            <a:r>
              <a:rPr lang="en-US" altLang="zh-CN" dirty="0">
                <a:solidFill>
                  <a:schemeClr val="tx1"/>
                </a:solidFill>
                <a:latin typeface="微软雅黑" pitchFamily="34" charset="-122"/>
                <a:ea typeface="微软雅黑" pitchFamily="34" charset="-122"/>
              </a:rPr>
              <a:t>name-value pair</a:t>
            </a:r>
            <a:r>
              <a:rPr lang="zh-CN" altLang="en-US" dirty="0">
                <a:solidFill>
                  <a:schemeClr val="tx1"/>
                </a:solidFill>
                <a:latin typeface="微软雅黑" pitchFamily="34" charset="-122"/>
                <a:ea typeface="微软雅黑" pitchFamily="34" charset="-122"/>
              </a:rPr>
              <a:t>），“名称”必须是一个字符串，“值”可以是一个字符串、数字、字符串集合或数字集合。下面是关于属性的一些实例：</a:t>
            </a:r>
          </a:p>
        </p:txBody>
      </p:sp>
    </p:spTree>
    <p:extLst>
      <p:ext uri="{BB962C8B-B14F-4D97-AF65-F5344CB8AC3E}">
        <p14:creationId xmlns:p14="http://schemas.microsoft.com/office/powerpoint/2010/main" val="323164459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34"/>
          <p:cNvSpPr txBox="1">
            <a:spLocks noChangeArrowheads="1"/>
          </p:cNvSpPr>
          <p:nvPr/>
        </p:nvSpPr>
        <p:spPr bwMode="auto">
          <a:xfrm>
            <a:off x="1115616" y="188640"/>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48131" name="组合 3"/>
          <p:cNvGrpSpPr>
            <a:grpSpLocks/>
          </p:cNvGrpSpPr>
          <p:nvPr/>
        </p:nvGrpSpPr>
        <p:grpSpPr bwMode="auto">
          <a:xfrm>
            <a:off x="481013" y="836613"/>
            <a:ext cx="7691437" cy="1655762"/>
            <a:chOff x="481013" y="1052515"/>
            <a:chExt cx="7835403" cy="1656406"/>
          </a:xfrm>
        </p:grpSpPr>
        <p:grpSp>
          <p:nvGrpSpPr>
            <p:cNvPr id="55301" name="组合 33"/>
            <p:cNvGrpSpPr>
              <a:grpSpLocks/>
            </p:cNvGrpSpPr>
            <p:nvPr/>
          </p:nvGrpSpPr>
          <p:grpSpPr bwMode="auto">
            <a:xfrm>
              <a:off x="481013" y="1052515"/>
              <a:ext cx="7835403" cy="1656406"/>
              <a:chOff x="499928" y="4528447"/>
              <a:chExt cx="7512229" cy="1710067"/>
            </a:xfrm>
          </p:grpSpPr>
          <p:sp>
            <p:nvSpPr>
              <p:cNvPr id="55303"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5304"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5305" name="矩形 32"/>
              <p:cNvSpPr>
                <a:spLocks noChangeArrowheads="1"/>
              </p:cNvSpPr>
              <p:nvPr/>
            </p:nvSpPr>
            <p:spPr bwMode="auto">
              <a:xfrm>
                <a:off x="2489133" y="4974270"/>
                <a:ext cx="5523024" cy="95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a:latin typeface="微软雅黑" pitchFamily="34" charset="-122"/>
                    <a:ea typeface="微软雅黑" pitchFamily="34" charset="-122"/>
                  </a:rPr>
                  <a:t>Amazon </a:t>
                </a:r>
                <a:r>
                  <a:rPr lang="en-US" altLang="zh-CN" dirty="0" err="1">
                    <a:latin typeface="微软雅黑" pitchFamily="34" charset="-122"/>
                    <a:ea typeface="微软雅黑" pitchFamily="34" charset="-122"/>
                  </a:rPr>
                  <a:t>DynamoDB</a:t>
                </a:r>
                <a:r>
                  <a:rPr lang="zh-CN" altLang="en-US" dirty="0">
                    <a:latin typeface="微软雅黑" pitchFamily="34" charset="-122"/>
                    <a:ea typeface="微软雅黑" pitchFamily="34" charset="-122"/>
                  </a:rPr>
                  <a:t>把数据组织成表的形式，表中包含了项目（</a:t>
                </a:r>
                <a:r>
                  <a:rPr lang="en-US" altLang="zh-CN" dirty="0">
                    <a:latin typeface="微软雅黑" pitchFamily="34" charset="-122"/>
                    <a:ea typeface="微软雅黑" pitchFamily="34" charset="-122"/>
                  </a:rPr>
                  <a:t>item</a:t>
                </a:r>
                <a:r>
                  <a:rPr lang="zh-CN" altLang="en-US" dirty="0">
                    <a:latin typeface="微软雅黑" pitchFamily="34" charset="-122"/>
                    <a:ea typeface="微软雅黑" pitchFamily="34" charset="-122"/>
                  </a:rPr>
                  <a:t>），每个项目包含</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个或多个属性（</a:t>
                </a:r>
                <a:r>
                  <a:rPr lang="en-US" altLang="zh-CN" dirty="0" err="1">
                    <a:latin typeface="微软雅黑" pitchFamily="34" charset="-122"/>
                    <a:ea typeface="微软雅黑" pitchFamily="34" charset="-122"/>
                  </a:rPr>
                  <a:t>Attibute</a:t>
                </a:r>
                <a:r>
                  <a:rPr lang="zh-CN" altLang="en-US" dirty="0">
                    <a:latin typeface="微软雅黑" pitchFamily="34" charset="-122"/>
                    <a:ea typeface="微软雅黑" pitchFamily="34" charset="-122"/>
                  </a:rPr>
                  <a:t>）。</a:t>
                </a:r>
              </a:p>
            </p:txBody>
          </p:sp>
        </p:grpSp>
        <p:pic>
          <p:nvPicPr>
            <p:cNvPr id="55302" name="Picture 4" descr="C:\Users\Denver\Pictures\Dynam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78273"/>
              <a:ext cx="16668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矩形 4"/>
          <p:cNvSpPr/>
          <p:nvPr/>
        </p:nvSpPr>
        <p:spPr>
          <a:xfrm>
            <a:off x="511175" y="3573463"/>
            <a:ext cx="7821613" cy="194468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solidFill>
                  <a:srgbClr val="FFCC00"/>
                </a:solidFill>
                <a:latin typeface="微软雅黑" pitchFamily="34" charset="-122"/>
                <a:ea typeface="微软雅黑" pitchFamily="34" charset="-122"/>
              </a:rPr>
              <a:t>项目</a:t>
            </a:r>
            <a:r>
              <a:rPr lang="zh-CN" altLang="en-US" dirty="0">
                <a:solidFill>
                  <a:schemeClr val="tx1"/>
                </a:solidFill>
                <a:latin typeface="微软雅黑" pitchFamily="34" charset="-122"/>
                <a:ea typeface="微软雅黑" pitchFamily="34" charset="-122"/>
              </a:rPr>
              <a:t>由属性构成。必须指定一个属性作为</a:t>
            </a:r>
            <a:r>
              <a:rPr lang="zh-CN" altLang="en-US" dirty="0">
                <a:solidFill>
                  <a:srgbClr val="FFCC00"/>
                </a:solidFill>
                <a:latin typeface="微软雅黑" pitchFamily="34" charset="-122"/>
                <a:ea typeface="微软雅黑" pitchFamily="34" charset="-122"/>
              </a:rPr>
              <a:t>主键</a:t>
            </a:r>
            <a:r>
              <a:rPr lang="zh-CN" altLang="en-US" dirty="0">
                <a:solidFill>
                  <a:schemeClr val="tx1"/>
                </a:solidFill>
                <a:latin typeface="微软雅黑" pitchFamily="34" charset="-122"/>
                <a:ea typeface="微软雅黑" pitchFamily="34" charset="-122"/>
              </a:rPr>
              <a:t>，这个主键在</a:t>
            </a:r>
            <a:r>
              <a:rPr lang="en-US" altLang="zh-CN" dirty="0" err="1">
                <a:solidFill>
                  <a:schemeClr val="tx1"/>
                </a:solidFill>
                <a:latin typeface="微软雅黑" pitchFamily="34" charset="-122"/>
                <a:ea typeface="微软雅黑" pitchFamily="34" charset="-122"/>
              </a:rPr>
              <a:t>DynamoDB</a:t>
            </a:r>
            <a:r>
              <a:rPr lang="zh-CN" altLang="en-US" dirty="0">
                <a:solidFill>
                  <a:schemeClr val="tx1"/>
                </a:solidFill>
                <a:latin typeface="微软雅黑" pitchFamily="34" charset="-122"/>
                <a:ea typeface="微软雅黑" pitchFamily="34" charset="-122"/>
              </a:rPr>
              <a:t>表中唯一地标识一个项目。除了主键是必须的，其他项目属性是可选的。一个项目的属性没有顺序关系。某个项目中的属性和同一个表中的其他项目的属性也没有关系。</a:t>
            </a:r>
            <a:endParaRPr lang="en-US" altLang="zh-CN" dirty="0">
              <a:solidFill>
                <a:schemeClr val="tx1"/>
              </a:solidFill>
              <a:latin typeface="微软雅黑" pitchFamily="34" charset="-122"/>
              <a:ea typeface="微软雅黑" pitchFamily="34" charset="-122"/>
            </a:endParaRPr>
          </a:p>
          <a:p>
            <a:pPr>
              <a:defRPr/>
            </a:pPr>
            <a:r>
              <a:rPr lang="zh-CN" altLang="en-US" dirty="0">
                <a:solidFill>
                  <a:schemeClr val="tx1"/>
                </a:solidFill>
                <a:latin typeface="微软雅黑" pitchFamily="34" charset="-122"/>
                <a:ea typeface="微软雅黑" pitchFamily="34" charset="-122"/>
              </a:rPr>
              <a:t>项目被存储在</a:t>
            </a:r>
            <a:r>
              <a:rPr lang="zh-CN" altLang="en-US" dirty="0">
                <a:solidFill>
                  <a:srgbClr val="FFCC00"/>
                </a:solidFill>
                <a:latin typeface="微软雅黑" pitchFamily="34" charset="-122"/>
                <a:ea typeface="微软雅黑" pitchFamily="34" charset="-122"/>
              </a:rPr>
              <a:t>表</a:t>
            </a:r>
            <a:r>
              <a:rPr lang="zh-CN" altLang="en-US" dirty="0">
                <a:solidFill>
                  <a:schemeClr val="tx1"/>
                </a:solidFill>
                <a:latin typeface="微软雅黑" pitchFamily="34" charset="-122"/>
                <a:ea typeface="微软雅黑" pitchFamily="34" charset="-122"/>
              </a:rPr>
              <a:t>中，表中的所有项目都具有相同的主键机制（</a:t>
            </a:r>
            <a:r>
              <a:rPr lang="en-US" altLang="zh-CN" dirty="0">
                <a:solidFill>
                  <a:schemeClr val="tx1"/>
                </a:solidFill>
                <a:latin typeface="微软雅黑" pitchFamily="34" charset="-122"/>
                <a:ea typeface="微软雅黑" pitchFamily="34" charset="-122"/>
              </a:rPr>
              <a:t>primary key scheme</a:t>
            </a:r>
            <a:r>
              <a:rPr lang="zh-CN" altLang="en-US" dirty="0">
                <a:solidFill>
                  <a:schemeClr val="tx1"/>
                </a:solidFill>
                <a:latin typeface="微软雅黑" pitchFamily="34" charset="-122"/>
                <a:ea typeface="微软雅黑" pitchFamily="34" charset="-122"/>
              </a:rPr>
              <a:t>）。每个项目都具备一个唯一的主键值。</a:t>
            </a:r>
          </a:p>
        </p:txBody>
      </p:sp>
    </p:spTree>
    <p:extLst>
      <p:ext uri="{BB962C8B-B14F-4D97-AF65-F5344CB8AC3E}">
        <p14:creationId xmlns:p14="http://schemas.microsoft.com/office/powerpoint/2010/main" val="306537226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34"/>
          <p:cNvSpPr txBox="1">
            <a:spLocks noChangeArrowheads="1"/>
          </p:cNvSpPr>
          <p:nvPr/>
        </p:nvSpPr>
        <p:spPr bwMode="auto">
          <a:xfrm>
            <a:off x="1187624" y="260648"/>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49155" name="组合 3"/>
          <p:cNvGrpSpPr>
            <a:grpSpLocks/>
          </p:cNvGrpSpPr>
          <p:nvPr/>
        </p:nvGrpSpPr>
        <p:grpSpPr bwMode="auto">
          <a:xfrm>
            <a:off x="481013" y="836613"/>
            <a:ext cx="7691437" cy="1655762"/>
            <a:chOff x="481013" y="1052515"/>
            <a:chExt cx="7835403" cy="1656406"/>
          </a:xfrm>
        </p:grpSpPr>
        <p:grpSp>
          <p:nvGrpSpPr>
            <p:cNvPr id="56325" name="组合 33"/>
            <p:cNvGrpSpPr>
              <a:grpSpLocks/>
            </p:cNvGrpSpPr>
            <p:nvPr/>
          </p:nvGrpSpPr>
          <p:grpSpPr bwMode="auto">
            <a:xfrm>
              <a:off x="481013" y="1052515"/>
              <a:ext cx="7835403" cy="1656406"/>
              <a:chOff x="499928" y="4528447"/>
              <a:chExt cx="7512229" cy="1710067"/>
            </a:xfrm>
          </p:grpSpPr>
          <p:sp>
            <p:nvSpPr>
              <p:cNvPr id="56327"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6328"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6329" name="矩形 32"/>
              <p:cNvSpPr>
                <a:spLocks noChangeArrowheads="1"/>
              </p:cNvSpPr>
              <p:nvPr/>
            </p:nvSpPr>
            <p:spPr bwMode="auto">
              <a:xfrm>
                <a:off x="2489133" y="4974270"/>
                <a:ext cx="5523024" cy="95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a:latin typeface="微软雅黑" pitchFamily="34" charset="-122"/>
                    <a:ea typeface="微软雅黑" pitchFamily="34" charset="-122"/>
                  </a:rPr>
                  <a:t>Amazon </a:t>
                </a:r>
                <a:r>
                  <a:rPr lang="en-US" altLang="zh-CN" dirty="0" err="1">
                    <a:latin typeface="微软雅黑" pitchFamily="34" charset="-122"/>
                    <a:ea typeface="微软雅黑" pitchFamily="34" charset="-122"/>
                  </a:rPr>
                  <a:t>DynamoDB</a:t>
                </a:r>
                <a:r>
                  <a:rPr lang="zh-CN" altLang="en-US" dirty="0">
                    <a:latin typeface="微软雅黑" pitchFamily="34" charset="-122"/>
                    <a:ea typeface="微软雅黑" pitchFamily="34" charset="-122"/>
                  </a:rPr>
                  <a:t>把数据组织成表的形式，表中包含了项目（</a:t>
                </a:r>
                <a:r>
                  <a:rPr lang="en-US" altLang="zh-CN" dirty="0">
                    <a:latin typeface="微软雅黑" pitchFamily="34" charset="-122"/>
                    <a:ea typeface="微软雅黑" pitchFamily="34" charset="-122"/>
                  </a:rPr>
                  <a:t>item</a:t>
                </a:r>
                <a:r>
                  <a:rPr lang="zh-CN" altLang="en-US" dirty="0">
                    <a:latin typeface="微软雅黑" pitchFamily="34" charset="-122"/>
                    <a:ea typeface="微软雅黑" pitchFamily="34" charset="-122"/>
                  </a:rPr>
                  <a:t>），每个项目包含</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个或多个属性（</a:t>
                </a:r>
                <a:r>
                  <a:rPr lang="en-US" altLang="zh-CN" dirty="0" err="1">
                    <a:latin typeface="微软雅黑" pitchFamily="34" charset="-122"/>
                    <a:ea typeface="微软雅黑" pitchFamily="34" charset="-122"/>
                  </a:rPr>
                  <a:t>Attibute</a:t>
                </a:r>
                <a:r>
                  <a:rPr lang="zh-CN" altLang="en-US" dirty="0">
                    <a:latin typeface="微软雅黑" pitchFamily="34" charset="-122"/>
                    <a:ea typeface="微软雅黑" pitchFamily="34" charset="-122"/>
                  </a:rPr>
                  <a:t>）。</a:t>
                </a:r>
              </a:p>
            </p:txBody>
          </p:sp>
        </p:grpSp>
        <p:pic>
          <p:nvPicPr>
            <p:cNvPr id="56326" name="Picture 4" descr="C:\Users\Denver\Pictures\Dynam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78273"/>
              <a:ext cx="16668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5234" name="Picture 2" descr="http://dblab.xmu.edu.cn/sites/default/files/images/dynamodb_schema_sam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450" y="2716213"/>
            <a:ext cx="7245350" cy="366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64384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95234"/>
                                        </p:tgtEl>
                                        <p:attrNameLst>
                                          <p:attrName>style.visibility</p:attrName>
                                        </p:attrNameLst>
                                      </p:cBhvr>
                                      <p:to>
                                        <p:strVal val="visible"/>
                                      </p:to>
                                    </p:set>
                                    <p:anim calcmode="lin" valueType="num">
                                      <p:cBhvr additive="base">
                                        <p:cTn id="11" dur="500" fill="hold"/>
                                        <p:tgtEl>
                                          <p:spTgt spid="95234"/>
                                        </p:tgtEl>
                                        <p:attrNameLst>
                                          <p:attrName>ppt_x</p:attrName>
                                        </p:attrNameLst>
                                      </p:cBhvr>
                                      <p:tavLst>
                                        <p:tav tm="0">
                                          <p:val>
                                            <p:strVal val="#ppt_x"/>
                                          </p:val>
                                        </p:tav>
                                        <p:tav tm="100000">
                                          <p:val>
                                            <p:strVal val="#ppt_x"/>
                                          </p:val>
                                        </p:tav>
                                      </p:tavLst>
                                    </p:anim>
                                    <p:anim calcmode="lin" valueType="num">
                                      <p:cBhvr additive="base">
                                        <p:cTn id="12" dur="500" fill="hold"/>
                                        <p:tgtEl>
                                          <p:spTgt spid="952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Box 34"/>
          <p:cNvSpPr txBox="1">
            <a:spLocks noChangeArrowheads="1"/>
          </p:cNvSpPr>
          <p:nvPr/>
        </p:nvSpPr>
        <p:spPr bwMode="auto">
          <a:xfrm>
            <a:off x="1115616" y="260648"/>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4" name="组合 3"/>
          <p:cNvGrpSpPr>
            <a:grpSpLocks/>
          </p:cNvGrpSpPr>
          <p:nvPr/>
        </p:nvGrpSpPr>
        <p:grpSpPr bwMode="auto">
          <a:xfrm>
            <a:off x="481013" y="836613"/>
            <a:ext cx="7691437" cy="1655762"/>
            <a:chOff x="481013" y="1052515"/>
            <a:chExt cx="7835403" cy="1656406"/>
          </a:xfrm>
        </p:grpSpPr>
        <p:grpSp>
          <p:nvGrpSpPr>
            <p:cNvPr id="57349" name="组合 33"/>
            <p:cNvGrpSpPr>
              <a:grpSpLocks/>
            </p:cNvGrpSpPr>
            <p:nvPr/>
          </p:nvGrpSpPr>
          <p:grpSpPr bwMode="auto">
            <a:xfrm>
              <a:off x="481013" y="1052515"/>
              <a:ext cx="7835403" cy="1656406"/>
              <a:chOff x="499928" y="4528447"/>
              <a:chExt cx="7512229" cy="1710067"/>
            </a:xfrm>
          </p:grpSpPr>
          <p:sp>
            <p:nvSpPr>
              <p:cNvPr id="57351"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7352"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7353" name="矩形 32"/>
              <p:cNvSpPr>
                <a:spLocks noChangeArrowheads="1"/>
              </p:cNvSpPr>
              <p:nvPr/>
            </p:nvSpPr>
            <p:spPr bwMode="auto">
              <a:xfrm>
                <a:off x="2489133" y="4974270"/>
                <a:ext cx="5523024" cy="95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err="1">
                    <a:latin typeface="微软雅黑" pitchFamily="34" charset="-122"/>
                    <a:ea typeface="微软雅黑" pitchFamily="34" charset="-122"/>
                  </a:rPr>
                  <a:t>DynamoDB</a:t>
                </a:r>
                <a:r>
                  <a:rPr lang="zh-CN" altLang="en-US" dirty="0">
                    <a:latin typeface="微软雅黑" pitchFamily="34" charset="-122"/>
                    <a:ea typeface="微软雅黑" pitchFamily="34" charset="-122"/>
                  </a:rPr>
                  <a:t>并没有</a:t>
                </a:r>
                <a:r>
                  <a:rPr lang="en-US" altLang="zh-CN" dirty="0">
                    <a:latin typeface="微软雅黑" pitchFamily="34" charset="-122"/>
                    <a:ea typeface="微软雅黑" pitchFamily="34" charset="-122"/>
                  </a:rPr>
                  <a:t>DB</a:t>
                </a:r>
                <a:r>
                  <a:rPr lang="zh-CN" altLang="en-US" dirty="0">
                    <a:latin typeface="微软雅黑" pitchFamily="34" charset="-122"/>
                    <a:ea typeface="微软雅黑" pitchFamily="34" charset="-122"/>
                  </a:rPr>
                  <a:t>的概念，目前单用户最多能创建</a:t>
                </a:r>
                <a:r>
                  <a:rPr lang="en-US" altLang="zh-CN" dirty="0">
                    <a:latin typeface="微软雅黑" pitchFamily="34" charset="-122"/>
                    <a:ea typeface="微软雅黑" pitchFamily="34" charset="-122"/>
                  </a:rPr>
                  <a:t>256</a:t>
                </a:r>
                <a:r>
                  <a:rPr lang="zh-CN" altLang="en-US" dirty="0">
                    <a:latin typeface="微软雅黑" pitchFamily="34" charset="-122"/>
                    <a:ea typeface="微软雅黑" pitchFamily="34" charset="-122"/>
                  </a:rPr>
                  <a:t>个</a:t>
                </a:r>
                <a:r>
                  <a:rPr lang="en-US" altLang="zh-CN" dirty="0">
                    <a:latin typeface="微软雅黑" pitchFamily="34" charset="-122"/>
                    <a:ea typeface="微软雅黑" pitchFamily="34" charset="-122"/>
                  </a:rPr>
                  <a:t>Table</a:t>
                </a:r>
                <a:r>
                  <a:rPr lang="zh-CN" altLang="en-US" dirty="0">
                    <a:latin typeface="微软雅黑" pitchFamily="34" charset="-122"/>
                    <a:ea typeface="微软雅黑" pitchFamily="34" charset="-122"/>
                  </a:rPr>
                  <a:t>，同时</a:t>
                </a:r>
                <a:r>
                  <a:rPr lang="en-US" altLang="zh-CN" dirty="0" err="1">
                    <a:latin typeface="微软雅黑" pitchFamily="34" charset="-122"/>
                    <a:ea typeface="微软雅黑" pitchFamily="34" charset="-122"/>
                  </a:rPr>
                  <a:t>DynamoDB</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提供了</a:t>
                </a:r>
                <a:r>
                  <a:rPr lang="en-US" altLang="zh-CN" dirty="0">
                    <a:latin typeface="微软雅黑" pitchFamily="34" charset="-122"/>
                    <a:ea typeface="微软雅黑" pitchFamily="34" charset="-122"/>
                  </a:rPr>
                  <a:t>11</a:t>
                </a:r>
                <a:r>
                  <a:rPr lang="zh-CN" altLang="en-US" dirty="0">
                    <a:latin typeface="微软雅黑" pitchFamily="34" charset="-122"/>
                    <a:ea typeface="微软雅黑" pitchFamily="34" charset="-122"/>
                  </a:rPr>
                  <a:t>个</a:t>
                </a:r>
                <a:r>
                  <a:rPr lang="en-US" altLang="zh-CN" dirty="0">
                    <a:latin typeface="微软雅黑" pitchFamily="34" charset="-122"/>
                    <a:ea typeface="微软雅黑" pitchFamily="34" charset="-122"/>
                  </a:rPr>
                  <a:t>API</a:t>
                </a:r>
                <a:r>
                  <a:rPr lang="zh-CN" altLang="en-US" dirty="0">
                    <a:latin typeface="微软雅黑" pitchFamily="34" charset="-122"/>
                    <a:ea typeface="微软雅黑" pitchFamily="34" charset="-122"/>
                  </a:rPr>
                  <a:t>接口操作表和项目。</a:t>
                </a:r>
              </a:p>
            </p:txBody>
          </p:sp>
        </p:grpSp>
        <p:pic>
          <p:nvPicPr>
            <p:cNvPr id="57350" name="Picture 4" descr="C:\Users\Denver\Pictures\Dynam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78273"/>
              <a:ext cx="16668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7282" name="Picture 2" descr="http://hiphotos.baidu.com/tewuapple/pic/item/6727278e8c5494ee2292a6b92df5e0fe9b257ed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636912"/>
            <a:ext cx="5738812"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34170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97282"/>
                                        </p:tgtEl>
                                        <p:attrNameLst>
                                          <p:attrName>style.visibility</p:attrName>
                                        </p:attrNameLst>
                                      </p:cBhvr>
                                      <p:to>
                                        <p:strVal val="visible"/>
                                      </p:to>
                                    </p:set>
                                    <p:anim calcmode="lin" valueType="num">
                                      <p:cBhvr additive="base">
                                        <p:cTn id="12" dur="500" fill="hold"/>
                                        <p:tgtEl>
                                          <p:spTgt spid="97282"/>
                                        </p:tgtEl>
                                        <p:attrNameLst>
                                          <p:attrName>ppt_x</p:attrName>
                                        </p:attrNameLst>
                                      </p:cBhvr>
                                      <p:tavLst>
                                        <p:tav tm="0">
                                          <p:val>
                                            <p:strVal val="#ppt_x"/>
                                          </p:val>
                                        </p:tav>
                                        <p:tav tm="100000">
                                          <p:val>
                                            <p:strVal val="#ppt_x"/>
                                          </p:val>
                                        </p:tav>
                                      </p:tavLst>
                                    </p:anim>
                                    <p:anim calcmode="lin" valueType="num">
                                      <p:cBhvr additive="base">
                                        <p:cTn id="13" dur="500" fill="hold"/>
                                        <p:tgtEl>
                                          <p:spTgt spid="972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34"/>
          <p:cNvSpPr txBox="1">
            <a:spLocks noChangeArrowheads="1"/>
          </p:cNvSpPr>
          <p:nvPr/>
        </p:nvSpPr>
        <p:spPr bwMode="auto">
          <a:xfrm>
            <a:off x="1060449" y="260648"/>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pic>
        <p:nvPicPr>
          <p:cNvPr id="58371" name="Picture 3" descr="C:\Users\Denver\Pictures\bigtab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1341438"/>
            <a:ext cx="1704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C:\Users\Denver\Pictures\Dynam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7238" y="1268413"/>
            <a:ext cx="16668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425" y="2752725"/>
            <a:ext cx="1290638"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2681288"/>
            <a:ext cx="1512887"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3300" y="2778125"/>
            <a:ext cx="2325688"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3925888"/>
            <a:ext cx="1368425" cy="116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7"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5875" y="5249863"/>
            <a:ext cx="1908175" cy="73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8"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2638" y="4117975"/>
            <a:ext cx="1606550"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379" name="Picture 7"/>
          <p:cNvPicPr>
            <a:picLocks noChangeAspect="1" noChangeArrowheads="1"/>
          </p:cNvPicPr>
          <p:nvPr/>
        </p:nvPicPr>
        <p:blipFill>
          <a:blip r:embed="rId11">
            <a:extLst>
              <a:ext uri="{28A0092B-C50C-407E-A947-70E740481C1C}">
                <a14:useLocalDpi xmlns:a14="http://schemas.microsoft.com/office/drawing/2010/main" val="0"/>
              </a:ext>
            </a:extLst>
          </a:blip>
          <a:srcRect l="7755" t="9689" r="4482" b="15916"/>
          <a:stretch>
            <a:fillRect/>
          </a:stretch>
        </p:blipFill>
        <p:spPr bwMode="auto">
          <a:xfrm>
            <a:off x="1619250" y="5400675"/>
            <a:ext cx="22907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550836"/>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34"/>
          <p:cNvSpPr txBox="1">
            <a:spLocks noChangeArrowheads="1"/>
          </p:cNvSpPr>
          <p:nvPr/>
        </p:nvSpPr>
        <p:spPr bwMode="auto">
          <a:xfrm>
            <a:off x="1115616" y="188640"/>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5" name="组合 4"/>
          <p:cNvGrpSpPr>
            <a:grpSpLocks/>
          </p:cNvGrpSpPr>
          <p:nvPr/>
        </p:nvGrpSpPr>
        <p:grpSpPr bwMode="auto">
          <a:xfrm>
            <a:off x="481013" y="836613"/>
            <a:ext cx="7691437" cy="1655762"/>
            <a:chOff x="481013" y="836613"/>
            <a:chExt cx="7691437" cy="1655762"/>
          </a:xfrm>
        </p:grpSpPr>
        <p:grpSp>
          <p:nvGrpSpPr>
            <p:cNvPr id="59402" name="组合 33"/>
            <p:cNvGrpSpPr>
              <a:grpSpLocks/>
            </p:cNvGrpSpPr>
            <p:nvPr/>
          </p:nvGrpSpPr>
          <p:grpSpPr bwMode="auto">
            <a:xfrm>
              <a:off x="481013" y="836613"/>
              <a:ext cx="7691437" cy="1655762"/>
              <a:chOff x="499928" y="4528447"/>
              <a:chExt cx="7512229" cy="1710067"/>
            </a:xfrm>
          </p:grpSpPr>
          <p:sp>
            <p:nvSpPr>
              <p:cNvPr id="59404" name="矩形 30"/>
              <p:cNvSpPr>
                <a:spLocks noChangeArrowheads="1"/>
              </p:cNvSpPr>
              <p:nvPr/>
            </p:nvSpPr>
            <p:spPr bwMode="auto">
              <a:xfrm>
                <a:off x="499928" y="4528447"/>
                <a:ext cx="7512229" cy="1710067"/>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9405"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9406" name="矩形 32"/>
              <p:cNvSpPr>
                <a:spLocks noChangeArrowheads="1"/>
              </p:cNvSpPr>
              <p:nvPr/>
            </p:nvSpPr>
            <p:spPr bwMode="auto">
              <a:xfrm>
                <a:off x="2489133" y="4974271"/>
                <a:ext cx="5523024" cy="95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err="1">
                    <a:latin typeface="微软雅黑" pitchFamily="34" charset="-122"/>
                    <a:ea typeface="微软雅黑" pitchFamily="34" charset="-122"/>
                  </a:rPr>
                  <a:t>HBase</a:t>
                </a:r>
                <a:r>
                  <a:rPr lang="en-US" altLang="zh-CN" dirty="0">
                    <a:latin typeface="微软雅黑" pitchFamily="34" charset="-122"/>
                    <a:ea typeface="微软雅黑" pitchFamily="34" charset="-122"/>
                  </a:rPr>
                  <a:t> – Hadoop Database</a:t>
                </a:r>
                <a:r>
                  <a:rPr lang="zh-CN" altLang="en-US" dirty="0">
                    <a:latin typeface="微软雅黑" pitchFamily="34" charset="-122"/>
                    <a:ea typeface="微软雅黑" pitchFamily="34" charset="-122"/>
                  </a:rPr>
                  <a:t>，是一个分布式的、面向列的开源数据库，</a:t>
                </a:r>
                <a:r>
                  <a:rPr lang="en-US" altLang="zh-CN" dirty="0" err="1">
                    <a:latin typeface="微软雅黑" pitchFamily="34" charset="-122"/>
                    <a:ea typeface="微软雅黑" pitchFamily="34" charset="-122"/>
                  </a:rPr>
                  <a:t>HBase</a:t>
                </a:r>
                <a:r>
                  <a:rPr lang="zh-CN" altLang="en-US" dirty="0">
                    <a:latin typeface="微软雅黑" pitchFamily="34" charset="-122"/>
                    <a:ea typeface="微软雅黑" pitchFamily="34" charset="-122"/>
                  </a:rPr>
                  <a:t>在</a:t>
                </a:r>
                <a:r>
                  <a:rPr lang="en-US" altLang="zh-CN" dirty="0">
                    <a:latin typeface="微软雅黑" pitchFamily="34" charset="-122"/>
                    <a:ea typeface="微软雅黑" pitchFamily="34" charset="-122"/>
                  </a:rPr>
                  <a:t>Hadoop</a:t>
                </a:r>
                <a:r>
                  <a:rPr lang="zh-CN" altLang="en-US" dirty="0">
                    <a:latin typeface="微软雅黑" pitchFamily="34" charset="-122"/>
                    <a:ea typeface="微软雅黑" pitchFamily="34" charset="-122"/>
                  </a:rPr>
                  <a:t>之上提供了类似于</a:t>
                </a:r>
                <a:r>
                  <a:rPr lang="en-US" altLang="zh-CN" dirty="0" err="1">
                    <a:latin typeface="微软雅黑" pitchFamily="34" charset="-122"/>
                    <a:ea typeface="微软雅黑" pitchFamily="34" charset="-122"/>
                  </a:rPr>
                  <a:t>Bigtable</a:t>
                </a:r>
                <a:r>
                  <a:rPr lang="zh-CN" altLang="en-US" dirty="0">
                    <a:latin typeface="微软雅黑" pitchFamily="34" charset="-122"/>
                    <a:ea typeface="微软雅黑" pitchFamily="34" charset="-122"/>
                  </a:rPr>
                  <a:t>的能力</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是</a:t>
                </a:r>
                <a:r>
                  <a:rPr lang="en-US" altLang="zh-CN" dirty="0">
                    <a:latin typeface="微软雅黑" pitchFamily="34" charset="-122"/>
                    <a:ea typeface="微软雅黑" pitchFamily="34" charset="-122"/>
                  </a:rPr>
                  <a:t>Hadoop</a:t>
                </a:r>
                <a:r>
                  <a:rPr lang="zh-CN" altLang="en-US" dirty="0">
                    <a:latin typeface="微软雅黑" pitchFamily="34" charset="-122"/>
                    <a:ea typeface="微软雅黑" pitchFamily="34" charset="-122"/>
                  </a:rPr>
                  <a:t>项目的子项目。</a:t>
                </a:r>
              </a:p>
            </p:txBody>
          </p:sp>
        </p:grpSp>
        <p:pic>
          <p:nvPicPr>
            <p:cNvPr id="594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67" y="1162247"/>
              <a:ext cx="1635141" cy="1186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组合 6"/>
          <p:cNvGrpSpPr>
            <a:grpSpLocks/>
          </p:cNvGrpSpPr>
          <p:nvPr/>
        </p:nvGrpSpPr>
        <p:grpSpPr bwMode="auto">
          <a:xfrm>
            <a:off x="395288" y="2997200"/>
            <a:ext cx="7773987" cy="2663825"/>
            <a:chOff x="395537" y="2996952"/>
            <a:chExt cx="7773260" cy="2664295"/>
          </a:xfrm>
        </p:grpSpPr>
        <p:grpSp>
          <p:nvGrpSpPr>
            <p:cNvPr id="59397" name="组合 33"/>
            <p:cNvGrpSpPr>
              <a:grpSpLocks/>
            </p:cNvGrpSpPr>
            <p:nvPr/>
          </p:nvGrpSpPr>
          <p:grpSpPr bwMode="auto">
            <a:xfrm>
              <a:off x="395537" y="2996952"/>
              <a:ext cx="7773260" cy="2664295"/>
              <a:chOff x="420012" y="4528446"/>
              <a:chExt cx="7592146" cy="2751677"/>
            </a:xfrm>
          </p:grpSpPr>
          <p:sp>
            <p:nvSpPr>
              <p:cNvPr id="59399" name="矩形 30"/>
              <p:cNvSpPr>
                <a:spLocks noChangeArrowheads="1"/>
              </p:cNvSpPr>
              <p:nvPr/>
            </p:nvSpPr>
            <p:spPr bwMode="auto">
              <a:xfrm>
                <a:off x="420012" y="4528446"/>
                <a:ext cx="7592146" cy="2751677"/>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9400"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59401" name="矩形 32"/>
              <p:cNvSpPr>
                <a:spLocks noChangeArrowheads="1"/>
              </p:cNvSpPr>
              <p:nvPr/>
            </p:nvSpPr>
            <p:spPr bwMode="auto">
              <a:xfrm>
                <a:off x="2489133" y="4974271"/>
                <a:ext cx="5523024" cy="2097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a:latin typeface="微软雅黑" pitchFamily="34" charset="-122"/>
                    <a:ea typeface="微软雅黑" pitchFamily="34" charset="-122"/>
                  </a:rPr>
                  <a:t>Cassandra</a:t>
                </a:r>
                <a:r>
                  <a:rPr lang="zh-CN" altLang="en-US" dirty="0">
                    <a:latin typeface="微软雅黑" pitchFamily="34" charset="-122"/>
                    <a:ea typeface="微软雅黑" pitchFamily="34" charset="-122"/>
                  </a:rPr>
                  <a:t>是一套开源分布式</a:t>
                </a:r>
                <a:r>
                  <a:rPr lang="en-US" altLang="zh-CN" dirty="0">
                    <a:latin typeface="微软雅黑" pitchFamily="34" charset="-122"/>
                    <a:ea typeface="微软雅黑" pitchFamily="34" charset="-122"/>
                  </a:rPr>
                  <a:t>NoSQL</a:t>
                </a:r>
                <a:r>
                  <a:rPr lang="zh-CN" altLang="en-US" dirty="0">
                    <a:latin typeface="微软雅黑" pitchFamily="34" charset="-122"/>
                    <a:ea typeface="微软雅黑" pitchFamily="34" charset="-122"/>
                  </a:rPr>
                  <a:t>数据库系统。它最初由</a:t>
                </a:r>
                <a:r>
                  <a:rPr lang="en-US" altLang="zh-CN" dirty="0">
                    <a:latin typeface="微软雅黑" pitchFamily="34" charset="-122"/>
                    <a:ea typeface="微软雅黑" pitchFamily="34" charset="-122"/>
                  </a:rPr>
                  <a:t>Facebook</a:t>
                </a:r>
                <a:r>
                  <a:rPr lang="zh-CN" altLang="en-US" dirty="0">
                    <a:latin typeface="微软雅黑" pitchFamily="34" charset="-122"/>
                    <a:ea typeface="微软雅黑" pitchFamily="34" charset="-122"/>
                  </a:rPr>
                  <a:t>开发，用于储存收件箱等简单格式数据，集</a:t>
                </a:r>
                <a:r>
                  <a:rPr lang="en-US" altLang="zh-CN" dirty="0">
                    <a:latin typeface="微软雅黑" pitchFamily="34" charset="-122"/>
                    <a:ea typeface="微软雅黑" pitchFamily="34" charset="-122"/>
                  </a:rPr>
                  <a:t>Google </a:t>
                </a:r>
                <a:r>
                  <a:rPr lang="en-US" altLang="zh-CN" dirty="0" err="1">
                    <a:latin typeface="微软雅黑" pitchFamily="34" charset="-122"/>
                    <a:ea typeface="微软雅黑" pitchFamily="34" charset="-122"/>
                  </a:rPr>
                  <a:t>BigTable</a:t>
                </a:r>
                <a:r>
                  <a:rPr lang="zh-CN" altLang="en-US" dirty="0">
                    <a:latin typeface="微软雅黑" pitchFamily="34" charset="-122"/>
                    <a:ea typeface="微软雅黑" pitchFamily="34" charset="-122"/>
                  </a:rPr>
                  <a:t>的数据模型与</a:t>
                </a:r>
                <a:r>
                  <a:rPr lang="en-US" altLang="zh-CN" dirty="0">
                    <a:latin typeface="微软雅黑" pitchFamily="34" charset="-122"/>
                    <a:ea typeface="微软雅黑" pitchFamily="34" charset="-122"/>
                  </a:rPr>
                  <a:t>Amazon Dynamo</a:t>
                </a:r>
                <a:r>
                  <a:rPr lang="zh-CN" altLang="en-US" dirty="0">
                    <a:latin typeface="微软雅黑" pitchFamily="34" charset="-122"/>
                    <a:ea typeface="微软雅黑" pitchFamily="34" charset="-122"/>
                  </a:rPr>
                  <a:t>的完全分布式的架构于一身。</a:t>
                </a:r>
                <a:r>
                  <a:rPr lang="en-US" altLang="zh-CN" dirty="0">
                    <a:latin typeface="微软雅黑" pitchFamily="34" charset="-122"/>
                    <a:ea typeface="微软雅黑" pitchFamily="34" charset="-122"/>
                  </a:rPr>
                  <a:t>Facebook</a:t>
                </a:r>
                <a:r>
                  <a:rPr lang="zh-CN" altLang="en-US" dirty="0">
                    <a:latin typeface="微软雅黑" pitchFamily="34" charset="-122"/>
                    <a:ea typeface="微软雅黑" pitchFamily="34" charset="-122"/>
                  </a:rPr>
                  <a:t>于</a:t>
                </a:r>
                <a:r>
                  <a:rPr lang="en-US" altLang="zh-CN" dirty="0">
                    <a:latin typeface="微软雅黑" pitchFamily="34" charset="-122"/>
                    <a:ea typeface="微软雅黑" pitchFamily="34" charset="-122"/>
                  </a:rPr>
                  <a:t>2008</a:t>
                </a:r>
                <a:r>
                  <a:rPr lang="zh-CN" altLang="en-US" dirty="0">
                    <a:latin typeface="微软雅黑" pitchFamily="34" charset="-122"/>
                    <a:ea typeface="微软雅黑" pitchFamily="34" charset="-122"/>
                  </a:rPr>
                  <a:t>年将 </a:t>
                </a:r>
                <a:r>
                  <a:rPr lang="en-US" altLang="zh-CN" dirty="0">
                    <a:latin typeface="微软雅黑" pitchFamily="34" charset="-122"/>
                    <a:ea typeface="微软雅黑" pitchFamily="34" charset="-122"/>
                  </a:rPr>
                  <a:t>Cassandra </a:t>
                </a:r>
                <a:r>
                  <a:rPr lang="zh-CN" altLang="en-US" dirty="0">
                    <a:latin typeface="微软雅黑" pitchFamily="34" charset="-122"/>
                    <a:ea typeface="微软雅黑" pitchFamily="34" charset="-122"/>
                  </a:rPr>
                  <a:t>开源，此后被</a:t>
                </a:r>
                <a:r>
                  <a:rPr lang="en-US" altLang="zh-CN" dirty="0">
                    <a:latin typeface="微软雅黑" pitchFamily="34" charset="-122"/>
                    <a:ea typeface="微软雅黑" pitchFamily="34" charset="-122"/>
                  </a:rPr>
                  <a:t>Digg</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Twitter</a:t>
                </a:r>
                <a:r>
                  <a:rPr lang="zh-CN" altLang="en-US" dirty="0">
                    <a:latin typeface="微软雅黑" pitchFamily="34" charset="-122"/>
                    <a:ea typeface="微软雅黑" pitchFamily="34" charset="-122"/>
                  </a:rPr>
                  <a:t>等知名</a:t>
                </a:r>
                <a:r>
                  <a:rPr lang="en-US" altLang="zh-CN" dirty="0">
                    <a:latin typeface="微软雅黑" pitchFamily="34" charset="-122"/>
                    <a:ea typeface="微软雅黑" pitchFamily="34" charset="-122"/>
                  </a:rPr>
                  <a:t>Web 2.0</a:t>
                </a:r>
                <a:r>
                  <a:rPr lang="zh-CN" altLang="en-US" dirty="0">
                    <a:latin typeface="微软雅黑" pitchFamily="34" charset="-122"/>
                    <a:ea typeface="微软雅黑" pitchFamily="34" charset="-122"/>
                  </a:rPr>
                  <a:t>网站所采纳，成为了一种流行的分布式结构化数据存储方案。</a:t>
                </a:r>
              </a:p>
            </p:txBody>
          </p:sp>
        </p:grpSp>
        <p:pic>
          <p:nvPicPr>
            <p:cNvPr id="593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367" y="3390220"/>
              <a:ext cx="1692558" cy="111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6626232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34"/>
          <p:cNvSpPr txBox="1">
            <a:spLocks noChangeArrowheads="1"/>
          </p:cNvSpPr>
          <p:nvPr/>
        </p:nvSpPr>
        <p:spPr bwMode="auto">
          <a:xfrm>
            <a:off x="1115616" y="188640"/>
            <a:ext cx="3408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非关系型数据库</a:t>
            </a:r>
            <a:r>
              <a:rPr lang="en-US" altLang="zh-CN" sz="2400" dirty="0">
                <a:latin typeface="微软雅黑" pitchFamily="34" charset="-122"/>
                <a:ea typeface="微软雅黑" pitchFamily="34" charset="-122"/>
              </a:rPr>
              <a:t>NoSQL</a:t>
            </a:r>
            <a:endParaRPr lang="zh-CN" altLang="en-US" sz="2400" dirty="0">
              <a:latin typeface="微软雅黑" pitchFamily="34" charset="-122"/>
              <a:ea typeface="微软雅黑" pitchFamily="34" charset="-122"/>
            </a:endParaRPr>
          </a:p>
        </p:txBody>
      </p:sp>
      <p:grpSp>
        <p:nvGrpSpPr>
          <p:cNvPr id="4" name="组合 3"/>
          <p:cNvGrpSpPr>
            <a:grpSpLocks/>
          </p:cNvGrpSpPr>
          <p:nvPr/>
        </p:nvGrpSpPr>
        <p:grpSpPr bwMode="auto">
          <a:xfrm>
            <a:off x="481013" y="836613"/>
            <a:ext cx="7691437" cy="2879725"/>
            <a:chOff x="481013" y="836612"/>
            <a:chExt cx="7691437" cy="2880419"/>
          </a:xfrm>
        </p:grpSpPr>
        <p:grpSp>
          <p:nvGrpSpPr>
            <p:cNvPr id="60420" name="组合 33"/>
            <p:cNvGrpSpPr>
              <a:grpSpLocks/>
            </p:cNvGrpSpPr>
            <p:nvPr/>
          </p:nvGrpSpPr>
          <p:grpSpPr bwMode="auto">
            <a:xfrm>
              <a:off x="481013" y="836612"/>
              <a:ext cx="7691437" cy="2880419"/>
              <a:chOff x="499928" y="4528446"/>
              <a:chExt cx="7512229" cy="2974890"/>
            </a:xfrm>
          </p:grpSpPr>
          <p:sp>
            <p:nvSpPr>
              <p:cNvPr id="60422" name="矩形 30"/>
              <p:cNvSpPr>
                <a:spLocks noChangeArrowheads="1"/>
              </p:cNvSpPr>
              <p:nvPr/>
            </p:nvSpPr>
            <p:spPr bwMode="auto">
              <a:xfrm>
                <a:off x="499928" y="4528446"/>
                <a:ext cx="7512229" cy="2974890"/>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0423"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0424" name="矩形 32"/>
              <p:cNvSpPr>
                <a:spLocks noChangeArrowheads="1"/>
              </p:cNvSpPr>
              <p:nvPr/>
            </p:nvSpPr>
            <p:spPr bwMode="auto">
              <a:xfrm>
                <a:off x="2489133" y="4974271"/>
                <a:ext cx="5523024" cy="238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err="1">
                    <a:latin typeface="微软雅黑" pitchFamily="34" charset="-122"/>
                    <a:ea typeface="微软雅黑" pitchFamily="34" charset="-122"/>
                  </a:rPr>
                  <a:t>MongoDB</a:t>
                </a:r>
                <a:r>
                  <a:rPr lang="zh-CN" altLang="en-US" dirty="0">
                    <a:latin typeface="微软雅黑" pitchFamily="34" charset="-122"/>
                    <a:ea typeface="微软雅黑" pitchFamily="34" charset="-122"/>
                  </a:rPr>
                  <a:t>是一个基于分布式文件存储的数据库。由</a:t>
                </a:r>
                <a:r>
                  <a:rPr lang="en-US" altLang="zh-CN" dirty="0">
                    <a:latin typeface="微软雅黑" pitchFamily="34" charset="-122"/>
                    <a:ea typeface="微软雅黑" pitchFamily="34" charset="-122"/>
                  </a:rPr>
                  <a:t>C++</a:t>
                </a:r>
                <a:r>
                  <a:rPr lang="zh-CN" altLang="en-US" dirty="0">
                    <a:latin typeface="微软雅黑" pitchFamily="34" charset="-122"/>
                    <a:ea typeface="微软雅黑" pitchFamily="34" charset="-122"/>
                  </a:rPr>
                  <a:t>语言编写</a:t>
                </a:r>
                <a:r>
                  <a:rPr lang="zh-CN" altLang="en-US" dirty="0" smtClean="0">
                    <a:latin typeface="微软雅黑" pitchFamily="34" charset="-122"/>
                    <a:ea typeface="微软雅黑" pitchFamily="34" charset="-122"/>
                  </a:rPr>
                  <a:t>，</a:t>
                </a:r>
                <a:r>
                  <a:rPr lang="en-US" altLang="zh-CN" dirty="0" smtClean="0">
                    <a:latin typeface="微软雅黑" pitchFamily="34" charset="-122"/>
                    <a:ea typeface="微软雅黑" pitchFamily="34" charset="-122"/>
                  </a:rPr>
                  <a:t>BSON(binary </a:t>
                </a:r>
                <a:r>
                  <a:rPr lang="en-US" altLang="zh-CN" dirty="0" err="1" smtClean="0">
                    <a:latin typeface="微软雅黑" pitchFamily="34" charset="-122"/>
                    <a:ea typeface="微软雅黑" pitchFamily="34" charset="-122"/>
                  </a:rPr>
                  <a:t>json</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结构，是</a:t>
                </a:r>
                <a:r>
                  <a:rPr lang="zh-CN" altLang="en-US" dirty="0">
                    <a:latin typeface="微软雅黑" pitchFamily="34" charset="-122"/>
                    <a:ea typeface="微软雅黑" pitchFamily="34" charset="-122"/>
                  </a:rPr>
                  <a:t>一个介于关系数据库和非关系数据库之间的产品，是非关系数据库当中功能最丰富，最像关系数据库的。</a:t>
                </a:r>
                <a:r>
                  <a:rPr lang="zh-CN" altLang="en-US" dirty="0" smtClean="0">
                    <a:latin typeface="微软雅黑" pitchFamily="34" charset="-122"/>
                    <a:ea typeface="微软雅黑" pitchFamily="34" charset="-122"/>
                  </a:rPr>
                  <a:t>它支持</a:t>
                </a:r>
                <a:r>
                  <a:rPr lang="zh-CN" altLang="en-US" dirty="0">
                    <a:latin typeface="微软雅黑" pitchFamily="34" charset="-122"/>
                    <a:ea typeface="微软雅黑" pitchFamily="34" charset="-122"/>
                  </a:rPr>
                  <a:t>的数据结构非常松散，可以存储比较复杂的数据类型。它支持的查询语言非常强大，其语法有点类似于面向对象的查询语言，几乎可以实现类似关系数据库单表查询的绝大部分功能，而且还支持对数据建立索引。</a:t>
                </a:r>
              </a:p>
            </p:txBody>
          </p:sp>
        </p:grpSp>
        <p:pic>
          <p:nvPicPr>
            <p:cNvPr id="604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45" y="1368788"/>
              <a:ext cx="1984426" cy="616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 name="组合 33"/>
          <p:cNvGrpSpPr>
            <a:grpSpLocks/>
          </p:cNvGrpSpPr>
          <p:nvPr/>
        </p:nvGrpSpPr>
        <p:grpSpPr bwMode="auto">
          <a:xfrm>
            <a:off x="481011" y="3978274"/>
            <a:ext cx="7691437" cy="2331045"/>
            <a:chOff x="499928" y="4528446"/>
            <a:chExt cx="7512229" cy="2974890"/>
          </a:xfrm>
        </p:grpSpPr>
        <p:sp>
          <p:nvSpPr>
            <p:cNvPr id="12" name="矩形 30"/>
            <p:cNvSpPr>
              <a:spLocks noChangeArrowheads="1"/>
            </p:cNvSpPr>
            <p:nvPr/>
          </p:nvSpPr>
          <p:spPr bwMode="auto">
            <a:xfrm>
              <a:off x="499928" y="4528446"/>
              <a:ext cx="7512229" cy="2974890"/>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13" name="五边形 31"/>
            <p:cNvSpPr>
              <a:spLocks noChangeArrowheads="1"/>
            </p:cNvSpPr>
            <p:nvPr/>
          </p:nvSpPr>
          <p:spPr bwMode="auto">
            <a:xfrm rot="5400000">
              <a:off x="4106891" y="959495"/>
              <a:ext cx="312152" cy="7498378"/>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grpSp>
      <p:pic>
        <p:nvPicPr>
          <p:cNvPr id="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437112"/>
            <a:ext cx="1606550"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517671" y="4333269"/>
            <a:ext cx="5760686" cy="2000548"/>
          </a:xfrm>
          <a:prstGeom prst="rect">
            <a:avLst/>
          </a:prstGeom>
        </p:spPr>
        <p:txBody>
          <a:bodyPr wrap="square">
            <a:spAutoFit/>
          </a:bodyPr>
          <a:lstStyle/>
          <a:p>
            <a:r>
              <a:rPr lang="en-US" altLang="zh-CN" dirty="0" err="1">
                <a:latin typeface="+mj-ea"/>
                <a:ea typeface="+mj-ea"/>
              </a:rPr>
              <a:t>Redis</a:t>
            </a:r>
            <a:r>
              <a:rPr lang="zh-CN" altLang="en-US" dirty="0">
                <a:latin typeface="+mj-ea"/>
                <a:ea typeface="+mj-ea"/>
              </a:rPr>
              <a:t>是一个开源的使用</a:t>
            </a:r>
            <a:r>
              <a:rPr lang="en-US" altLang="zh-CN" dirty="0">
                <a:latin typeface="+mj-ea"/>
                <a:ea typeface="+mj-ea"/>
              </a:rPr>
              <a:t>ANSI C</a:t>
            </a:r>
            <a:r>
              <a:rPr lang="zh-CN" altLang="en-US" dirty="0">
                <a:latin typeface="+mj-ea"/>
                <a:ea typeface="+mj-ea"/>
              </a:rPr>
              <a:t>语言编写、支持网络、可</a:t>
            </a:r>
            <a:r>
              <a:rPr lang="zh-CN" altLang="en-US" dirty="0">
                <a:solidFill>
                  <a:srgbClr val="FF0000"/>
                </a:solidFill>
                <a:latin typeface="+mj-ea"/>
                <a:ea typeface="+mj-ea"/>
              </a:rPr>
              <a:t>基于内存</a:t>
            </a:r>
            <a:r>
              <a:rPr lang="zh-CN" altLang="en-US" dirty="0">
                <a:latin typeface="+mj-ea"/>
                <a:ea typeface="+mj-ea"/>
              </a:rPr>
              <a:t>亦可持久化的日志型、</a:t>
            </a:r>
            <a:r>
              <a:rPr lang="en-US" altLang="zh-CN" dirty="0">
                <a:latin typeface="+mj-ea"/>
                <a:ea typeface="+mj-ea"/>
              </a:rPr>
              <a:t>Key-Value</a:t>
            </a:r>
            <a:r>
              <a:rPr lang="zh-CN" altLang="en-US" dirty="0">
                <a:latin typeface="+mj-ea"/>
                <a:ea typeface="+mj-ea"/>
              </a:rPr>
              <a:t>数据库，并提供多种语言的</a:t>
            </a:r>
            <a:r>
              <a:rPr lang="en-US" altLang="zh-CN" dirty="0">
                <a:latin typeface="+mj-ea"/>
                <a:ea typeface="+mj-ea"/>
              </a:rPr>
              <a:t>API</a:t>
            </a:r>
            <a:r>
              <a:rPr lang="zh-CN" altLang="en-US" dirty="0" smtClean="0">
                <a:latin typeface="+mj-ea"/>
                <a:ea typeface="+mj-ea"/>
              </a:rPr>
              <a:t>。</a:t>
            </a:r>
            <a:endParaRPr lang="en-US" altLang="zh-CN" dirty="0" smtClean="0">
              <a:latin typeface="+mj-ea"/>
              <a:ea typeface="+mj-ea"/>
            </a:endParaRPr>
          </a:p>
          <a:p>
            <a:r>
              <a:rPr lang="en-US" altLang="zh-CN" sz="1400" dirty="0" smtClean="0">
                <a:latin typeface="+mj-ea"/>
                <a:ea typeface="+mj-ea"/>
              </a:rPr>
              <a:t>1</a:t>
            </a:r>
            <a:r>
              <a:rPr lang="en-US" altLang="zh-CN" sz="1400" dirty="0">
                <a:latin typeface="+mj-ea"/>
                <a:ea typeface="+mj-ea"/>
              </a:rPr>
              <a:t> </a:t>
            </a:r>
            <a:r>
              <a:rPr lang="zh-CN" altLang="en-US" sz="1400" dirty="0">
                <a:latin typeface="+mj-ea"/>
                <a:ea typeface="+mj-ea"/>
              </a:rPr>
              <a:t>读写性能优异</a:t>
            </a:r>
          </a:p>
          <a:p>
            <a:r>
              <a:rPr lang="en-US" altLang="zh-CN" sz="1400" dirty="0">
                <a:latin typeface="+mj-ea"/>
                <a:ea typeface="+mj-ea"/>
              </a:rPr>
              <a:t>2 </a:t>
            </a:r>
            <a:r>
              <a:rPr lang="zh-CN" altLang="en-US" sz="1400" dirty="0">
                <a:latin typeface="+mj-ea"/>
                <a:ea typeface="+mj-ea"/>
              </a:rPr>
              <a:t>支持数据持久</a:t>
            </a:r>
            <a:r>
              <a:rPr lang="zh-CN" altLang="en-US" sz="1400" dirty="0" smtClean="0">
                <a:latin typeface="+mj-ea"/>
                <a:ea typeface="+mj-ea"/>
              </a:rPr>
              <a:t>化</a:t>
            </a:r>
            <a:endParaRPr lang="en-US" altLang="zh-CN" sz="1400" dirty="0" smtClean="0">
              <a:latin typeface="+mj-ea"/>
              <a:ea typeface="+mj-ea"/>
            </a:endParaRPr>
          </a:p>
          <a:p>
            <a:r>
              <a:rPr lang="en-US" altLang="zh-CN" sz="1400" dirty="0" smtClean="0">
                <a:latin typeface="+mj-ea"/>
                <a:ea typeface="+mj-ea"/>
              </a:rPr>
              <a:t>3</a:t>
            </a:r>
            <a:r>
              <a:rPr lang="en-US" altLang="zh-CN" sz="1400" dirty="0">
                <a:latin typeface="+mj-ea"/>
                <a:ea typeface="+mj-ea"/>
              </a:rPr>
              <a:t> </a:t>
            </a:r>
            <a:r>
              <a:rPr lang="zh-CN" altLang="en-US" sz="1400" dirty="0">
                <a:latin typeface="+mj-ea"/>
                <a:ea typeface="+mj-ea"/>
              </a:rPr>
              <a:t>支持主从复制，主机会自动将数据同步到从机，可以进行读写分离。</a:t>
            </a:r>
          </a:p>
          <a:p>
            <a:r>
              <a:rPr lang="en-US" altLang="zh-CN" sz="1400" dirty="0">
                <a:latin typeface="+mj-ea"/>
                <a:ea typeface="+mj-ea"/>
              </a:rPr>
              <a:t>4 </a:t>
            </a:r>
            <a:r>
              <a:rPr lang="zh-CN" altLang="en-US" sz="1400" dirty="0">
                <a:latin typeface="+mj-ea"/>
                <a:ea typeface="+mj-ea"/>
              </a:rPr>
              <a:t>数据结构丰富：除了支持</a:t>
            </a:r>
            <a:r>
              <a:rPr lang="en-US" altLang="zh-CN" sz="1400" dirty="0">
                <a:latin typeface="+mj-ea"/>
                <a:ea typeface="+mj-ea"/>
              </a:rPr>
              <a:t>string</a:t>
            </a:r>
            <a:r>
              <a:rPr lang="zh-CN" altLang="en-US" sz="1400" dirty="0">
                <a:latin typeface="+mj-ea"/>
                <a:ea typeface="+mj-ea"/>
              </a:rPr>
              <a:t>类型的</a:t>
            </a:r>
            <a:r>
              <a:rPr lang="en-US" altLang="zh-CN" sz="1400" dirty="0">
                <a:latin typeface="+mj-ea"/>
                <a:ea typeface="+mj-ea"/>
              </a:rPr>
              <a:t>value</a:t>
            </a:r>
            <a:r>
              <a:rPr lang="zh-CN" altLang="en-US" sz="1400" dirty="0">
                <a:latin typeface="+mj-ea"/>
                <a:ea typeface="+mj-ea"/>
              </a:rPr>
              <a:t>外还支持</a:t>
            </a:r>
            <a:r>
              <a:rPr lang="en-US" altLang="zh-CN" sz="1400" dirty="0">
                <a:latin typeface="+mj-ea"/>
                <a:ea typeface="+mj-ea"/>
              </a:rPr>
              <a:t>string</a:t>
            </a:r>
            <a:r>
              <a:rPr lang="zh-CN" altLang="en-US" sz="1400" dirty="0">
                <a:latin typeface="+mj-ea"/>
                <a:ea typeface="+mj-ea"/>
              </a:rPr>
              <a:t>、</a:t>
            </a:r>
            <a:r>
              <a:rPr lang="en-US" altLang="zh-CN" sz="1400" dirty="0">
                <a:latin typeface="+mj-ea"/>
                <a:ea typeface="+mj-ea"/>
              </a:rPr>
              <a:t>hash</a:t>
            </a:r>
            <a:r>
              <a:rPr lang="zh-CN" altLang="en-US" sz="1400" dirty="0">
                <a:latin typeface="+mj-ea"/>
                <a:ea typeface="+mj-ea"/>
              </a:rPr>
              <a:t>、</a:t>
            </a:r>
            <a:r>
              <a:rPr lang="en-US" altLang="zh-CN" sz="1400" dirty="0">
                <a:latin typeface="+mj-ea"/>
                <a:ea typeface="+mj-ea"/>
              </a:rPr>
              <a:t>set</a:t>
            </a:r>
            <a:r>
              <a:rPr lang="zh-CN" altLang="en-US" sz="1400" dirty="0">
                <a:latin typeface="+mj-ea"/>
                <a:ea typeface="+mj-ea"/>
              </a:rPr>
              <a:t>、</a:t>
            </a:r>
            <a:r>
              <a:rPr lang="en-US" altLang="zh-CN" sz="1400" dirty="0" err="1">
                <a:latin typeface="+mj-ea"/>
                <a:ea typeface="+mj-ea"/>
              </a:rPr>
              <a:t>sortedset</a:t>
            </a:r>
            <a:r>
              <a:rPr lang="zh-CN" altLang="en-US" sz="1400" dirty="0">
                <a:latin typeface="+mj-ea"/>
                <a:ea typeface="+mj-ea"/>
              </a:rPr>
              <a:t>、</a:t>
            </a:r>
            <a:r>
              <a:rPr lang="en-US" altLang="zh-CN" sz="1400" dirty="0">
                <a:latin typeface="+mj-ea"/>
                <a:ea typeface="+mj-ea"/>
              </a:rPr>
              <a:t>list</a:t>
            </a:r>
            <a:r>
              <a:rPr lang="zh-CN" altLang="en-US" sz="1400" dirty="0">
                <a:latin typeface="+mj-ea"/>
                <a:ea typeface="+mj-ea"/>
              </a:rPr>
              <a:t>等数据结构。</a:t>
            </a:r>
          </a:p>
        </p:txBody>
      </p:sp>
    </p:spTree>
    <p:extLst>
      <p:ext uri="{BB962C8B-B14F-4D97-AF65-F5344CB8AC3E}">
        <p14:creationId xmlns:p14="http://schemas.microsoft.com/office/powerpoint/2010/main" val="1943045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cstate="print"/>
          <a:srcRect t="12253" b="12253"/>
          <a:stretch>
            <a:fillRect/>
          </a:stretch>
        </p:blipFill>
        <p:spPr bwMode="auto">
          <a:xfrm>
            <a:off x="0" y="1124744"/>
            <a:ext cx="9144000" cy="5184576"/>
          </a:xfrm>
          <a:prstGeom prst="rect">
            <a:avLst/>
          </a:prstGeom>
          <a:noFill/>
          <a:ln w="9525">
            <a:noFill/>
            <a:miter lim="800000"/>
            <a:headEnd/>
            <a:tailEnd/>
          </a:ln>
          <a:effectLst/>
        </p:spPr>
      </p:pic>
      <p:sp>
        <p:nvSpPr>
          <p:cNvPr id="17" name="Title 1"/>
          <p:cNvSpPr txBox="1">
            <a:spLocks/>
          </p:cNvSpPr>
          <p:nvPr/>
        </p:nvSpPr>
        <p:spPr bwMode="auto">
          <a:xfrm>
            <a:off x="971600" y="188640"/>
            <a:ext cx="8172400" cy="49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数据资产管理的挑战</a:t>
            </a:r>
            <a:endParaRPr lang="en-US" altLang="en-US" sz="2400" b="1" kern="0" dirty="0">
              <a:solidFill>
                <a:schemeClr val="tx1">
                  <a:lumMod val="65000"/>
                  <a:lumOff val="35000"/>
                </a:schemeClr>
              </a:solidFill>
              <a:latin typeface="黑体" pitchFamily="49" charset="-122"/>
              <a:ea typeface="黑体" pitchFamily="49" charset="-122"/>
              <a:cs typeface="+mj-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Box 34"/>
          <p:cNvSpPr txBox="1">
            <a:spLocks noChangeArrowheads="1"/>
          </p:cNvSpPr>
          <p:nvPr/>
        </p:nvSpPr>
        <p:spPr bwMode="auto">
          <a:xfrm>
            <a:off x="1115616" y="260648"/>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云计算和云存储</a:t>
            </a:r>
          </a:p>
        </p:txBody>
      </p:sp>
      <p:grpSp>
        <p:nvGrpSpPr>
          <p:cNvPr id="6" name="组合 5"/>
          <p:cNvGrpSpPr>
            <a:grpSpLocks/>
          </p:cNvGrpSpPr>
          <p:nvPr/>
        </p:nvGrpSpPr>
        <p:grpSpPr bwMode="auto">
          <a:xfrm>
            <a:off x="467544" y="973708"/>
            <a:ext cx="7691437" cy="2527300"/>
            <a:chOff x="481013" y="836612"/>
            <a:chExt cx="7691438" cy="2527710"/>
          </a:xfrm>
        </p:grpSpPr>
        <p:sp>
          <p:nvSpPr>
            <p:cNvPr id="61446" name="矩形 30"/>
            <p:cNvSpPr>
              <a:spLocks noChangeArrowheads="1"/>
            </p:cNvSpPr>
            <p:nvPr/>
          </p:nvSpPr>
          <p:spPr bwMode="auto">
            <a:xfrm>
              <a:off x="481013" y="836612"/>
              <a:ext cx="7691437" cy="2527710"/>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1447"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1448" name="矩形 32"/>
            <p:cNvSpPr>
              <a:spLocks noChangeArrowheads="1"/>
            </p:cNvSpPr>
            <p:nvPr/>
          </p:nvSpPr>
          <p:spPr bwMode="auto">
            <a:xfrm>
              <a:off x="755577" y="1311445"/>
              <a:ext cx="7416874" cy="175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云计算（</a:t>
              </a:r>
              <a:r>
                <a:rPr lang="en-US" altLang="zh-CN" dirty="0">
                  <a:latin typeface="微软雅黑" pitchFamily="34" charset="-122"/>
                  <a:ea typeface="微软雅黑" pitchFamily="34" charset="-122"/>
                </a:rPr>
                <a:t>cloud computing</a:t>
              </a:r>
              <a:r>
                <a:rPr lang="zh-CN" altLang="en-US" dirty="0">
                  <a:latin typeface="微软雅黑" pitchFamily="34" charset="-122"/>
                  <a:ea typeface="微软雅黑" pitchFamily="34" charset="-122"/>
                </a:rPr>
                <a:t>），是分布式计算技术的一种，其最基本的概念，是透过网络将庞大的计算处理程序自动分拆成无数个较小的子程序，再交由多部服务器所组成的庞大系统经搜寻、计算分析之后将处理结果回传给用户。透过这项技术，网络服务提供者可以在数秒之内，达成处理数以千万计甚至亿计的信息，达到和“超级计算机”同样强大效能的网络服务。</a:t>
              </a:r>
              <a:endParaRPr lang="en-US" altLang="zh-CN" dirty="0">
                <a:latin typeface="微软雅黑" pitchFamily="34" charset="-122"/>
                <a:ea typeface="微软雅黑" pitchFamily="34" charset="-122"/>
              </a:endParaRPr>
            </a:p>
          </p:txBody>
        </p:sp>
      </p:grpSp>
      <p:pic>
        <p:nvPicPr>
          <p:cNvPr id="101378" name="Picture 2" descr="C:\Users\Denver\Pictures\云计算.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63" y="3500438"/>
            <a:ext cx="3846457" cy="2885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5003800" y="3735388"/>
            <a:ext cx="3024188"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sz="2000" dirty="0">
                <a:latin typeface="微软雅黑" pitchFamily="34" charset="-122"/>
                <a:ea typeface="微软雅黑" pitchFamily="34" charset="-122"/>
              </a:rPr>
              <a:t>云计算是一种资源交付和使用模式，指通过网络获得应用所需的资源（硬件、平台、软件）。提供资源的网络被称为“云”。</a:t>
            </a:r>
          </a:p>
        </p:txBody>
      </p:sp>
    </p:spTree>
    <p:extLst>
      <p:ext uri="{BB962C8B-B14F-4D97-AF65-F5344CB8AC3E}">
        <p14:creationId xmlns:p14="http://schemas.microsoft.com/office/powerpoint/2010/main" val="397259937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01378"/>
                                        </p:tgtEl>
                                        <p:attrNameLst>
                                          <p:attrName>style.visibility</p:attrName>
                                        </p:attrNameLst>
                                      </p:cBhvr>
                                      <p:to>
                                        <p:strVal val="visible"/>
                                      </p:to>
                                    </p:set>
                                    <p:anim calcmode="lin" valueType="num">
                                      <p:cBhvr additive="base">
                                        <p:cTn id="12" dur="500" fill="hold"/>
                                        <p:tgtEl>
                                          <p:spTgt spid="101378"/>
                                        </p:tgtEl>
                                        <p:attrNameLst>
                                          <p:attrName>ppt_x</p:attrName>
                                        </p:attrNameLst>
                                      </p:cBhvr>
                                      <p:tavLst>
                                        <p:tav tm="0">
                                          <p:val>
                                            <p:strVal val="#ppt_x"/>
                                          </p:val>
                                        </p:tav>
                                        <p:tav tm="100000">
                                          <p:val>
                                            <p:strVal val="#ppt_x"/>
                                          </p:val>
                                        </p:tav>
                                      </p:tavLst>
                                    </p:anim>
                                    <p:anim calcmode="lin" valueType="num">
                                      <p:cBhvr additive="base">
                                        <p:cTn id="13" dur="500" fill="hold"/>
                                        <p:tgtEl>
                                          <p:spTgt spid="101378"/>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AutoShape 39"/>
          <p:cNvSpPr>
            <a:spLocks noChangeArrowheads="1"/>
          </p:cNvSpPr>
          <p:nvPr/>
        </p:nvSpPr>
        <p:spPr bwMode="auto">
          <a:xfrm>
            <a:off x="549662" y="4389060"/>
            <a:ext cx="6911756" cy="480786"/>
          </a:xfrm>
          <a:prstGeom prst="roundRect">
            <a:avLst>
              <a:gd name="adj" fmla="val 13125"/>
            </a:avLst>
          </a:prstGeom>
          <a:solidFill>
            <a:schemeClr val="accent2"/>
          </a:solidFill>
          <a:ln w="3175" cap="flat" cmpd="sng">
            <a:solidFill>
              <a:srgbClr val="C0C0C0">
                <a:alpha val="51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1" tIns="45715" rIns="91431" bIns="45715" anchor="ctr"/>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endParaRPr lang="zh-CN" altLang="en-US"/>
          </a:p>
        </p:txBody>
      </p:sp>
      <p:sp>
        <p:nvSpPr>
          <p:cNvPr id="13316" name="AutoShape 40"/>
          <p:cNvSpPr>
            <a:spLocks noChangeArrowheads="1"/>
          </p:cNvSpPr>
          <p:nvPr/>
        </p:nvSpPr>
        <p:spPr bwMode="auto">
          <a:xfrm rot="10800000">
            <a:off x="589979" y="4476751"/>
            <a:ext cx="6827090" cy="267607"/>
          </a:xfrm>
          <a:prstGeom prst="roundRect">
            <a:avLst>
              <a:gd name="adj" fmla="val 10236"/>
            </a:avLst>
          </a:prstGeom>
          <a:gradFill rotWithShape="1">
            <a:gsLst>
              <a:gs pos="0">
                <a:schemeClr val="bg1">
                  <a:alpha val="0"/>
                </a:schemeClr>
              </a:gs>
              <a:gs pos="100000">
                <a:schemeClr val="bg1">
                  <a:alpha val="39000"/>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91431" tIns="45715" rIns="91431" bIns="45715" anchor="ctr"/>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r>
              <a:rPr lang="zh-CN" altLang="en-US" sz="2500" b="1" i="0">
                <a:solidFill>
                  <a:schemeClr val="bg1"/>
                </a:solidFill>
                <a:latin typeface="黑体" pitchFamily="49" charset="-122"/>
                <a:ea typeface="黑体" pitchFamily="49" charset="-122"/>
                <a:sym typeface="Times New Roman" pitchFamily="18" charset="0"/>
              </a:rPr>
              <a:t>第三层为（</a:t>
            </a:r>
            <a:r>
              <a:rPr lang="en-US" altLang="zh-CN" sz="2500" b="1" i="0">
                <a:solidFill>
                  <a:schemeClr val="bg1"/>
                </a:solidFill>
                <a:latin typeface="黑体" pitchFamily="49" charset="-122"/>
                <a:ea typeface="黑体" pitchFamily="49" charset="-122"/>
                <a:sym typeface="Times New Roman" pitchFamily="18" charset="0"/>
              </a:rPr>
              <a:t>SaaS</a:t>
            </a:r>
            <a:r>
              <a:rPr lang="zh-CN" altLang="en-US" sz="2500" b="1" i="0">
                <a:solidFill>
                  <a:schemeClr val="bg1"/>
                </a:solidFill>
                <a:latin typeface="黑体" pitchFamily="49" charset="-122"/>
                <a:ea typeface="黑体" pitchFamily="49" charset="-122"/>
                <a:sym typeface="Times New Roman" pitchFamily="18" charset="0"/>
              </a:rPr>
              <a:t>）软件即服务</a:t>
            </a:r>
            <a:endParaRPr lang="zh-CN" altLang="en-US" sz="2500" b="1">
              <a:solidFill>
                <a:schemeClr val="bg1"/>
              </a:solidFill>
              <a:latin typeface="黑体" pitchFamily="49" charset="-122"/>
              <a:ea typeface="黑体" pitchFamily="49" charset="-122"/>
            </a:endParaRPr>
          </a:p>
        </p:txBody>
      </p:sp>
      <p:sp>
        <p:nvSpPr>
          <p:cNvPr id="13317" name="AutoShape 42"/>
          <p:cNvSpPr>
            <a:spLocks noChangeArrowheads="1"/>
          </p:cNvSpPr>
          <p:nvPr/>
        </p:nvSpPr>
        <p:spPr bwMode="auto">
          <a:xfrm>
            <a:off x="549662" y="4868333"/>
            <a:ext cx="6949386" cy="1029608"/>
          </a:xfrm>
          <a:prstGeom prst="roundRect">
            <a:avLst>
              <a:gd name="adj" fmla="val 2644"/>
            </a:avLst>
          </a:prstGeom>
          <a:gradFill rotWithShape="1">
            <a:gsLst>
              <a:gs pos="0">
                <a:srgbClr val="F2F2F2"/>
              </a:gs>
              <a:gs pos="100000">
                <a:srgbClr val="DDDDDD"/>
              </a:gs>
            </a:gsLst>
            <a:lin ang="5400000" scaled="1"/>
          </a:gradFill>
          <a:ln w="3175" cap="flat" cmpd="sng">
            <a:solidFill>
              <a:srgbClr val="969696">
                <a:alpha val="60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1" tIns="45715" rIns="91431" bIns="45715"/>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lnSpc>
                <a:spcPct val="120000"/>
              </a:lnSpc>
            </a:pPr>
            <a:r>
              <a:rPr lang="zh-CN" altLang="en-US" sz="2100" b="1" i="0" dirty="0">
                <a:solidFill>
                  <a:srgbClr val="000000"/>
                </a:solidFill>
                <a:latin typeface="Lucida Sans Unicode" pitchFamily="34" charset="0"/>
                <a:ea typeface="宋体" pitchFamily="2" charset="-122"/>
                <a:sym typeface="Times New Roman" pitchFamily="18" charset="0"/>
              </a:rPr>
              <a:t>是将某些特定的软件作为服务，允许用户通过网络来访问这些软件应用。</a:t>
            </a:r>
          </a:p>
          <a:p>
            <a:pPr eaLnBrk="1" hangingPunct="1">
              <a:lnSpc>
                <a:spcPct val="120000"/>
              </a:lnSpc>
            </a:pPr>
            <a:endParaRPr lang="zh-CN" altLang="en-US" sz="2100" dirty="0">
              <a:solidFill>
                <a:schemeClr val="tx2"/>
              </a:solidFill>
            </a:endParaRPr>
          </a:p>
        </p:txBody>
      </p:sp>
      <p:sp>
        <p:nvSpPr>
          <p:cNvPr id="13318" name="AutoShape 39"/>
          <p:cNvSpPr>
            <a:spLocks noChangeArrowheads="1"/>
          </p:cNvSpPr>
          <p:nvPr/>
        </p:nvSpPr>
        <p:spPr bwMode="auto">
          <a:xfrm>
            <a:off x="936710" y="2862037"/>
            <a:ext cx="6911756" cy="480786"/>
          </a:xfrm>
          <a:prstGeom prst="roundRect">
            <a:avLst>
              <a:gd name="adj" fmla="val 13125"/>
            </a:avLst>
          </a:prstGeom>
          <a:solidFill>
            <a:schemeClr val="accent2"/>
          </a:solidFill>
          <a:ln w="3175" cap="flat" cmpd="sng">
            <a:solidFill>
              <a:srgbClr val="C0C0C0">
                <a:alpha val="51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1" tIns="45715" rIns="91431" bIns="45715" anchor="ctr"/>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endParaRPr lang="zh-CN" altLang="en-US"/>
          </a:p>
        </p:txBody>
      </p:sp>
      <p:sp>
        <p:nvSpPr>
          <p:cNvPr id="13319" name="AutoShape 40"/>
          <p:cNvSpPr>
            <a:spLocks noChangeArrowheads="1"/>
          </p:cNvSpPr>
          <p:nvPr/>
        </p:nvSpPr>
        <p:spPr bwMode="auto">
          <a:xfrm rot="10800000">
            <a:off x="975683" y="2949727"/>
            <a:ext cx="6827090" cy="266095"/>
          </a:xfrm>
          <a:prstGeom prst="roundRect">
            <a:avLst>
              <a:gd name="adj" fmla="val 10236"/>
            </a:avLst>
          </a:prstGeom>
          <a:gradFill rotWithShape="1">
            <a:gsLst>
              <a:gs pos="0">
                <a:schemeClr val="bg1">
                  <a:alpha val="0"/>
                </a:schemeClr>
              </a:gs>
              <a:gs pos="100000">
                <a:schemeClr val="bg1">
                  <a:alpha val="39000"/>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91431" tIns="45715" rIns="91431" bIns="45715" anchor="ctr"/>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r>
              <a:rPr lang="zh-CN" altLang="en-US" sz="2500" b="1" i="0">
                <a:solidFill>
                  <a:schemeClr val="bg1"/>
                </a:solidFill>
                <a:latin typeface="黑体" pitchFamily="49" charset="-122"/>
                <a:ea typeface="黑体" pitchFamily="49" charset="-122"/>
                <a:sym typeface="Times New Roman" pitchFamily="18" charset="0"/>
              </a:rPr>
              <a:t>第二层为（</a:t>
            </a:r>
            <a:r>
              <a:rPr lang="en-US" altLang="zh-CN" sz="2500" b="1" i="0">
                <a:solidFill>
                  <a:schemeClr val="bg1"/>
                </a:solidFill>
                <a:latin typeface="黑体" pitchFamily="49" charset="-122"/>
                <a:ea typeface="黑体" pitchFamily="49" charset="-122"/>
                <a:sym typeface="Times New Roman" pitchFamily="18" charset="0"/>
              </a:rPr>
              <a:t>PaaS</a:t>
            </a:r>
            <a:r>
              <a:rPr lang="zh-CN" altLang="en-US" sz="2500" b="1" i="0">
                <a:solidFill>
                  <a:schemeClr val="bg1"/>
                </a:solidFill>
                <a:latin typeface="黑体" pitchFamily="49" charset="-122"/>
                <a:ea typeface="黑体" pitchFamily="49" charset="-122"/>
                <a:sym typeface="Times New Roman" pitchFamily="18" charset="0"/>
              </a:rPr>
              <a:t>）平台即服务</a:t>
            </a:r>
            <a:endParaRPr lang="zh-CN" altLang="en-US" sz="2500" b="1">
              <a:solidFill>
                <a:schemeClr val="bg1"/>
              </a:solidFill>
              <a:latin typeface="黑体" pitchFamily="49" charset="-122"/>
              <a:ea typeface="黑体" pitchFamily="49" charset="-122"/>
            </a:endParaRPr>
          </a:p>
        </p:txBody>
      </p:sp>
      <p:sp>
        <p:nvSpPr>
          <p:cNvPr id="13320" name="AutoShape 42"/>
          <p:cNvSpPr>
            <a:spLocks noChangeArrowheads="1"/>
          </p:cNvSpPr>
          <p:nvPr/>
        </p:nvSpPr>
        <p:spPr bwMode="auto">
          <a:xfrm>
            <a:off x="936710" y="3341309"/>
            <a:ext cx="6948042" cy="1029608"/>
          </a:xfrm>
          <a:prstGeom prst="roundRect">
            <a:avLst>
              <a:gd name="adj" fmla="val 2644"/>
            </a:avLst>
          </a:prstGeom>
          <a:gradFill rotWithShape="1">
            <a:gsLst>
              <a:gs pos="0">
                <a:srgbClr val="F2F2F2"/>
              </a:gs>
              <a:gs pos="100000">
                <a:srgbClr val="DDDDDD"/>
              </a:gs>
            </a:gsLst>
            <a:lin ang="5400000" scaled="1"/>
          </a:gradFill>
          <a:ln w="3175" cap="flat" cmpd="sng">
            <a:solidFill>
              <a:srgbClr val="969696">
                <a:alpha val="60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1" tIns="45715" rIns="91431" bIns="45715"/>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lnSpc>
                <a:spcPct val="120000"/>
              </a:lnSpc>
            </a:pPr>
            <a:r>
              <a:rPr lang="zh-CN" altLang="en-US" sz="2100" b="1" i="0" dirty="0">
                <a:solidFill>
                  <a:srgbClr val="000000"/>
                </a:solidFill>
                <a:latin typeface="Lucida Sans Unicode" pitchFamily="34" charset="0"/>
                <a:ea typeface="宋体" pitchFamily="2" charset="-122"/>
                <a:sym typeface="Times New Roman" pitchFamily="18" charset="0"/>
              </a:rPr>
              <a:t>其对资源的抽象程度更高，是将程序的运行平台作为服务提供给</a:t>
            </a:r>
            <a:r>
              <a:rPr lang="zh-CN" altLang="en-US" sz="2100" b="1" i="0" dirty="0" smtClean="0">
                <a:solidFill>
                  <a:srgbClr val="000000"/>
                </a:solidFill>
                <a:latin typeface="Lucida Sans Unicode" pitchFamily="34" charset="0"/>
                <a:ea typeface="宋体" pitchFamily="2" charset="-122"/>
                <a:sym typeface="Times New Roman" pitchFamily="18" charset="0"/>
              </a:rPr>
              <a:t>用户，如数据库、缓存等。</a:t>
            </a:r>
            <a:endParaRPr lang="zh-CN" altLang="en-US" sz="2100" dirty="0">
              <a:solidFill>
                <a:schemeClr val="tx2"/>
              </a:solidFill>
            </a:endParaRPr>
          </a:p>
        </p:txBody>
      </p:sp>
      <p:sp>
        <p:nvSpPr>
          <p:cNvPr id="13321" name="AutoShape 39"/>
          <p:cNvSpPr>
            <a:spLocks noChangeArrowheads="1"/>
          </p:cNvSpPr>
          <p:nvPr/>
        </p:nvSpPr>
        <p:spPr bwMode="auto">
          <a:xfrm>
            <a:off x="1423207" y="1353156"/>
            <a:ext cx="6911756" cy="479273"/>
          </a:xfrm>
          <a:prstGeom prst="roundRect">
            <a:avLst>
              <a:gd name="adj" fmla="val 13125"/>
            </a:avLst>
          </a:prstGeom>
          <a:solidFill>
            <a:schemeClr val="accent2"/>
          </a:solidFill>
          <a:ln w="3175" cap="flat" cmpd="sng">
            <a:solidFill>
              <a:srgbClr val="C0C0C0">
                <a:alpha val="51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1" tIns="45715" rIns="91431" bIns="45715" anchor="ctr"/>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endParaRPr lang="zh-CN" altLang="en-US"/>
          </a:p>
        </p:txBody>
      </p:sp>
      <p:sp>
        <p:nvSpPr>
          <p:cNvPr id="13322" name="AutoShape 40"/>
          <p:cNvSpPr>
            <a:spLocks noChangeArrowheads="1"/>
          </p:cNvSpPr>
          <p:nvPr/>
        </p:nvSpPr>
        <p:spPr bwMode="auto">
          <a:xfrm rot="10800000">
            <a:off x="1463524" y="1439333"/>
            <a:ext cx="6827090" cy="267608"/>
          </a:xfrm>
          <a:prstGeom prst="roundRect">
            <a:avLst>
              <a:gd name="adj" fmla="val 10236"/>
            </a:avLst>
          </a:prstGeom>
          <a:gradFill rotWithShape="1">
            <a:gsLst>
              <a:gs pos="0">
                <a:schemeClr val="bg1">
                  <a:alpha val="0"/>
                </a:schemeClr>
              </a:gs>
              <a:gs pos="100000">
                <a:schemeClr val="bg1">
                  <a:alpha val="39000"/>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91431" tIns="45715" rIns="91431" bIns="45715" anchor="ctr"/>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r>
              <a:rPr lang="zh-CN" altLang="en-US" sz="2500" b="1" i="0">
                <a:solidFill>
                  <a:schemeClr val="bg1"/>
                </a:solidFill>
                <a:latin typeface="黑体" pitchFamily="49" charset="-122"/>
                <a:ea typeface="黑体" pitchFamily="49" charset="-122"/>
                <a:sym typeface="Times New Roman" pitchFamily="18" charset="0"/>
              </a:rPr>
              <a:t>第一层为（</a:t>
            </a:r>
            <a:r>
              <a:rPr lang="en-US" altLang="zh-CN" sz="2500" b="1" i="0">
                <a:solidFill>
                  <a:schemeClr val="bg1"/>
                </a:solidFill>
                <a:latin typeface="黑体" pitchFamily="49" charset="-122"/>
                <a:ea typeface="黑体" pitchFamily="49" charset="-122"/>
                <a:sym typeface="Times New Roman" pitchFamily="18" charset="0"/>
              </a:rPr>
              <a:t>IaaS</a:t>
            </a:r>
            <a:r>
              <a:rPr lang="zh-CN" altLang="en-US" sz="2500" b="1" i="0">
                <a:solidFill>
                  <a:schemeClr val="bg1"/>
                </a:solidFill>
                <a:latin typeface="黑体" pitchFamily="49" charset="-122"/>
                <a:ea typeface="黑体" pitchFamily="49" charset="-122"/>
                <a:sym typeface="Times New Roman" pitchFamily="18" charset="0"/>
              </a:rPr>
              <a:t>）基础设施即服务</a:t>
            </a:r>
          </a:p>
        </p:txBody>
      </p:sp>
      <p:sp>
        <p:nvSpPr>
          <p:cNvPr id="13323" name="AutoShape 42"/>
          <p:cNvSpPr>
            <a:spLocks noChangeArrowheads="1"/>
          </p:cNvSpPr>
          <p:nvPr/>
        </p:nvSpPr>
        <p:spPr bwMode="auto">
          <a:xfrm>
            <a:off x="1423207" y="1832428"/>
            <a:ext cx="6949386" cy="1029608"/>
          </a:xfrm>
          <a:prstGeom prst="roundRect">
            <a:avLst>
              <a:gd name="adj" fmla="val 2644"/>
            </a:avLst>
          </a:prstGeom>
          <a:gradFill rotWithShape="1">
            <a:gsLst>
              <a:gs pos="0">
                <a:srgbClr val="F2F2F2"/>
              </a:gs>
              <a:gs pos="100000">
                <a:srgbClr val="DDDDDD"/>
              </a:gs>
            </a:gsLst>
            <a:lin ang="5400000" scaled="1"/>
          </a:gradFill>
          <a:ln w="3175" cap="flat" cmpd="sng">
            <a:solidFill>
              <a:srgbClr val="969696">
                <a:alpha val="60999"/>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31" tIns="45715" rIns="91431" bIns="45715"/>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lnSpc>
                <a:spcPct val="120000"/>
              </a:lnSpc>
            </a:pPr>
            <a:r>
              <a:rPr lang="zh-CN" altLang="en-US" sz="2100" b="1" i="0" dirty="0">
                <a:solidFill>
                  <a:srgbClr val="000000"/>
                </a:solidFill>
                <a:latin typeface="Lucida Sans Unicode" pitchFamily="34" charset="0"/>
                <a:ea typeface="宋体" pitchFamily="2" charset="-122"/>
                <a:sym typeface="Times New Roman" pitchFamily="18" charset="0"/>
              </a:rPr>
              <a:t>是将网络</a:t>
            </a:r>
            <a:r>
              <a:rPr lang="zh-CN" altLang="en-US" sz="2100" b="1" i="0" dirty="0" smtClean="0">
                <a:solidFill>
                  <a:srgbClr val="000000"/>
                </a:solidFill>
                <a:latin typeface="Lucida Sans Unicode" pitchFamily="34" charset="0"/>
                <a:ea typeface="宋体" pitchFamily="2" charset="-122"/>
                <a:sym typeface="Times New Roman" pitchFamily="18" charset="0"/>
              </a:rPr>
              <a:t>、计算、负载均衡等关键</a:t>
            </a:r>
            <a:r>
              <a:rPr lang="zh-CN" altLang="en-US" sz="2100" b="1" i="0" dirty="0">
                <a:solidFill>
                  <a:srgbClr val="000000"/>
                </a:solidFill>
                <a:latin typeface="Lucida Sans Unicode" pitchFamily="34" charset="0"/>
                <a:ea typeface="宋体" pitchFamily="2" charset="-122"/>
                <a:sym typeface="Times New Roman" pitchFamily="18" charset="0"/>
              </a:rPr>
              <a:t>基础设施作为服务提供给用户。</a:t>
            </a:r>
          </a:p>
          <a:p>
            <a:pPr eaLnBrk="1" hangingPunct="1">
              <a:lnSpc>
                <a:spcPct val="120000"/>
              </a:lnSpc>
            </a:pPr>
            <a:endParaRPr lang="zh-CN" altLang="en-US" sz="2100" dirty="0">
              <a:solidFill>
                <a:schemeClr val="tx2"/>
              </a:solidFill>
            </a:endParaRPr>
          </a:p>
        </p:txBody>
      </p:sp>
      <p:sp>
        <p:nvSpPr>
          <p:cNvPr id="13324" name="AutoShape 40"/>
          <p:cNvSpPr>
            <a:spLocks noChangeArrowheads="1"/>
          </p:cNvSpPr>
          <p:nvPr/>
        </p:nvSpPr>
        <p:spPr bwMode="auto">
          <a:xfrm rot="10800000">
            <a:off x="2255090" y="960060"/>
            <a:ext cx="6828434" cy="267607"/>
          </a:xfrm>
          <a:prstGeom prst="roundRect">
            <a:avLst>
              <a:gd name="adj" fmla="val 10236"/>
            </a:avLst>
          </a:prstGeom>
          <a:gradFill rotWithShape="1">
            <a:gsLst>
              <a:gs pos="0">
                <a:schemeClr val="bg1">
                  <a:alpha val="0"/>
                </a:schemeClr>
              </a:gs>
              <a:gs pos="100000">
                <a:schemeClr val="bg1">
                  <a:alpha val="39000"/>
                </a:scheme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91431" tIns="45715" rIns="91431" bIns="45715" anchor="ctr"/>
          <a:lstStyle>
            <a:lvl1pPr defTabSz="1028700" eaLnBrk="0" hangingPunct="0">
              <a:defRPr i="1">
                <a:solidFill>
                  <a:schemeClr val="tx1"/>
                </a:solidFill>
                <a:latin typeface="Arial" pitchFamily="34" charset="0"/>
                <a:ea typeface="华文细黑" pitchFamily="2" charset="-122"/>
              </a:defRPr>
            </a:lvl1pPr>
            <a:lvl2pPr marL="836613" indent="-322263" defTabSz="1028700" eaLnBrk="0" hangingPunct="0">
              <a:defRPr i="1">
                <a:solidFill>
                  <a:schemeClr val="tx1"/>
                </a:solidFill>
                <a:latin typeface="Arial" pitchFamily="34" charset="0"/>
                <a:ea typeface="华文细黑" pitchFamily="2" charset="-122"/>
              </a:defRPr>
            </a:lvl2pPr>
            <a:lvl3pPr marL="1285875" indent="-257175" defTabSz="1028700" eaLnBrk="0" hangingPunct="0">
              <a:defRPr i="1">
                <a:solidFill>
                  <a:schemeClr val="tx1"/>
                </a:solidFill>
                <a:latin typeface="Arial" pitchFamily="34" charset="0"/>
                <a:ea typeface="华文细黑" pitchFamily="2" charset="-122"/>
              </a:defRPr>
            </a:lvl3pPr>
            <a:lvl4pPr marL="1800225" indent="-257175" defTabSz="1028700" eaLnBrk="0" hangingPunct="0">
              <a:defRPr i="1">
                <a:solidFill>
                  <a:schemeClr val="tx1"/>
                </a:solidFill>
                <a:latin typeface="Arial" pitchFamily="34" charset="0"/>
                <a:ea typeface="华文细黑" pitchFamily="2" charset="-122"/>
              </a:defRPr>
            </a:lvl4pPr>
            <a:lvl5pPr marL="2314575" indent="-257175" defTabSz="1028700" eaLnBrk="0" hangingPunct="0">
              <a:defRPr i="1">
                <a:solidFill>
                  <a:schemeClr val="tx1"/>
                </a:solidFill>
                <a:latin typeface="Arial" pitchFamily="34" charset="0"/>
                <a:ea typeface="华文细黑" pitchFamily="2" charset="-122"/>
              </a:defRPr>
            </a:lvl5pPr>
            <a:lvl6pPr marL="27717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6pPr>
            <a:lvl7pPr marL="32289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7pPr>
            <a:lvl8pPr marL="36861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8pPr>
            <a:lvl9pPr marL="4143375" indent="-257175" defTabSz="1028700" eaLnBrk="0" fontAlgn="base" hangingPunct="0">
              <a:spcBef>
                <a:spcPct val="0"/>
              </a:spcBef>
              <a:spcAft>
                <a:spcPct val="0"/>
              </a:spcAft>
              <a:buFont typeface="Arial" pitchFamily="34" charset="0"/>
              <a:defRPr i="1">
                <a:solidFill>
                  <a:schemeClr val="tx1"/>
                </a:solidFill>
                <a:latin typeface="Arial" pitchFamily="34" charset="0"/>
                <a:ea typeface="华文细黑" pitchFamily="2" charset="-122"/>
              </a:defRPr>
            </a:lvl9pPr>
          </a:lstStyle>
          <a:p>
            <a:pPr eaLnBrk="1" hangingPunct="1"/>
            <a:r>
              <a:rPr lang="zh-CN" altLang="en-US" sz="2500" b="1" i="0">
                <a:solidFill>
                  <a:schemeClr val="bg1"/>
                </a:solidFill>
                <a:latin typeface="黑体" pitchFamily="49" charset="-122"/>
                <a:ea typeface="黑体" pitchFamily="49" charset="-122"/>
                <a:sym typeface="Times New Roman" pitchFamily="18" charset="0"/>
              </a:rPr>
              <a:t>第一层为（</a:t>
            </a:r>
            <a:r>
              <a:rPr lang="en-US" altLang="zh-CN" sz="2500" b="1" i="0">
                <a:solidFill>
                  <a:schemeClr val="bg1"/>
                </a:solidFill>
                <a:latin typeface="黑体" pitchFamily="49" charset="-122"/>
                <a:ea typeface="黑体" pitchFamily="49" charset="-122"/>
                <a:sym typeface="Times New Roman" pitchFamily="18" charset="0"/>
              </a:rPr>
              <a:t>SaaS</a:t>
            </a:r>
            <a:r>
              <a:rPr lang="zh-CN" altLang="en-US" sz="2500" b="1" i="0">
                <a:solidFill>
                  <a:schemeClr val="bg1"/>
                </a:solidFill>
                <a:latin typeface="黑体" pitchFamily="49" charset="-122"/>
                <a:ea typeface="黑体" pitchFamily="49" charset="-122"/>
                <a:sym typeface="Times New Roman" pitchFamily="18" charset="0"/>
              </a:rPr>
              <a:t>）虚拟化层</a:t>
            </a:r>
            <a:endParaRPr lang="zh-CN" altLang="en-US" sz="2500" b="1">
              <a:solidFill>
                <a:schemeClr val="bg1"/>
              </a:solidFill>
              <a:latin typeface="黑体" pitchFamily="49" charset="-122"/>
              <a:ea typeface="黑体" pitchFamily="49" charset="-122"/>
            </a:endParaRPr>
          </a:p>
        </p:txBody>
      </p:sp>
      <p:sp>
        <p:nvSpPr>
          <p:cNvPr id="13325" name="矩形 3"/>
          <p:cNvSpPr>
            <a:spLocks noChangeArrowheads="1"/>
          </p:cNvSpPr>
          <p:nvPr/>
        </p:nvSpPr>
        <p:spPr bwMode="auto">
          <a:xfrm>
            <a:off x="6401070" y="343203"/>
            <a:ext cx="10424751" cy="566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272" tIns="40636" rIns="81272" bIns="40636">
            <a:spAutoFit/>
          </a:bodyPr>
          <a:lstStyle/>
          <a:p>
            <a:pPr eaLnBrk="0" hangingPunct="0">
              <a:lnSpc>
                <a:spcPct val="150000"/>
              </a:lnSpc>
            </a:pPr>
            <a:r>
              <a:rPr lang="zh-CN" altLang="en-US" sz="2100" b="1">
                <a:solidFill>
                  <a:srgbClr val="000000"/>
                </a:solidFill>
                <a:latin typeface="Lucida Sans Unicode" pitchFamily="34" charset="0"/>
                <a:ea typeface="宋体" pitchFamily="2" charset="-122"/>
                <a:sym typeface="Times New Roman" pitchFamily="18" charset="0"/>
              </a:rPr>
              <a:t>      </a:t>
            </a:r>
          </a:p>
        </p:txBody>
      </p:sp>
      <p:sp>
        <p:nvSpPr>
          <p:cNvPr id="13326" name="Text Box 14"/>
          <p:cNvSpPr txBox="1">
            <a:spLocks noChangeArrowheads="1"/>
          </p:cNvSpPr>
          <p:nvPr/>
        </p:nvSpPr>
        <p:spPr bwMode="auto">
          <a:xfrm>
            <a:off x="487842" y="754441"/>
            <a:ext cx="4131564" cy="512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272" tIns="40636" rIns="81272" bIns="40636">
            <a:spAutoFit/>
          </a:bodyPr>
          <a:lstStyle/>
          <a:p>
            <a:r>
              <a:rPr lang="zh-CN" altLang="en-US" sz="2800" b="1" dirty="0">
                <a:solidFill>
                  <a:srgbClr val="0099CC"/>
                </a:solidFill>
              </a:rPr>
              <a:t>云计算包括哪些服务层次</a:t>
            </a:r>
          </a:p>
        </p:txBody>
      </p:sp>
      <p:sp>
        <p:nvSpPr>
          <p:cNvPr id="16" name="TextBox 34"/>
          <p:cNvSpPr txBox="1">
            <a:spLocks noChangeArrowheads="1"/>
          </p:cNvSpPr>
          <p:nvPr/>
        </p:nvSpPr>
        <p:spPr bwMode="auto">
          <a:xfrm>
            <a:off x="1187624" y="176499"/>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云计算和云存储</a:t>
            </a:r>
          </a:p>
        </p:txBody>
      </p:sp>
    </p:spTree>
    <p:extLst>
      <p:ext uri="{BB962C8B-B14F-4D97-AF65-F5344CB8AC3E}">
        <p14:creationId xmlns:p14="http://schemas.microsoft.com/office/powerpoint/2010/main" val="2546183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云形 16"/>
          <p:cNvSpPr/>
          <p:nvPr/>
        </p:nvSpPr>
        <p:spPr bwMode="auto">
          <a:xfrm>
            <a:off x="3639872" y="3846970"/>
            <a:ext cx="1728787" cy="1008062"/>
          </a:xfrm>
          <a:prstGeom prst="cloud">
            <a:avLst/>
          </a:prstGeom>
          <a:blipFill>
            <a:blip r:embed="rId3" cstate="print"/>
            <a:stretch>
              <a:fillRect/>
            </a:stretch>
          </a:blipFill>
          <a:ln w="9525" cap="flat" cmpd="sng" algn="ctr">
            <a:solidFill>
              <a:schemeClr val="tx1"/>
            </a:solidFill>
            <a:prstDash val="solid"/>
            <a:round/>
            <a:headEnd type="none" w="med" len="med"/>
            <a:tailEnd type="none" w="med" len="med"/>
          </a:ln>
          <a:effectLst/>
        </p:spPr>
        <p:txBody>
          <a:bodyPr/>
          <a:lstStyle/>
          <a:p>
            <a:pPr latinLnBrk="1">
              <a:defRPr/>
            </a:pPr>
            <a:endParaRPr lang="zh-CN" altLang="en-US">
              <a:latin typeface="Gulim" pitchFamily="34" charset="-127"/>
              <a:ea typeface="Gulim" pitchFamily="34" charset="-127"/>
            </a:endParaRPr>
          </a:p>
        </p:txBody>
      </p:sp>
      <p:sp>
        <p:nvSpPr>
          <p:cNvPr id="12299" name="TextBox 20"/>
          <p:cNvSpPr txBox="1">
            <a:spLocks noChangeArrowheads="1"/>
          </p:cNvSpPr>
          <p:nvPr/>
        </p:nvSpPr>
        <p:spPr bwMode="auto">
          <a:xfrm>
            <a:off x="611188" y="5222899"/>
            <a:ext cx="8027987"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r>
              <a:rPr lang="zh-CN" altLang="en-US" sz="2000" dirty="0">
                <a:latin typeface="微软雅黑" pitchFamily="34" charset="-122"/>
                <a:ea typeface="微软雅黑" pitchFamily="34" charset="-122"/>
              </a:rPr>
              <a:t>如果数据是财富，那么大数据就是宝藏，而云计算就是挖掘和利用宝藏的利器。没有强大的计算能力，数据宝藏终究是镜中花；没有大数据的积淀，云计算也只能是杀鸡用的宰牛刀。</a:t>
            </a:r>
          </a:p>
        </p:txBody>
      </p:sp>
      <p:sp>
        <p:nvSpPr>
          <p:cNvPr id="62474" name="TextBox 34"/>
          <p:cNvSpPr txBox="1">
            <a:spLocks noChangeArrowheads="1"/>
          </p:cNvSpPr>
          <p:nvPr/>
        </p:nvSpPr>
        <p:spPr bwMode="auto">
          <a:xfrm>
            <a:off x="1059656" y="188640"/>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云计算和云存储</a:t>
            </a:r>
          </a:p>
        </p:txBody>
      </p:sp>
      <p:pic>
        <p:nvPicPr>
          <p:cNvPr id="139266" name="Picture 2" descr="https://gss2.bdstatic.com/-fo3dSag_xI4khGkpoWK1HF6hhy/baike/c0%3Dbaike72%2C5%2C5%2C72%2C24/sign=f032f30cbe014a9095334eefc81e5277/96dda144ad3459825c92a92c0bf431adcbef847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2789" y="2293558"/>
            <a:ext cx="1546895" cy="1530838"/>
          </a:xfrm>
          <a:prstGeom prst="rect">
            <a:avLst/>
          </a:prstGeom>
          <a:noFill/>
          <a:extLst>
            <a:ext uri="{909E8E84-426E-40DD-AFC4-6F175D3DCCD1}">
              <a14:hiddenFill xmlns:a14="http://schemas.microsoft.com/office/drawing/2010/main">
                <a:solidFill>
                  <a:srgbClr val="FFFFFF"/>
                </a:solidFill>
              </a14:hiddenFill>
            </a:ext>
          </a:extLst>
        </p:spPr>
      </p:pic>
      <p:pic>
        <p:nvPicPr>
          <p:cNvPr id="139268" name="Picture 4" descr="https://ss1.baidu.com/9vo3dSag_xI4khGko9WTAnF6hhy/image/h%3D200/sign=2565de550be9390149028a3e4bed54f9/fc1f4134970a304e7ca3c68fdbc8a786c8175cc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215" y="985125"/>
            <a:ext cx="1329258" cy="1329258"/>
          </a:xfrm>
          <a:prstGeom prst="rect">
            <a:avLst/>
          </a:prstGeom>
          <a:noFill/>
          <a:extLst>
            <a:ext uri="{909E8E84-426E-40DD-AFC4-6F175D3DCCD1}">
              <a14:hiddenFill xmlns:a14="http://schemas.microsoft.com/office/drawing/2010/main">
                <a:solidFill>
                  <a:srgbClr val="FFFFFF"/>
                </a:solidFill>
              </a14:hiddenFill>
            </a:ext>
          </a:extLst>
        </p:spPr>
      </p:pic>
      <p:pic>
        <p:nvPicPr>
          <p:cNvPr id="139270" name="Picture 6" descr="https://timgsa.baidu.com/timg?image&amp;quality=80&amp;size=b9999_10000&amp;sec=1498304702473&amp;di=6ebfacbe51a6a539839286656341f493&amp;imgtype=0&amp;src=http%3A%2F%2Fnews.k618.cn%2Ftech%2F201705%2FW02017052353663243486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4604" y="836711"/>
            <a:ext cx="1695564" cy="1695564"/>
          </a:xfrm>
          <a:prstGeom prst="rect">
            <a:avLst/>
          </a:prstGeom>
          <a:noFill/>
          <a:extLst>
            <a:ext uri="{909E8E84-426E-40DD-AFC4-6F175D3DCCD1}">
              <a14:hiddenFill xmlns:a14="http://schemas.microsoft.com/office/drawing/2010/main">
                <a:solidFill>
                  <a:srgbClr val="FFFFFF"/>
                </a:solidFill>
              </a14:hiddenFill>
            </a:ext>
          </a:extLst>
        </p:spPr>
      </p:pic>
      <p:pic>
        <p:nvPicPr>
          <p:cNvPr id="139272" name="Picture 8" descr="https://timgsa.baidu.com/timg?image&amp;quality=80&amp;size=b9999_10000&amp;sec=1498304826630&amp;di=906ad539391c6e829469917b8436de86&amp;imgtype=0&amp;src=http%3A%2F%2Fwww.yuntoutiao.com%2Fwp-content%2Fuploads%2F2015%2F04%2Fazure-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9200" y="2558503"/>
            <a:ext cx="1995599" cy="1000947"/>
          </a:xfrm>
          <a:prstGeom prst="rect">
            <a:avLst/>
          </a:prstGeom>
          <a:noFill/>
          <a:extLst>
            <a:ext uri="{909E8E84-426E-40DD-AFC4-6F175D3DCCD1}">
              <a14:hiddenFill xmlns:a14="http://schemas.microsoft.com/office/drawing/2010/main">
                <a:solidFill>
                  <a:srgbClr val="FFFFFF"/>
                </a:solidFill>
              </a14:hiddenFill>
            </a:ext>
          </a:extLst>
        </p:spPr>
      </p:pic>
      <p:pic>
        <p:nvPicPr>
          <p:cNvPr id="139274" name="Picture 10" descr="https://timgsa.baidu.com/timg?image&amp;quality=80&amp;size=b9999_10000&amp;sec=1498304893437&amp;di=13a0ee76620ace51c299092e44cd2120&amp;imgtype=0&amp;src=http%3A%2F%2Fimg01.hc360.com%2Fec%2F201603%2F20160324091149309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200" y="3645468"/>
            <a:ext cx="1886372" cy="1411066"/>
          </a:xfrm>
          <a:prstGeom prst="rect">
            <a:avLst/>
          </a:prstGeom>
          <a:noFill/>
          <a:extLst>
            <a:ext uri="{909E8E84-426E-40DD-AFC4-6F175D3DCCD1}">
              <a14:hiddenFill xmlns:a14="http://schemas.microsoft.com/office/drawing/2010/main">
                <a:solidFill>
                  <a:srgbClr val="FFFFFF"/>
                </a:solidFill>
              </a14:hiddenFill>
            </a:ext>
          </a:extLst>
        </p:spPr>
      </p:pic>
      <p:pic>
        <p:nvPicPr>
          <p:cNvPr id="139276" name="Picture 12" descr="https://timgsa.baidu.com/timg?image&amp;quality=80&amp;size=b9999_10000&amp;sec=1498304973981&amp;di=2c5fee209f2d5c2f3f9a841c9b84b46a&amp;imgtype=0&amp;src=http%3A%2F%2Fgwtcreate.com%2Fimages%2Fibm-bluemix-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5856" y="1291402"/>
            <a:ext cx="2456821" cy="786183"/>
          </a:xfrm>
          <a:prstGeom prst="rect">
            <a:avLst/>
          </a:prstGeom>
          <a:noFill/>
          <a:extLst>
            <a:ext uri="{909E8E84-426E-40DD-AFC4-6F175D3DCCD1}">
              <a14:hiddenFill xmlns:a14="http://schemas.microsoft.com/office/drawing/2010/main">
                <a:solidFill>
                  <a:srgbClr val="FFFFFF"/>
                </a:solidFill>
              </a14:hiddenFill>
            </a:ext>
          </a:extLst>
        </p:spPr>
      </p:pic>
      <p:pic>
        <p:nvPicPr>
          <p:cNvPr id="139278" name="Picture 14" descr="https://timgsa.baidu.com/timg?image&amp;quality=80&amp;size=b9999_10000&amp;sec=1498305361264&amp;di=7533468d853fc998f345f1d71b94dfe7&amp;imgtype=0&amp;src=http%3A%2F%2Fimg.hexun.com%2F2011-06-13%2F13048011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389" y="2261976"/>
            <a:ext cx="1845753" cy="1375086"/>
          </a:xfrm>
          <a:prstGeom prst="rect">
            <a:avLst/>
          </a:prstGeom>
          <a:noFill/>
          <a:extLst>
            <a:ext uri="{909E8E84-426E-40DD-AFC4-6F175D3DCCD1}">
              <a14:hiddenFill xmlns:a14="http://schemas.microsoft.com/office/drawing/2010/main">
                <a:solidFill>
                  <a:srgbClr val="FFFFFF"/>
                </a:solidFill>
              </a14:hiddenFill>
            </a:ext>
          </a:extLst>
        </p:spPr>
      </p:pic>
      <p:pic>
        <p:nvPicPr>
          <p:cNvPr id="139280" name="Picture 16" descr="https://timgsa.baidu.com/timg?image&amp;quality=80&amp;size=b9999_10000&amp;sec=1498305417077&amp;di=9773de6f12f7185055762dfcc003afb3&amp;imgtype=0&amp;src=http%3A%2F%2Fcms-bucket.nosdn.127.net%2Fcatchpic%2F5%2F54%2F54a8cd32c0aae2254f9cdaeb70ae8697.png%3FimageView%26thumbnail%3D550x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2676" y="3628035"/>
            <a:ext cx="1863660" cy="1529157"/>
          </a:xfrm>
          <a:prstGeom prst="rect">
            <a:avLst/>
          </a:prstGeom>
          <a:noFill/>
          <a:extLst>
            <a:ext uri="{909E8E84-426E-40DD-AFC4-6F175D3DCCD1}">
              <a14:hiddenFill xmlns:a14="http://schemas.microsoft.com/office/drawing/2010/main">
                <a:solidFill>
                  <a:srgbClr val="FFFFFF"/>
                </a:solidFill>
              </a14:hiddenFill>
            </a:ext>
          </a:extLst>
        </p:spPr>
      </p:pic>
      <p:pic>
        <p:nvPicPr>
          <p:cNvPr id="139282" name="Picture 18" descr="https://timgsa.baidu.com/timg?image&amp;quality=80&amp;size=b9999_10000&amp;sec=1498305445994&amp;di=e57182f7c4c17205f5313669bccff75e&amp;imgtype=0&amp;src=http%3A%2F%2Fimg.mp.itc.cn%2Fupload%2F20160506%2F5858c24bb0d0453392a7788d1d932a45_th.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80844" y="3704954"/>
            <a:ext cx="1617681" cy="12114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6203" y="1988840"/>
            <a:ext cx="2520652" cy="304718"/>
          </a:xfrm>
          <a:prstGeom prst="rect">
            <a:avLst/>
          </a:prstGeom>
          <a:noFill/>
        </p:spPr>
        <p:txBody>
          <a:bodyPr wrap="square" rtlCol="0">
            <a:noAutofit/>
          </a:bodyPr>
          <a:lstStyle/>
          <a:p>
            <a:r>
              <a:rPr lang="en-US" altLang="zh-CN" sz="1400" dirty="0" smtClean="0"/>
              <a:t>S3</a:t>
            </a:r>
            <a:r>
              <a:rPr lang="en-US" altLang="zh-CN" sz="1400" dirty="0" smtClean="0"/>
              <a:t>: </a:t>
            </a:r>
            <a:r>
              <a:rPr lang="en-US" altLang="zh-CN" sz="1400" dirty="0" smtClean="0"/>
              <a:t>Simple Storage Service</a:t>
            </a:r>
            <a:endParaRPr lang="zh-CN" altLang="en-US" sz="1400" dirty="0"/>
          </a:p>
        </p:txBody>
      </p:sp>
    </p:spTree>
    <p:extLst>
      <p:ext uri="{BB962C8B-B14F-4D97-AF65-F5344CB8AC3E}">
        <p14:creationId xmlns:p14="http://schemas.microsoft.com/office/powerpoint/2010/main" val="324027691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299"/>
                                        </p:tgtEl>
                                        <p:attrNameLst>
                                          <p:attrName>style.visibility</p:attrName>
                                        </p:attrNameLst>
                                      </p:cBhvr>
                                      <p:to>
                                        <p:strVal val="visible"/>
                                      </p:to>
                                    </p:set>
                                    <p:animEffect transition="in" filter="fade">
                                      <p:cBhvr>
                                        <p:cTn id="7" dur="2000"/>
                                        <p:tgtEl>
                                          <p:spTgt spid="12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4"/>
          <p:cNvSpPr txBox="1">
            <a:spLocks noChangeArrowheads="1"/>
          </p:cNvSpPr>
          <p:nvPr/>
        </p:nvSpPr>
        <p:spPr bwMode="auto">
          <a:xfrm>
            <a:off x="1115616" y="260648"/>
            <a:ext cx="2338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云计算和云存储</a:t>
            </a:r>
          </a:p>
        </p:txBody>
      </p:sp>
      <p:grpSp>
        <p:nvGrpSpPr>
          <p:cNvPr id="6" name="组合 5"/>
          <p:cNvGrpSpPr>
            <a:grpSpLocks/>
          </p:cNvGrpSpPr>
          <p:nvPr/>
        </p:nvGrpSpPr>
        <p:grpSpPr bwMode="auto">
          <a:xfrm>
            <a:off x="481013" y="836613"/>
            <a:ext cx="7691437" cy="1800225"/>
            <a:chOff x="481013" y="836612"/>
            <a:chExt cx="7691438" cy="1800300"/>
          </a:xfrm>
        </p:grpSpPr>
        <p:sp>
          <p:nvSpPr>
            <p:cNvPr id="63494" name="矩形 30"/>
            <p:cNvSpPr>
              <a:spLocks noChangeArrowheads="1"/>
            </p:cNvSpPr>
            <p:nvPr/>
          </p:nvSpPr>
          <p:spPr bwMode="auto">
            <a:xfrm>
              <a:off x="481013" y="836612"/>
              <a:ext cx="7691437" cy="1800300"/>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3495"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3496" name="矩形 32"/>
            <p:cNvSpPr>
              <a:spLocks noChangeArrowheads="1"/>
            </p:cNvSpPr>
            <p:nvPr/>
          </p:nvSpPr>
          <p:spPr bwMode="auto">
            <a:xfrm>
              <a:off x="755577" y="1311445"/>
              <a:ext cx="741687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云存储是在云计算</a:t>
              </a:r>
              <a:r>
                <a:rPr lang="en-US" altLang="zh-CN" dirty="0">
                  <a:latin typeface="微软雅黑" pitchFamily="34" charset="-122"/>
                  <a:ea typeface="微软雅黑" pitchFamily="34" charset="-122"/>
                </a:rPr>
                <a:t>(cloud computing)</a:t>
              </a:r>
              <a:r>
                <a:rPr lang="zh-CN" altLang="en-US" dirty="0">
                  <a:latin typeface="微软雅黑" pitchFamily="34" charset="-122"/>
                  <a:ea typeface="微软雅黑" pitchFamily="34" charset="-122"/>
                </a:rPr>
                <a:t>概念上延伸和发展出来的一个新概念，是指通过集群应用、网格技术或分布式文件系统等功能，将网络中大量各种不同类型的存储设备通过应用软件集合起来协同工作，共同对外提供数据存储和业务访问功能的一个系统。</a:t>
              </a:r>
            </a:p>
          </p:txBody>
        </p:sp>
      </p:grpSp>
      <p:sp>
        <p:nvSpPr>
          <p:cNvPr id="5" name="矩形 4"/>
          <p:cNvSpPr>
            <a:spLocks noChangeArrowheads="1"/>
          </p:cNvSpPr>
          <p:nvPr/>
        </p:nvSpPr>
        <p:spPr bwMode="auto">
          <a:xfrm>
            <a:off x="5292725" y="2781300"/>
            <a:ext cx="3024188"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sz="2000" dirty="0">
                <a:latin typeface="微软雅黑" pitchFamily="34" charset="-122"/>
                <a:ea typeface="微软雅黑" pitchFamily="34" charset="-122"/>
              </a:rPr>
              <a:t>当云计算系统运算和处理的核心是大量数据的存储和管理时，云计算系统中就需要配置大量的存储设备，那么云计算系统就转变成为一个云存储系统，所以云存储是一个以数据存储和管理为核心的云计算系统。</a:t>
            </a:r>
          </a:p>
        </p:txBody>
      </p:sp>
      <p:pic>
        <p:nvPicPr>
          <p:cNvPr id="103426" name="Picture 2" descr="野百合也有春天 中低端存储市场迎爆发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781300"/>
            <a:ext cx="4762500" cy="352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374698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10342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Box 34"/>
          <p:cNvSpPr txBox="1">
            <a:spLocks noChangeArrowheads="1"/>
          </p:cNvSpPr>
          <p:nvPr/>
        </p:nvSpPr>
        <p:spPr bwMode="auto">
          <a:xfrm>
            <a:off x="1187624" y="260648"/>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实时流处理</a:t>
            </a:r>
          </a:p>
        </p:txBody>
      </p:sp>
      <p:grpSp>
        <p:nvGrpSpPr>
          <p:cNvPr id="6" name="组合 5"/>
          <p:cNvGrpSpPr>
            <a:grpSpLocks/>
          </p:cNvGrpSpPr>
          <p:nvPr/>
        </p:nvGrpSpPr>
        <p:grpSpPr bwMode="auto">
          <a:xfrm>
            <a:off x="481013" y="836613"/>
            <a:ext cx="7691437" cy="1584325"/>
            <a:chOff x="481013" y="836612"/>
            <a:chExt cx="7691438" cy="1584276"/>
          </a:xfrm>
        </p:grpSpPr>
        <p:sp>
          <p:nvSpPr>
            <p:cNvPr id="64517" name="矩形 30"/>
            <p:cNvSpPr>
              <a:spLocks noChangeArrowheads="1"/>
            </p:cNvSpPr>
            <p:nvPr/>
          </p:nvSpPr>
          <p:spPr bwMode="auto">
            <a:xfrm>
              <a:off x="481013" y="836612"/>
              <a:ext cx="7691437" cy="158427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4518"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4519" name="矩形 32"/>
            <p:cNvSpPr>
              <a:spLocks noChangeArrowheads="1"/>
            </p:cNvSpPr>
            <p:nvPr/>
          </p:nvSpPr>
          <p:spPr bwMode="auto">
            <a:xfrm>
              <a:off x="755577" y="1268760"/>
              <a:ext cx="741687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传统的分布式计算往往是先积累大量的数据，再进行数据拆分和聚合。而实时流处理则是让数据流动起来，数据从内存中流过，截取需要的数据，进行实时分析计算。</a:t>
              </a:r>
              <a:endParaRPr lang="en-US" altLang="zh-CN" dirty="0">
                <a:latin typeface="微软雅黑" pitchFamily="34" charset="-122"/>
                <a:ea typeface="微软雅黑" pitchFamily="34" charset="-122"/>
              </a:endParaRPr>
            </a:p>
          </p:txBody>
        </p:sp>
      </p:grpSp>
      <p:pic>
        <p:nvPicPr>
          <p:cNvPr id="130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8" y="2703513"/>
            <a:ext cx="8070850"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250774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30050"/>
                                        </p:tgtEl>
                                        <p:attrNameLst>
                                          <p:attrName>style.visibility</p:attrName>
                                        </p:attrNameLst>
                                      </p:cBhvr>
                                      <p:to>
                                        <p:strVal val="visible"/>
                                      </p:to>
                                    </p:set>
                                    <p:anim calcmode="lin" valueType="num">
                                      <p:cBhvr additive="base">
                                        <p:cTn id="12" dur="500" fill="hold"/>
                                        <p:tgtEl>
                                          <p:spTgt spid="130050"/>
                                        </p:tgtEl>
                                        <p:attrNameLst>
                                          <p:attrName>ppt_x</p:attrName>
                                        </p:attrNameLst>
                                      </p:cBhvr>
                                      <p:tavLst>
                                        <p:tav tm="0">
                                          <p:val>
                                            <p:strVal val="#ppt_x"/>
                                          </p:val>
                                        </p:tav>
                                        <p:tav tm="100000">
                                          <p:val>
                                            <p:strVal val="#ppt_x"/>
                                          </p:val>
                                        </p:tav>
                                      </p:tavLst>
                                    </p:anim>
                                    <p:anim calcmode="lin" valueType="num">
                                      <p:cBhvr additive="base">
                                        <p:cTn id="13" dur="500" fill="hold"/>
                                        <p:tgtEl>
                                          <p:spTgt spid="130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Box 34"/>
          <p:cNvSpPr txBox="1">
            <a:spLocks noChangeArrowheads="1"/>
          </p:cNvSpPr>
          <p:nvPr/>
        </p:nvSpPr>
        <p:spPr bwMode="auto">
          <a:xfrm>
            <a:off x="1092415" y="188640"/>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实时流处理</a:t>
            </a:r>
          </a:p>
        </p:txBody>
      </p:sp>
      <p:grpSp>
        <p:nvGrpSpPr>
          <p:cNvPr id="65539" name="组合 5"/>
          <p:cNvGrpSpPr>
            <a:grpSpLocks/>
          </p:cNvGrpSpPr>
          <p:nvPr/>
        </p:nvGrpSpPr>
        <p:grpSpPr bwMode="auto">
          <a:xfrm>
            <a:off x="481013" y="836613"/>
            <a:ext cx="7691437" cy="1584325"/>
            <a:chOff x="481013" y="836612"/>
            <a:chExt cx="7691438" cy="1584276"/>
          </a:xfrm>
        </p:grpSpPr>
        <p:sp>
          <p:nvSpPr>
            <p:cNvPr id="65541" name="矩形 30"/>
            <p:cNvSpPr>
              <a:spLocks noChangeArrowheads="1"/>
            </p:cNvSpPr>
            <p:nvPr/>
          </p:nvSpPr>
          <p:spPr bwMode="auto">
            <a:xfrm>
              <a:off x="481013" y="836612"/>
              <a:ext cx="7691437" cy="158427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5542"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5543" name="矩形 32"/>
            <p:cNvSpPr>
              <a:spLocks noChangeArrowheads="1"/>
            </p:cNvSpPr>
            <p:nvPr/>
          </p:nvSpPr>
          <p:spPr bwMode="auto">
            <a:xfrm>
              <a:off x="755577" y="1268760"/>
              <a:ext cx="741687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传统的分布式计算往往是先积累大量的数据，再进行数据拆分和聚合。而实时流处理则是让数据流动起来，数据从内存中流过，截取需要的数据，进行实时分析计算。</a:t>
              </a:r>
              <a:endParaRPr lang="en-US" altLang="zh-CN" dirty="0">
                <a:latin typeface="微软雅黑" pitchFamily="34" charset="-122"/>
                <a:ea typeface="微软雅黑" pitchFamily="34" charset="-122"/>
              </a:endParaRPr>
            </a:p>
          </p:txBody>
        </p:sp>
      </p:grpSp>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2628900"/>
            <a:ext cx="83566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40510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31074"/>
                                        </p:tgtEl>
                                        <p:attrNameLst>
                                          <p:attrName>style.visibility</p:attrName>
                                        </p:attrNameLst>
                                      </p:cBhvr>
                                      <p:to>
                                        <p:strVal val="visible"/>
                                      </p:to>
                                    </p:set>
                                    <p:anim calcmode="lin" valueType="num">
                                      <p:cBhvr additive="base">
                                        <p:cTn id="7" dur="500" fill="hold"/>
                                        <p:tgtEl>
                                          <p:spTgt spid="131074"/>
                                        </p:tgtEl>
                                        <p:attrNameLst>
                                          <p:attrName>ppt_x</p:attrName>
                                        </p:attrNameLst>
                                      </p:cBhvr>
                                      <p:tavLst>
                                        <p:tav tm="0">
                                          <p:val>
                                            <p:strVal val="#ppt_x"/>
                                          </p:val>
                                        </p:tav>
                                        <p:tav tm="100000">
                                          <p:val>
                                            <p:strVal val="#ppt_x"/>
                                          </p:val>
                                        </p:tav>
                                      </p:tavLst>
                                    </p:anim>
                                    <p:anim calcmode="lin" valueType="num">
                                      <p:cBhvr additive="base">
                                        <p:cTn id="8" dur="500" fill="hold"/>
                                        <p:tgtEl>
                                          <p:spTgt spid="131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068960"/>
            <a:ext cx="5848350" cy="3057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4"/>
          <p:cNvSpPr txBox="1">
            <a:spLocks noChangeArrowheads="1"/>
          </p:cNvSpPr>
          <p:nvPr/>
        </p:nvSpPr>
        <p:spPr bwMode="auto">
          <a:xfrm>
            <a:off x="1092415" y="188640"/>
            <a:ext cx="2376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2400" dirty="0" smtClean="0">
                <a:latin typeface="微软雅黑" pitchFamily="34" charset="-122"/>
                <a:ea typeface="微软雅黑" pitchFamily="34" charset="-122"/>
              </a:rPr>
              <a:t>Twitter</a:t>
            </a:r>
            <a:r>
              <a:rPr lang="zh-CN" altLang="en-US" sz="2400" dirty="0" smtClean="0">
                <a:latin typeface="微软雅黑" pitchFamily="34" charset="-122"/>
                <a:ea typeface="微软雅黑" pitchFamily="34" charset="-122"/>
              </a:rPr>
              <a:t>的</a:t>
            </a:r>
            <a:r>
              <a:rPr lang="en-US" altLang="zh-CN" sz="2400" dirty="0" smtClean="0">
                <a:latin typeface="微软雅黑" pitchFamily="34" charset="-122"/>
                <a:ea typeface="微软雅黑" pitchFamily="34" charset="-122"/>
              </a:rPr>
              <a:t>Storm</a:t>
            </a:r>
            <a:endParaRPr lang="zh-CN" altLang="en-US" sz="2400" dirty="0">
              <a:latin typeface="微软雅黑" pitchFamily="34" charset="-122"/>
              <a:ea typeface="微软雅黑" pitchFamily="34" charset="-122"/>
            </a:endParaRPr>
          </a:p>
        </p:txBody>
      </p:sp>
      <p:pic>
        <p:nvPicPr>
          <p:cNvPr id="195588" name="Picture 4"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052736"/>
            <a:ext cx="5715000" cy="1714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660232" y="1124744"/>
            <a:ext cx="2304256" cy="5328592"/>
          </a:xfrm>
          <a:prstGeom prst="rect">
            <a:avLst/>
          </a:prstGeom>
          <a:noFill/>
        </p:spPr>
        <p:txBody>
          <a:bodyPr wrap="square" rtlCol="0">
            <a:noAutofit/>
          </a:bodyPr>
          <a:lstStyle/>
          <a:p>
            <a:r>
              <a:rPr lang="en-US" altLang="zh-CN" dirty="0"/>
              <a:t>Storm</a:t>
            </a:r>
            <a:r>
              <a:rPr lang="zh-CN" altLang="en-US" dirty="0"/>
              <a:t>是一个开源的分布式实时计算系统，可以简单、可靠的处理大量的数据流</a:t>
            </a:r>
            <a:r>
              <a:rPr lang="zh-CN" altLang="en-US" dirty="0" smtClean="0"/>
              <a:t>。</a:t>
            </a:r>
            <a:endParaRPr lang="en-US" altLang="zh-CN" dirty="0" smtClean="0"/>
          </a:p>
          <a:p>
            <a:r>
              <a:rPr lang="zh-CN" altLang="en-US" dirty="0" smtClean="0"/>
              <a:t>使用</a:t>
            </a:r>
            <a:r>
              <a:rPr lang="en-US" altLang="zh-CN" dirty="0" err="1"/>
              <a:t>ZeroMQ</a:t>
            </a:r>
            <a:r>
              <a:rPr lang="zh-CN" altLang="en-US" dirty="0"/>
              <a:t>作为底层消息</a:t>
            </a:r>
            <a:r>
              <a:rPr lang="zh-CN" altLang="en-US" dirty="0" smtClean="0"/>
              <a:t>队列。</a:t>
            </a:r>
            <a:endParaRPr lang="en-US" altLang="zh-CN" dirty="0" smtClean="0"/>
          </a:p>
          <a:p>
            <a:r>
              <a:rPr lang="en-US" altLang="zh-CN" dirty="0" smtClean="0"/>
              <a:t>Storm</a:t>
            </a:r>
            <a:r>
              <a:rPr lang="zh-CN" altLang="en-US" dirty="0"/>
              <a:t>有很多使用场景：如实时分析，在线机器学习，持续计算，分布式</a:t>
            </a:r>
            <a:r>
              <a:rPr lang="en-US" altLang="zh-CN" dirty="0"/>
              <a:t>RPC</a:t>
            </a:r>
            <a:r>
              <a:rPr lang="zh-CN" altLang="en-US" dirty="0"/>
              <a:t>，</a:t>
            </a:r>
            <a:r>
              <a:rPr lang="en-US" altLang="zh-CN" dirty="0"/>
              <a:t>ETL</a:t>
            </a:r>
            <a:r>
              <a:rPr lang="zh-CN" altLang="en-US" dirty="0"/>
              <a:t>等等</a:t>
            </a:r>
            <a:r>
              <a:rPr lang="zh-CN" altLang="en-US" dirty="0" smtClean="0"/>
              <a:t>。</a:t>
            </a:r>
            <a:endParaRPr lang="en-US" altLang="zh-CN" dirty="0" smtClean="0"/>
          </a:p>
          <a:p>
            <a:r>
              <a:rPr lang="en-US" altLang="zh-CN" dirty="0" smtClean="0"/>
              <a:t>Storm</a:t>
            </a:r>
            <a:r>
              <a:rPr lang="zh-CN" altLang="en-US" dirty="0"/>
              <a:t>支持水平扩展，具有高容错性，保证每个消息都会得到处理，而且处理速度很快</a:t>
            </a:r>
            <a:r>
              <a:rPr lang="en-US" altLang="zh-CN" dirty="0"/>
              <a:t>(</a:t>
            </a:r>
            <a:r>
              <a:rPr lang="zh-CN" altLang="en-US" dirty="0"/>
              <a:t>在一个小集群中，每个结点每秒可以处理数以百万计的消息</a:t>
            </a:r>
            <a:r>
              <a:rPr lang="en-US" altLang="zh-CN" dirty="0"/>
              <a:t>)</a:t>
            </a:r>
            <a:r>
              <a:rPr lang="zh-CN" altLang="en-US" dirty="0"/>
              <a:t>。</a:t>
            </a:r>
            <a:endParaRPr lang="zh-CN" altLang="en-US" dirty="0"/>
          </a:p>
        </p:txBody>
      </p:sp>
    </p:spTree>
    <p:extLst>
      <p:ext uri="{BB962C8B-B14F-4D97-AF65-F5344CB8AC3E}">
        <p14:creationId xmlns:p14="http://schemas.microsoft.com/office/powerpoint/2010/main" val="371699276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1728187864"/>
              </p:ext>
            </p:extLst>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3" name="TextBox 34"/>
          <p:cNvSpPr txBox="1">
            <a:spLocks noChangeArrowheads="1"/>
          </p:cNvSpPr>
          <p:nvPr/>
        </p:nvSpPr>
        <p:spPr bwMode="auto">
          <a:xfrm>
            <a:off x="1187624" y="188640"/>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大数据的相关技术</a:t>
            </a:r>
          </a:p>
        </p:txBody>
      </p:sp>
      <p:grpSp>
        <p:nvGrpSpPr>
          <p:cNvPr id="15" name="组合 14"/>
          <p:cNvGrpSpPr>
            <a:grpSpLocks/>
          </p:cNvGrpSpPr>
          <p:nvPr/>
        </p:nvGrpSpPr>
        <p:grpSpPr bwMode="auto">
          <a:xfrm>
            <a:off x="4067944" y="1685925"/>
            <a:ext cx="2088381" cy="5172075"/>
            <a:chOff x="301381" y="1602845"/>
            <a:chExt cx="1872207" cy="3518680"/>
          </a:xfrm>
        </p:grpSpPr>
        <p:sp>
          <p:nvSpPr>
            <p:cNvPr id="16" name="TextBox 15"/>
            <p:cNvSpPr txBox="1"/>
            <p:nvPr/>
          </p:nvSpPr>
          <p:spPr>
            <a:xfrm>
              <a:off x="301381" y="2043682"/>
              <a:ext cx="1872207" cy="3077843"/>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marL="285750" indent="-285750">
                <a:buFont typeface="Arial" pitchFamily="34" charset="0"/>
                <a:buChar char="•"/>
                <a:defRPr/>
              </a:pPr>
              <a:r>
                <a:rPr lang="en-US" altLang="zh-CN" sz="1600" dirty="0">
                  <a:latin typeface="微软雅黑" pitchFamily="34" charset="-122"/>
                  <a:ea typeface="微软雅黑" pitchFamily="34" charset="-122"/>
                </a:rPr>
                <a:t>A/B Testing</a:t>
              </a:r>
            </a:p>
            <a:p>
              <a:pPr marL="285750" indent="-285750">
                <a:buFont typeface="Arial" pitchFamily="34" charset="0"/>
                <a:buChar char="•"/>
                <a:defRPr/>
              </a:pPr>
              <a:r>
                <a:rPr lang="zh-CN" altLang="en-US" sz="1600" dirty="0">
                  <a:latin typeface="微软雅黑" pitchFamily="34" charset="-122"/>
                  <a:ea typeface="微软雅黑" pitchFamily="34" charset="-122"/>
                </a:rPr>
                <a:t>关联规则分析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分类</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聚类</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遗传算法</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神经网络</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预测模型</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模式识别</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时间序列分析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回归分析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系统仿真</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机器学习</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优化</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空间分析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社会网络分析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zh-CN" altLang="en-US" sz="1600" dirty="0">
                  <a:latin typeface="微软雅黑" pitchFamily="34" charset="-122"/>
                  <a:ea typeface="微软雅黑" pitchFamily="34" charset="-122"/>
                </a:rPr>
                <a:t>自然语言分析</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en-US" altLang="zh-CN" sz="1600" dirty="0" err="1">
                  <a:latin typeface="微软雅黑" pitchFamily="34" charset="-122"/>
                  <a:ea typeface="微软雅黑" pitchFamily="34" charset="-122"/>
                </a:rPr>
                <a:t>MapReduce</a:t>
              </a:r>
              <a:endParaRPr lang="en-US" altLang="zh-CN" sz="1600" dirty="0">
                <a:latin typeface="微软雅黑" pitchFamily="34" charset="-122"/>
                <a:ea typeface="微软雅黑" pitchFamily="34" charset="-122"/>
              </a:endParaRPr>
            </a:p>
            <a:p>
              <a:pPr marL="285750" indent="-285750">
                <a:buFont typeface="Arial" pitchFamily="34" charset="0"/>
                <a:buChar char="•"/>
                <a:defRPr/>
              </a:pPr>
              <a:r>
                <a:rPr lang="en-US" altLang="zh-CN" sz="1600" dirty="0">
                  <a:latin typeface="微软雅黑" pitchFamily="34" charset="-122"/>
                  <a:ea typeface="微软雅黑" pitchFamily="34" charset="-122"/>
                </a:rPr>
                <a:t>R</a:t>
              </a:r>
              <a:r>
                <a:rPr lang="zh-CN" altLang="en-US" sz="1600" dirty="0">
                  <a:latin typeface="微软雅黑" pitchFamily="34" charset="-122"/>
                  <a:ea typeface="微软雅黑" pitchFamily="34" charset="-122"/>
                </a:rPr>
                <a:t>语言</a:t>
              </a:r>
              <a:endParaRPr lang="en-US" altLang="zh-CN" sz="1600" dirty="0">
                <a:latin typeface="微软雅黑" pitchFamily="34" charset="-122"/>
                <a:ea typeface="微软雅黑" pitchFamily="34" charset="-122"/>
              </a:endParaRPr>
            </a:p>
          </p:txBody>
        </p:sp>
        <p:sp>
          <p:nvSpPr>
            <p:cNvPr id="17" name="上箭头 16"/>
            <p:cNvSpPr/>
            <p:nvPr/>
          </p:nvSpPr>
          <p:spPr>
            <a:xfrm>
              <a:off x="1076032" y="1602845"/>
              <a:ext cx="195000" cy="391856"/>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grpSp>
        <p:nvGrpSpPr>
          <p:cNvPr id="18" name="组合 17"/>
          <p:cNvGrpSpPr>
            <a:grpSpLocks/>
          </p:cNvGrpSpPr>
          <p:nvPr/>
        </p:nvGrpSpPr>
        <p:grpSpPr bwMode="auto">
          <a:xfrm>
            <a:off x="2107736" y="1996371"/>
            <a:ext cx="1890787" cy="2445391"/>
            <a:chOff x="424732" y="1704976"/>
            <a:chExt cx="1872207" cy="1353239"/>
          </a:xfrm>
        </p:grpSpPr>
        <p:sp>
          <p:nvSpPr>
            <p:cNvPr id="19" name="TextBox 18"/>
            <p:cNvSpPr txBox="1"/>
            <p:nvPr/>
          </p:nvSpPr>
          <p:spPr>
            <a:xfrm>
              <a:off x="424732" y="1900049"/>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itchFamily="34" charset="-122"/>
                  <a:ea typeface="微软雅黑" pitchFamily="34" charset="-122"/>
                </a:rPr>
                <a:t>结构化、非结构化和半结构化数据</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分布式文件系统</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关系数据库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非</a:t>
              </a:r>
              <a:r>
                <a:rPr lang="zh-CN" altLang="en-US" sz="1400" dirty="0" smtClean="0">
                  <a:latin typeface="微软雅黑" pitchFamily="34" charset="-122"/>
                  <a:ea typeface="微软雅黑" pitchFamily="34" charset="-122"/>
                </a:rPr>
                <a:t>关系数据库</a:t>
              </a:r>
              <a:endParaRPr lang="en-US" altLang="zh-CN" sz="1400" dirty="0" smtClean="0">
                <a:latin typeface="微软雅黑" pitchFamily="34" charset="-122"/>
                <a:ea typeface="微软雅黑" pitchFamily="34" charset="-122"/>
              </a:endParaRPr>
            </a:p>
            <a:p>
              <a:pPr algn="ctr">
                <a:defRPr/>
              </a:pP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NoSQL</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smtClean="0">
                  <a:latin typeface="微软雅黑" pitchFamily="34" charset="-122"/>
                  <a:ea typeface="微软雅黑" pitchFamily="34" charset="-122"/>
                </a:rPr>
                <a:t>数据</a:t>
              </a:r>
              <a:r>
                <a:rPr lang="zh-CN" altLang="en-US" sz="1400" dirty="0">
                  <a:latin typeface="微软雅黑" pitchFamily="34" charset="-122"/>
                  <a:ea typeface="微软雅黑" pitchFamily="34" charset="-122"/>
                </a:rPr>
                <a:t>仓库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云计算和云存储</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实时流处理</a:t>
              </a:r>
              <a:endParaRPr lang="en-US" altLang="zh-CN" sz="1400" dirty="0">
                <a:latin typeface="微软雅黑" pitchFamily="34" charset="-122"/>
                <a:ea typeface="微软雅黑" pitchFamily="34" charset="-122"/>
              </a:endParaRPr>
            </a:p>
          </p:txBody>
        </p:sp>
        <p:sp>
          <p:nvSpPr>
            <p:cNvPr id="20" name="上箭头 19"/>
            <p:cNvSpPr/>
            <p:nvPr/>
          </p:nvSpPr>
          <p:spPr>
            <a:xfrm>
              <a:off x="1049994" y="1704976"/>
              <a:ext cx="198763" cy="146945"/>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21" name="上箭头 20"/>
          <p:cNvSpPr/>
          <p:nvPr/>
        </p:nvSpPr>
        <p:spPr bwMode="auto">
          <a:xfrm>
            <a:off x="765506" y="1700213"/>
            <a:ext cx="206094" cy="56169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sp>
        <p:nvSpPr>
          <p:cNvPr id="22" name="TextBox 21"/>
          <p:cNvSpPr txBox="1"/>
          <p:nvPr/>
        </p:nvSpPr>
        <p:spPr bwMode="auto">
          <a:xfrm>
            <a:off x="107504" y="2348880"/>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r>
              <a:rPr lang="zh-CN" altLang="en-US" sz="1600" dirty="0"/>
              <a:t>系统日志采集</a:t>
            </a:r>
            <a:endParaRPr lang="en-US" altLang="zh-CN" sz="1600" dirty="0"/>
          </a:p>
          <a:p>
            <a:pPr marL="285750" indent="-285750">
              <a:buFont typeface="Wingdings" panose="05000000000000000000" pitchFamily="2" charset="2"/>
              <a:buChar char="Ø"/>
            </a:pPr>
            <a:r>
              <a:rPr lang="en-US" altLang="zh-CN" sz="1400" dirty="0"/>
              <a:t>Facebook</a:t>
            </a:r>
            <a:r>
              <a:rPr lang="zh-CN" altLang="en-US" sz="1400" dirty="0"/>
              <a:t>的</a:t>
            </a:r>
            <a:r>
              <a:rPr lang="en-US" altLang="zh-CN" sz="1400" dirty="0"/>
              <a:t>scribe</a:t>
            </a:r>
          </a:p>
          <a:p>
            <a:pPr marL="285750" indent="-285750">
              <a:buFont typeface="Wingdings" panose="05000000000000000000" pitchFamily="2" charset="2"/>
              <a:buChar char="Ø"/>
            </a:pPr>
            <a:r>
              <a:rPr lang="en-US" altLang="zh-CN" sz="1400" dirty="0"/>
              <a:t>Hadoop</a:t>
            </a:r>
            <a:r>
              <a:rPr lang="zh-CN" altLang="en-US" sz="1400" dirty="0"/>
              <a:t>的</a:t>
            </a:r>
            <a:r>
              <a:rPr lang="en-US" altLang="zh-CN" sz="1400" dirty="0" err="1" smtClean="0"/>
              <a:t>chukwa</a:t>
            </a:r>
            <a:endParaRPr lang="en-US" altLang="zh-CN" sz="1400" dirty="0" smtClean="0"/>
          </a:p>
          <a:p>
            <a:pPr marL="285750" indent="-285750">
              <a:buFont typeface="Wingdings" panose="05000000000000000000" pitchFamily="2" charset="2"/>
              <a:buChar char="Ø"/>
            </a:pPr>
            <a:r>
              <a:rPr lang="en-US" altLang="zh-CN" sz="1400" dirty="0" err="1" smtClean="0"/>
              <a:t>Linkedin</a:t>
            </a:r>
            <a:r>
              <a:rPr lang="zh-CN" altLang="en-US" sz="1400" dirty="0" smtClean="0"/>
              <a:t>的</a:t>
            </a:r>
            <a:r>
              <a:rPr lang="en-US" altLang="zh-CN" sz="1400" dirty="0" err="1" smtClean="0"/>
              <a:t>kafka</a:t>
            </a:r>
            <a:endParaRPr lang="en-US" altLang="zh-CN" sz="1400" dirty="0"/>
          </a:p>
          <a:p>
            <a:pPr marL="285750" indent="-285750">
              <a:buFont typeface="Wingdings" panose="05000000000000000000" pitchFamily="2" charset="2"/>
              <a:buChar char="Ø"/>
            </a:pPr>
            <a:r>
              <a:rPr lang="en-US" altLang="zh-CN" sz="1400" dirty="0" err="1"/>
              <a:t>Cloudra</a:t>
            </a:r>
            <a:r>
              <a:rPr lang="zh-CN" altLang="en-US" sz="1400" dirty="0"/>
              <a:t>的</a:t>
            </a:r>
            <a:r>
              <a:rPr lang="en-US" altLang="zh-CN" sz="1400" dirty="0"/>
              <a:t>flume</a:t>
            </a:r>
          </a:p>
          <a:p>
            <a:r>
              <a:rPr lang="zh-CN" altLang="en-US" sz="1600" dirty="0"/>
              <a:t>网络数据采集</a:t>
            </a:r>
            <a:endParaRPr lang="en-US" altLang="zh-CN" sz="1600" dirty="0"/>
          </a:p>
          <a:p>
            <a:pPr marL="285750" indent="-285750">
              <a:buFont typeface="Wingdings" panose="05000000000000000000" pitchFamily="2" charset="2"/>
              <a:buChar char="Ø"/>
            </a:pPr>
            <a:r>
              <a:rPr lang="zh-CN" altLang="en-US" sz="1400" dirty="0"/>
              <a:t>网络爬虫</a:t>
            </a:r>
            <a:endParaRPr lang="en-US" altLang="zh-CN" sz="1400" dirty="0"/>
          </a:p>
          <a:p>
            <a:r>
              <a:rPr lang="zh-CN" altLang="en-US" sz="1600" dirty="0"/>
              <a:t>其他数据采集</a:t>
            </a:r>
            <a:endParaRPr lang="en-US" altLang="zh-CN" sz="1600" dirty="0"/>
          </a:p>
          <a:p>
            <a:pPr marL="285750" indent="-285750">
              <a:buFont typeface="Wingdings" panose="05000000000000000000" pitchFamily="2" charset="2"/>
              <a:buChar char="Ø"/>
            </a:pPr>
            <a:r>
              <a:rPr lang="zh-CN" altLang="en-US" sz="1400" dirty="0"/>
              <a:t>特定单位</a:t>
            </a:r>
            <a:r>
              <a:rPr lang="en-US" altLang="zh-CN" sz="1400" dirty="0"/>
              <a:t>/</a:t>
            </a:r>
            <a:r>
              <a:rPr lang="zh-CN" altLang="en-US" sz="1400" dirty="0"/>
              <a:t>特定</a:t>
            </a:r>
            <a:r>
              <a:rPr lang="zh-CN" altLang="en-US" sz="1400" dirty="0" smtClean="0"/>
              <a:t>对象</a:t>
            </a:r>
            <a:r>
              <a:rPr lang="en-US" altLang="zh-CN" sz="1400" dirty="0" smtClean="0"/>
              <a:t>/</a:t>
            </a:r>
            <a:r>
              <a:rPr lang="zh-CN" altLang="en-US" sz="1400" dirty="0" smtClean="0"/>
              <a:t>特定接口</a:t>
            </a:r>
            <a:endParaRPr lang="en-US" altLang="zh-CN" sz="1400" dirty="0"/>
          </a:p>
          <a:p>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spTree>
    <p:extLst>
      <p:ext uri="{BB962C8B-B14F-4D97-AF65-F5344CB8AC3E}">
        <p14:creationId xmlns:p14="http://schemas.microsoft.com/office/powerpoint/2010/main" val="1992196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Box 34"/>
          <p:cNvSpPr txBox="1">
            <a:spLocks noChangeArrowheads="1"/>
          </p:cNvSpPr>
          <p:nvPr/>
        </p:nvSpPr>
        <p:spPr bwMode="auto">
          <a:xfrm>
            <a:off x="1043608" y="187818"/>
            <a:ext cx="18592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2400" dirty="0">
                <a:latin typeface="微软雅黑" pitchFamily="34" charset="-122"/>
                <a:ea typeface="微软雅黑" pitchFamily="34" charset="-122"/>
              </a:rPr>
              <a:t>A/B </a:t>
            </a:r>
            <a:r>
              <a:rPr lang="en-US" altLang="zh-CN" sz="2400" dirty="0" smtClean="0">
                <a:latin typeface="微软雅黑" pitchFamily="34" charset="-122"/>
                <a:ea typeface="微软雅黑" pitchFamily="34" charset="-122"/>
              </a:rPr>
              <a:t>Testing</a:t>
            </a:r>
            <a:endParaRPr lang="zh-CN" altLang="en-US" sz="2400" dirty="0">
              <a:latin typeface="微软雅黑" pitchFamily="34" charset="-122"/>
              <a:ea typeface="微软雅黑" pitchFamily="34" charset="-122"/>
            </a:endParaRPr>
          </a:p>
        </p:txBody>
      </p:sp>
      <p:grpSp>
        <p:nvGrpSpPr>
          <p:cNvPr id="59395" name="组合 5"/>
          <p:cNvGrpSpPr>
            <a:grpSpLocks/>
          </p:cNvGrpSpPr>
          <p:nvPr/>
        </p:nvGrpSpPr>
        <p:grpSpPr bwMode="auto">
          <a:xfrm>
            <a:off x="481013" y="836613"/>
            <a:ext cx="7691437" cy="1584325"/>
            <a:chOff x="481013" y="836612"/>
            <a:chExt cx="7691438" cy="1584276"/>
          </a:xfrm>
        </p:grpSpPr>
        <p:sp>
          <p:nvSpPr>
            <p:cNvPr id="67592" name="矩形 30"/>
            <p:cNvSpPr>
              <a:spLocks noChangeArrowheads="1"/>
            </p:cNvSpPr>
            <p:nvPr/>
          </p:nvSpPr>
          <p:spPr bwMode="auto">
            <a:xfrm>
              <a:off x="481013" y="836612"/>
              <a:ext cx="7691437" cy="1584276"/>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7593"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7594" name="矩形 32"/>
            <p:cNvSpPr>
              <a:spLocks noChangeArrowheads="1"/>
            </p:cNvSpPr>
            <p:nvPr/>
          </p:nvSpPr>
          <p:spPr bwMode="auto">
            <a:xfrm>
              <a:off x="755577" y="1268760"/>
              <a:ext cx="7416874" cy="64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a:latin typeface="微软雅黑" pitchFamily="34" charset="-122"/>
                  <a:ea typeface="微软雅黑" pitchFamily="34" charset="-122"/>
                </a:rPr>
                <a:t>A/B</a:t>
              </a:r>
              <a:r>
                <a:rPr lang="zh-CN" altLang="en-US" dirty="0">
                  <a:latin typeface="微软雅黑" pitchFamily="34" charset="-122"/>
                  <a:ea typeface="微软雅黑" pitchFamily="34" charset="-122"/>
                </a:rPr>
                <a:t>测试是可用性测试的一个方法，其核心为：同时实验两个元素或版本（</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），确定哪个更好。</a:t>
              </a:r>
              <a:endParaRPr lang="en-US" altLang="zh-CN" dirty="0">
                <a:latin typeface="微软雅黑" pitchFamily="34" charset="-122"/>
                <a:ea typeface="微软雅黑" pitchFamily="34" charset="-122"/>
              </a:endParaRPr>
            </a:p>
          </p:txBody>
        </p:sp>
      </p:grpSp>
      <p:pic>
        <p:nvPicPr>
          <p:cNvPr id="122882" name="Picture 2" descr="[分享]A/B测试得出的一些有意思的数据和小tip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8549" t="16560" r="8865" b="22243"/>
          <a:stretch>
            <a:fillRect/>
          </a:stretch>
        </p:blipFill>
        <p:spPr bwMode="auto">
          <a:xfrm>
            <a:off x="1465263" y="2636838"/>
            <a:ext cx="5530850"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a:spLocks noChangeArrowheads="1"/>
          </p:cNvSpPr>
          <p:nvPr/>
        </p:nvSpPr>
        <p:spPr bwMode="auto">
          <a:xfrm>
            <a:off x="1825625" y="3573463"/>
            <a:ext cx="4810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sz="2000" b="1" dirty="0">
                <a:latin typeface="微软雅黑" pitchFamily="34" charset="-122"/>
                <a:ea typeface="微软雅黑" pitchFamily="34" charset="-122"/>
              </a:rPr>
              <a:t>注册按钮由绿色改成红色提高转化率</a:t>
            </a:r>
            <a:r>
              <a:rPr lang="en-US" altLang="zh-CN" sz="2000" b="1" dirty="0">
                <a:latin typeface="微软雅黑" pitchFamily="34" charset="-122"/>
                <a:ea typeface="微软雅黑" pitchFamily="34" charset="-122"/>
              </a:rPr>
              <a:t>34%</a:t>
            </a:r>
            <a:endParaRPr lang="zh-CN" altLang="en-US" sz="2000" b="1" dirty="0">
              <a:latin typeface="微软雅黑" pitchFamily="34" charset="-122"/>
              <a:ea typeface="微软雅黑" pitchFamily="34" charset="-122"/>
            </a:endParaRPr>
          </a:p>
        </p:txBody>
      </p:sp>
      <p:pic>
        <p:nvPicPr>
          <p:cNvPr id="122888" name="Picture 8" descr="http://s7.sinaimg.cn/orignal/6d04fca5ta03a7a080596&amp;6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563" y="3981450"/>
            <a:ext cx="6256337"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a:spLocks noChangeArrowheads="1"/>
          </p:cNvSpPr>
          <p:nvPr/>
        </p:nvSpPr>
        <p:spPr bwMode="auto">
          <a:xfrm>
            <a:off x="2262188" y="6021388"/>
            <a:ext cx="4075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sz="2000" b="1">
                <a:latin typeface="微软雅黑" pitchFamily="34" charset="-122"/>
                <a:ea typeface="微软雅黑" pitchFamily="34" charset="-122"/>
              </a:rPr>
              <a:t>人性化的表格提高</a:t>
            </a:r>
            <a:r>
              <a:rPr lang="en-US" altLang="zh-CN" sz="2000" b="1">
                <a:latin typeface="微软雅黑" pitchFamily="34" charset="-122"/>
                <a:ea typeface="微软雅黑" pitchFamily="34" charset="-122"/>
              </a:rPr>
              <a:t>11%</a:t>
            </a:r>
            <a:r>
              <a:rPr lang="zh-CN" altLang="en-US" sz="2000" b="1">
                <a:latin typeface="微软雅黑" pitchFamily="34" charset="-122"/>
                <a:ea typeface="微软雅黑" pitchFamily="34" charset="-122"/>
              </a:rPr>
              <a:t>的转化率。</a:t>
            </a:r>
          </a:p>
        </p:txBody>
      </p:sp>
    </p:spTree>
    <p:extLst>
      <p:ext uri="{BB962C8B-B14F-4D97-AF65-F5344CB8AC3E}">
        <p14:creationId xmlns:p14="http://schemas.microsoft.com/office/powerpoint/2010/main" val="128442309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22882"/>
                                        </p:tgtEl>
                                        <p:attrNameLst>
                                          <p:attrName>style.visibility</p:attrName>
                                        </p:attrNameLst>
                                      </p:cBhvr>
                                      <p:to>
                                        <p:strVal val="visible"/>
                                      </p:to>
                                    </p:set>
                                    <p:anim calcmode="lin" valueType="num">
                                      <p:cBhvr additive="base">
                                        <p:cTn id="12" dur="500" fill="hold"/>
                                        <p:tgtEl>
                                          <p:spTgt spid="122882"/>
                                        </p:tgtEl>
                                        <p:attrNameLst>
                                          <p:attrName>ppt_x</p:attrName>
                                        </p:attrNameLst>
                                      </p:cBhvr>
                                      <p:tavLst>
                                        <p:tav tm="0">
                                          <p:val>
                                            <p:strVal val="#ppt_x"/>
                                          </p:val>
                                        </p:tav>
                                        <p:tav tm="100000">
                                          <p:val>
                                            <p:strVal val="#ppt_x"/>
                                          </p:val>
                                        </p:tav>
                                      </p:tavLst>
                                    </p:anim>
                                    <p:anim calcmode="lin" valueType="num">
                                      <p:cBhvr additive="base">
                                        <p:cTn id="13" dur="500" fill="hold"/>
                                        <p:tgtEl>
                                          <p:spTgt spid="12288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22888"/>
                                        </p:tgtEl>
                                        <p:attrNameLst>
                                          <p:attrName>style.visibility</p:attrName>
                                        </p:attrNameLst>
                                      </p:cBhvr>
                                      <p:to>
                                        <p:strVal val="visible"/>
                                      </p:to>
                                    </p:set>
                                    <p:anim calcmode="lin" valueType="num">
                                      <p:cBhvr additive="base">
                                        <p:cTn id="22" dur="500" fill="hold"/>
                                        <p:tgtEl>
                                          <p:spTgt spid="122888"/>
                                        </p:tgtEl>
                                        <p:attrNameLst>
                                          <p:attrName>ppt_x</p:attrName>
                                        </p:attrNameLst>
                                      </p:cBhvr>
                                      <p:tavLst>
                                        <p:tav tm="0">
                                          <p:val>
                                            <p:strVal val="#ppt_x"/>
                                          </p:val>
                                        </p:tav>
                                        <p:tav tm="100000">
                                          <p:val>
                                            <p:strVal val="#ppt_x"/>
                                          </p:val>
                                        </p:tav>
                                      </p:tavLst>
                                    </p:anim>
                                    <p:anim calcmode="lin" valueType="num">
                                      <p:cBhvr additive="base">
                                        <p:cTn id="23" dur="500" fill="hold"/>
                                        <p:tgtEl>
                                          <p:spTgt spid="12288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4"/>
          <p:cNvSpPr txBox="1">
            <a:spLocks noChangeArrowheads="1"/>
          </p:cNvSpPr>
          <p:nvPr/>
        </p:nvSpPr>
        <p:spPr bwMode="auto">
          <a:xfrm>
            <a:off x="1043608" y="18781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smtClean="0">
                <a:latin typeface="微软雅黑" pitchFamily="34" charset="-122"/>
                <a:ea typeface="微软雅黑" pitchFamily="34" charset="-122"/>
              </a:rPr>
              <a:t>机器学习</a:t>
            </a:r>
            <a:endParaRPr lang="zh-CN" altLang="en-US" sz="2400" dirty="0">
              <a:latin typeface="微软雅黑" pitchFamily="34" charset="-122"/>
              <a:ea typeface="微软雅黑" pitchFamily="34" charset="-122"/>
            </a:endParaRPr>
          </a:p>
        </p:txBody>
      </p:sp>
      <p:pic>
        <p:nvPicPr>
          <p:cNvPr id="196610" name="Picture 2" descr="http://images.cnitblog.com/blog/673793/201412/3022302385675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00" y="1052736"/>
            <a:ext cx="3741205" cy="19490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82063" y="3140968"/>
            <a:ext cx="1224136" cy="432048"/>
          </a:xfrm>
          <a:prstGeom prst="rect">
            <a:avLst/>
          </a:prstGeom>
          <a:noFill/>
        </p:spPr>
        <p:txBody>
          <a:bodyPr wrap="square" rtlCol="0">
            <a:noAutofit/>
          </a:bodyPr>
          <a:lstStyle/>
          <a:p>
            <a:r>
              <a:rPr lang="zh-CN" altLang="en-US" dirty="0" smtClean="0"/>
              <a:t>决策树</a:t>
            </a:r>
            <a:endParaRPr lang="zh-CN" altLang="en-US" dirty="0"/>
          </a:p>
        </p:txBody>
      </p:sp>
      <p:pic>
        <p:nvPicPr>
          <p:cNvPr id="196612" name="Picture 4" descr="http://images.cnitblog.com/blog/673793/201412/2212133795247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3186772"/>
            <a:ext cx="5501886" cy="3159359"/>
          </a:xfrm>
          <a:prstGeom prst="rect">
            <a:avLst/>
          </a:prstGeom>
          <a:noFill/>
          <a:extLst>
            <a:ext uri="{909E8E84-426E-40DD-AFC4-6F175D3DCCD1}">
              <a14:hiddenFill xmlns:a14="http://schemas.microsoft.com/office/drawing/2010/main">
                <a:solidFill>
                  <a:srgbClr val="FFFFFF"/>
                </a:solidFill>
              </a14:hiddenFill>
            </a:ext>
          </a:extLst>
        </p:spPr>
      </p:pic>
      <p:pic>
        <p:nvPicPr>
          <p:cNvPr id="196614" name="Picture 6" descr="卷积神经网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9" y="3429000"/>
            <a:ext cx="1728192" cy="852575"/>
          </a:xfrm>
          <a:prstGeom prst="rect">
            <a:avLst/>
          </a:prstGeom>
          <a:noFill/>
          <a:extLst>
            <a:ext uri="{909E8E84-426E-40DD-AFC4-6F175D3DCCD1}">
              <a14:hiddenFill xmlns:a14="http://schemas.microsoft.com/office/drawing/2010/main">
                <a:solidFill>
                  <a:srgbClr val="FFFFFF"/>
                </a:solidFill>
              </a14:hiddenFill>
            </a:ext>
          </a:extLst>
        </p:spPr>
      </p:pic>
      <p:pic>
        <p:nvPicPr>
          <p:cNvPr id="196616" name="Picture 8" descr="卷积神经网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5" y="4246702"/>
            <a:ext cx="2222647" cy="15669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87625" y="5914083"/>
            <a:ext cx="1656183" cy="432048"/>
          </a:xfrm>
          <a:prstGeom prst="rect">
            <a:avLst/>
          </a:prstGeom>
          <a:noFill/>
        </p:spPr>
        <p:txBody>
          <a:bodyPr wrap="square" rtlCol="0">
            <a:noAutofit/>
          </a:bodyPr>
          <a:lstStyle/>
          <a:p>
            <a:r>
              <a:rPr lang="zh-CN" altLang="en-US" dirty="0" smtClean="0"/>
              <a:t>神经网络</a:t>
            </a:r>
            <a:r>
              <a:rPr lang="en-US" altLang="zh-CN" dirty="0" smtClean="0"/>
              <a:t>CNN</a:t>
            </a:r>
            <a:endParaRPr lang="zh-CN" altLang="en-US" dirty="0"/>
          </a:p>
        </p:txBody>
      </p:sp>
      <p:pic>
        <p:nvPicPr>
          <p:cNvPr id="196622" name="Picture 14" descr="https://timgsa.baidu.com/timg?image&amp;quality=80&amp;size=b9999_10000&amp;sec=1498307751771&amp;di=d3766ab319ca1d8f212a7fe70fc75794&amp;imgtype=0&amp;src=http%3A%2F%2Fimage.lxway.com%2Fupload%2F2%2F52%2F25253031959b408b6bf6c92aff5f0df9_thum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7899" y="1556792"/>
            <a:ext cx="2570663" cy="1422434"/>
          </a:xfrm>
          <a:prstGeom prst="rect">
            <a:avLst/>
          </a:prstGeom>
          <a:noFill/>
          <a:extLst>
            <a:ext uri="{909E8E84-426E-40DD-AFC4-6F175D3DCCD1}">
              <a14:hiddenFill xmlns:a14="http://schemas.microsoft.com/office/drawing/2010/main">
                <a:solidFill>
                  <a:srgbClr val="FFFFFF"/>
                </a:solidFill>
              </a14:hiddenFill>
            </a:ext>
          </a:extLst>
        </p:spPr>
      </p:pic>
      <p:pic>
        <p:nvPicPr>
          <p:cNvPr id="196624" name="Picture 16" descr="https://timgsa.baidu.com/timg?image&amp;quality=80&amp;size=b9999_10000&amp;sec=1498307895048&amp;di=7e61391a48a54214d50dd71c0e28e6e4&amp;imgtype=jpg&amp;src=http%3A%2F%2Fimg2.imgtn.bdimg.com%2Fit%2Fu%3D1915531221%2C3586900885%26fm%3D214%26gp%3D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64734" y="891800"/>
            <a:ext cx="2473165" cy="145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974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610"/>
                                        </p:tgtEl>
                                        <p:attrNameLst>
                                          <p:attrName>style.visibility</p:attrName>
                                        </p:attrNameLst>
                                      </p:cBhvr>
                                      <p:to>
                                        <p:strVal val="visible"/>
                                      </p:to>
                                    </p:set>
                                    <p:animEffect transition="in" filter="fade">
                                      <p:cBhvr>
                                        <p:cTn id="7" dur="500"/>
                                        <p:tgtEl>
                                          <p:spTgt spid="1966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6614"/>
                                        </p:tgtEl>
                                        <p:attrNameLst>
                                          <p:attrName>style.visibility</p:attrName>
                                        </p:attrNameLst>
                                      </p:cBhvr>
                                      <p:to>
                                        <p:strVal val="visible"/>
                                      </p:to>
                                    </p:set>
                                    <p:animEffect transition="in" filter="fade">
                                      <p:cBhvr>
                                        <p:cTn id="15" dur="500"/>
                                        <p:tgtEl>
                                          <p:spTgt spid="1966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6616"/>
                                        </p:tgtEl>
                                        <p:attrNameLst>
                                          <p:attrName>style.visibility</p:attrName>
                                        </p:attrNameLst>
                                      </p:cBhvr>
                                      <p:to>
                                        <p:strVal val="visible"/>
                                      </p:to>
                                    </p:set>
                                    <p:animEffect transition="in" filter="fade">
                                      <p:cBhvr>
                                        <p:cTn id="20" dur="500"/>
                                        <p:tgtEl>
                                          <p:spTgt spid="1966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6612"/>
                                        </p:tgtEl>
                                        <p:attrNameLst>
                                          <p:attrName>style.visibility</p:attrName>
                                        </p:attrNameLst>
                                      </p:cBhvr>
                                      <p:to>
                                        <p:strVal val="visible"/>
                                      </p:to>
                                    </p:set>
                                    <p:animEffect transition="in" filter="fade">
                                      <p:cBhvr>
                                        <p:cTn id="28" dur="500"/>
                                        <p:tgtEl>
                                          <p:spTgt spid="1966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6624"/>
                                        </p:tgtEl>
                                        <p:attrNameLst>
                                          <p:attrName>style.visibility</p:attrName>
                                        </p:attrNameLst>
                                      </p:cBhvr>
                                      <p:to>
                                        <p:strVal val="visible"/>
                                      </p:to>
                                    </p:set>
                                    <p:animEffect transition="in" filter="fade">
                                      <p:cBhvr>
                                        <p:cTn id="33" dur="500"/>
                                        <p:tgtEl>
                                          <p:spTgt spid="196624"/>
                                        </p:tgtEl>
                                      </p:cBhvr>
                                    </p:animEffect>
                                  </p:childTnLst>
                                </p:cTn>
                              </p:par>
                              <p:par>
                                <p:cTn id="34" presetID="10" presetClass="entr" presetSubtype="0" fill="hold" nodeType="withEffect">
                                  <p:stCondLst>
                                    <p:cond delay="0"/>
                                  </p:stCondLst>
                                  <p:childTnLst>
                                    <p:set>
                                      <p:cBhvr>
                                        <p:cTn id="35" dur="1" fill="hold">
                                          <p:stCondLst>
                                            <p:cond delay="0"/>
                                          </p:stCondLst>
                                        </p:cTn>
                                        <p:tgtEl>
                                          <p:spTgt spid="196622"/>
                                        </p:tgtEl>
                                        <p:attrNameLst>
                                          <p:attrName>style.visibility</p:attrName>
                                        </p:attrNameLst>
                                      </p:cBhvr>
                                      <p:to>
                                        <p:strVal val="visible"/>
                                      </p:to>
                                    </p:set>
                                    <p:animEffect transition="in" filter="fade">
                                      <p:cBhvr>
                                        <p:cTn id="36" dur="500"/>
                                        <p:tgtEl>
                                          <p:spTgt spid="196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0"/>
            <a:ext cx="8003233" cy="764704"/>
          </a:xfrm>
        </p:spPr>
        <p:txBody>
          <a:bodyPr>
            <a:normAutofit/>
          </a:bodyPr>
          <a:lstStyle/>
          <a:p>
            <a:r>
              <a:rPr lang="zh-CN" altLang="en-US" dirty="0" smtClean="0">
                <a:latin typeface="黑体" pitchFamily="49" charset="-122"/>
                <a:ea typeface="黑体" pitchFamily="49" charset="-122"/>
              </a:rPr>
              <a:t>需要</a:t>
            </a:r>
            <a:r>
              <a:rPr lang="zh-TW" altLang="en-US" dirty="0" smtClean="0">
                <a:latin typeface="黑体" pitchFamily="49" charset="-122"/>
                <a:ea typeface="黑体" pitchFamily="49" charset="-122"/>
              </a:rPr>
              <a:t>不同</a:t>
            </a:r>
            <a:r>
              <a:rPr lang="en-US" altLang="zh-TW" dirty="0" smtClean="0">
                <a:latin typeface="黑体" pitchFamily="49" charset="-122"/>
                <a:ea typeface="黑体" pitchFamily="49" charset="-122"/>
              </a:rPr>
              <a:t>“</a:t>
            </a:r>
            <a:r>
              <a:rPr lang="zh-TW" altLang="en-US" dirty="0" smtClean="0">
                <a:latin typeface="黑体" pitchFamily="49" charset="-122"/>
                <a:ea typeface="黑体" pitchFamily="49" charset="-122"/>
              </a:rPr>
              <a:t>看</a:t>
            </a:r>
            <a:r>
              <a:rPr lang="en-US" altLang="zh-TW" dirty="0" smtClean="0">
                <a:latin typeface="黑体" pitchFamily="49" charset="-122"/>
                <a:ea typeface="黑体" pitchFamily="49" charset="-122"/>
              </a:rPr>
              <a:t>”</a:t>
            </a:r>
            <a:r>
              <a:rPr lang="zh-TW" altLang="en-US" dirty="0" smtClean="0">
                <a:latin typeface="黑体" pitchFamily="49" charset="-122"/>
                <a:ea typeface="黑体" pitchFamily="49" charset="-122"/>
              </a:rPr>
              <a:t>数据的方式</a:t>
            </a:r>
            <a:endParaRPr lang="en-US" altLang="zh-TW" dirty="0">
              <a:latin typeface="黑体" pitchFamily="49" charset="-122"/>
              <a:ea typeface="黑体" pitchFamily="49" charset="-122"/>
            </a:endParaRPr>
          </a:p>
        </p:txBody>
      </p:sp>
      <p:pic>
        <p:nvPicPr>
          <p:cNvPr id="16"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sp>
        <p:nvSpPr>
          <p:cNvPr id="21"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7</a:t>
            </a:fld>
            <a:endParaRPr kumimoji="0" lang="en-US" altLang="zh-TW" sz="900" dirty="0">
              <a:solidFill>
                <a:srgbClr val="000000"/>
              </a:solidFill>
            </a:endParaRPr>
          </a:p>
        </p:txBody>
      </p:sp>
      <p:graphicFrame>
        <p:nvGraphicFramePr>
          <p:cNvPr id="23" name="圖表 22"/>
          <p:cNvGraphicFramePr>
            <a:graphicFrameLocks/>
          </p:cNvGraphicFramePr>
          <p:nvPr>
            <p:extLst>
              <p:ext uri="{D42A27DB-BD31-4B8C-83A1-F6EECF244321}">
                <p14:modId xmlns:p14="http://schemas.microsoft.com/office/powerpoint/2010/main" val="1314471632"/>
              </p:ext>
            </p:extLst>
          </p:nvPr>
        </p:nvGraphicFramePr>
        <p:xfrm>
          <a:off x="4394425" y="-99127"/>
          <a:ext cx="4378816" cy="6086341"/>
        </p:xfrm>
        <a:graphic>
          <a:graphicData uri="http://schemas.openxmlformats.org/drawingml/2006/chart">
            <c:chart xmlns:c="http://schemas.openxmlformats.org/drawingml/2006/chart" xmlns:r="http://schemas.openxmlformats.org/officeDocument/2006/relationships" r:id="rId3"/>
          </a:graphicData>
        </a:graphic>
      </p:graphicFrame>
      <p:sp>
        <p:nvSpPr>
          <p:cNvPr id="25" name="文字方塊 2"/>
          <p:cNvSpPr txBox="1"/>
          <p:nvPr/>
        </p:nvSpPr>
        <p:spPr>
          <a:xfrm>
            <a:off x="4808624" y="1419958"/>
            <a:ext cx="2467439"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r>
              <a:rPr lang="zh-TW" altLang="en-US" sz="1600" b="1" dirty="0" smtClean="0">
                <a:latin typeface="微軟正黑體" pitchFamily="34" charset="-120"/>
                <a:ea typeface="微軟正黑體" pitchFamily="34" charset="-120"/>
              </a:rPr>
              <a:t>可视：结构化资料 </a:t>
            </a:r>
            <a:r>
              <a:rPr lang="en-US" altLang="zh-TW" sz="1600" b="1" dirty="0" smtClean="0">
                <a:latin typeface="微軟正黑體" pitchFamily="34" charset="-120"/>
                <a:ea typeface="微軟正黑體" pitchFamily="34" charset="-120"/>
              </a:rPr>
              <a:t>15%</a:t>
            </a:r>
            <a:endParaRPr lang="zh-TW" altLang="en-US" sz="1600" b="1" dirty="0">
              <a:latin typeface="微軟正黑體" pitchFamily="34" charset="-120"/>
              <a:ea typeface="微軟正黑體" pitchFamily="34" charset="-120"/>
            </a:endParaRPr>
          </a:p>
        </p:txBody>
      </p:sp>
      <p:sp>
        <p:nvSpPr>
          <p:cNvPr id="32" name="文字方塊 9"/>
          <p:cNvSpPr txBox="1"/>
          <p:nvPr/>
        </p:nvSpPr>
        <p:spPr>
          <a:xfrm>
            <a:off x="5214638" y="2746396"/>
            <a:ext cx="2967594"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zh-TW" altLang="en-US" sz="1600" b="1" dirty="0" smtClean="0">
                <a:latin typeface="微軟正黑體" pitchFamily="34" charset="-120"/>
                <a:ea typeface="微軟正黑體" pitchFamily="34" charset="-120"/>
              </a:rPr>
              <a:t>未视：半</a:t>
            </a:r>
            <a:r>
              <a:rPr lang="en-US" altLang="zh-TW" sz="1600" b="1" dirty="0" smtClean="0">
                <a:latin typeface="微軟正黑體" pitchFamily="34" charset="-120"/>
                <a:ea typeface="微軟正黑體" pitchFamily="34" charset="-120"/>
              </a:rPr>
              <a:t>/</a:t>
            </a:r>
            <a:r>
              <a:rPr lang="zh-TW" altLang="en-US" sz="1600" b="1" dirty="0" smtClean="0">
                <a:latin typeface="微軟正黑體" pitchFamily="34" charset="-120"/>
                <a:ea typeface="微軟正黑體" pitchFamily="34" charset="-120"/>
              </a:rPr>
              <a:t>非结构化数据 </a:t>
            </a:r>
            <a:r>
              <a:rPr lang="en-US" altLang="zh-TW" sz="1600" b="1" dirty="0" smtClean="0">
                <a:latin typeface="微軟正黑體" pitchFamily="34" charset="-120"/>
                <a:ea typeface="微軟正黑體" pitchFamily="34" charset="-120"/>
              </a:rPr>
              <a:t>85%</a:t>
            </a:r>
            <a:endParaRPr lang="zh-TW" altLang="en-US" sz="1600" b="1" dirty="0">
              <a:latin typeface="微軟正黑體" pitchFamily="34" charset="-120"/>
              <a:ea typeface="微軟正黑體" pitchFamily="34" charset="-120"/>
            </a:endParaRPr>
          </a:p>
        </p:txBody>
      </p:sp>
      <p:sp>
        <p:nvSpPr>
          <p:cNvPr id="33" name="文字方塊 10"/>
          <p:cNvSpPr txBox="1"/>
          <p:nvPr/>
        </p:nvSpPr>
        <p:spPr>
          <a:xfrm>
            <a:off x="5648528" y="1875474"/>
            <a:ext cx="942181" cy="338554"/>
          </a:xfrm>
          <a:prstGeom prst="rect">
            <a:avLst/>
          </a:prstGeom>
          <a:noFill/>
        </p:spPr>
        <p:txBody>
          <a:bodyPr wrap="square" rtlCol="0">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charset="0"/>
                <a:ea typeface="MS PGothic" pitchFamily="34" charset="-128"/>
                <a:cs typeface="+mn-cs"/>
              </a:defRPr>
            </a:lvl5pPr>
            <a:lvl6pPr marL="2286000" algn="l" defTabSz="914400" rtl="0" eaLnBrk="1" latinLnBrk="0" hangingPunct="1">
              <a:defRPr sz="2400" kern="1200">
                <a:solidFill>
                  <a:schemeClr val="tx1"/>
                </a:solidFill>
                <a:latin typeface="Arial" charset="0"/>
                <a:ea typeface="MS PGothic" pitchFamily="34" charset="-128"/>
                <a:cs typeface="+mn-cs"/>
              </a:defRPr>
            </a:lvl6pPr>
            <a:lvl7pPr marL="2743200" algn="l" defTabSz="914400" rtl="0" eaLnBrk="1" latinLnBrk="0" hangingPunct="1">
              <a:defRPr sz="2400" kern="1200">
                <a:solidFill>
                  <a:schemeClr val="tx1"/>
                </a:solidFill>
                <a:latin typeface="Arial" charset="0"/>
                <a:ea typeface="MS PGothic" pitchFamily="34" charset="-128"/>
                <a:cs typeface="+mn-cs"/>
              </a:defRPr>
            </a:lvl7pPr>
            <a:lvl8pPr marL="3200400" algn="l" defTabSz="914400" rtl="0" eaLnBrk="1" latinLnBrk="0" hangingPunct="1">
              <a:defRPr sz="2400" kern="1200">
                <a:solidFill>
                  <a:schemeClr val="tx1"/>
                </a:solidFill>
                <a:latin typeface="Arial" charset="0"/>
                <a:ea typeface="MS PGothic" pitchFamily="34" charset="-128"/>
                <a:cs typeface="+mn-cs"/>
              </a:defRPr>
            </a:lvl8pPr>
            <a:lvl9pPr marL="3657600" algn="l" defTabSz="914400" rtl="0" eaLnBrk="1" latinLnBrk="0" hangingPunct="1">
              <a:defRPr sz="2400" kern="1200">
                <a:solidFill>
                  <a:schemeClr val="tx1"/>
                </a:solidFill>
                <a:latin typeface="Arial" charset="0"/>
                <a:ea typeface="MS PGothic" pitchFamily="34" charset="-128"/>
                <a:cs typeface="+mn-cs"/>
              </a:defRPr>
            </a:lvl9pPr>
          </a:lstStyle>
          <a:p>
            <a:pPr algn="ctr"/>
            <a:r>
              <a:rPr lang="en-US" altLang="zh-TW" sz="1600" b="1" dirty="0" smtClean="0">
                <a:solidFill>
                  <a:schemeClr val="bg1"/>
                </a:solidFill>
                <a:latin typeface="微軟正黑體" pitchFamily="34" charset="-120"/>
                <a:ea typeface="微軟正黑體" pitchFamily="34" charset="-120"/>
              </a:rPr>
              <a:t>DB/DW</a:t>
            </a:r>
            <a:endParaRPr lang="zh-TW" altLang="en-US" sz="1600" b="1" dirty="0">
              <a:solidFill>
                <a:schemeClr val="bg1"/>
              </a:solidFill>
              <a:latin typeface="微軟正黑體" pitchFamily="34" charset="-120"/>
              <a:ea typeface="微軟正黑體" pitchFamily="34" charset="-120"/>
            </a:endParaRPr>
          </a:p>
        </p:txBody>
      </p:sp>
      <p:sp>
        <p:nvSpPr>
          <p:cNvPr id="36" name="標題 1"/>
          <p:cNvSpPr>
            <a:spLocks noGrp="1"/>
          </p:cNvSpPr>
          <p:nvPr/>
        </p:nvSpPr>
        <p:spPr bwMode="auto">
          <a:xfrm>
            <a:off x="6698435" y="4313245"/>
            <a:ext cx="1803956" cy="138019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a:solidFill>
                  <a:srgbClr val="FF1100"/>
                </a:solidFill>
                <a:latin typeface="+mj-lt"/>
                <a:ea typeface="+mn-ea"/>
                <a:cs typeface="+mj-cs"/>
              </a:defRPr>
            </a:lvl1pPr>
            <a:lvl2pPr algn="l" rtl="0" eaLnBrk="0" fontAlgn="base" hangingPunct="0">
              <a:spcBef>
                <a:spcPct val="0"/>
              </a:spcBef>
              <a:spcAft>
                <a:spcPct val="0"/>
              </a:spcAft>
              <a:defRPr sz="3200">
                <a:solidFill>
                  <a:srgbClr val="FF1100"/>
                </a:solidFill>
                <a:latin typeface="DIN-Bold" pitchFamily="34" charset="0"/>
                <a:ea typeface="文鼎新粗黑" pitchFamily="49" charset="-120"/>
              </a:defRPr>
            </a:lvl2pPr>
            <a:lvl3pPr algn="l" rtl="0" eaLnBrk="0" fontAlgn="base" hangingPunct="0">
              <a:spcBef>
                <a:spcPct val="0"/>
              </a:spcBef>
              <a:spcAft>
                <a:spcPct val="0"/>
              </a:spcAft>
              <a:defRPr sz="3200">
                <a:solidFill>
                  <a:srgbClr val="FF1100"/>
                </a:solidFill>
                <a:latin typeface="DIN-Bold" pitchFamily="34" charset="0"/>
                <a:ea typeface="文鼎新粗黑" pitchFamily="49" charset="-120"/>
              </a:defRPr>
            </a:lvl3pPr>
            <a:lvl4pPr algn="l" rtl="0" eaLnBrk="0" fontAlgn="base" hangingPunct="0">
              <a:spcBef>
                <a:spcPct val="0"/>
              </a:spcBef>
              <a:spcAft>
                <a:spcPct val="0"/>
              </a:spcAft>
              <a:defRPr sz="3200">
                <a:solidFill>
                  <a:srgbClr val="FF1100"/>
                </a:solidFill>
                <a:latin typeface="DIN-Bold" pitchFamily="34" charset="0"/>
                <a:ea typeface="文鼎新粗黑" pitchFamily="49" charset="-120"/>
              </a:defRPr>
            </a:lvl4pPr>
            <a:lvl5pPr algn="l" rtl="0" eaLnBrk="0" fontAlgn="base" hangingPunct="0">
              <a:spcBef>
                <a:spcPct val="0"/>
              </a:spcBef>
              <a:spcAft>
                <a:spcPct val="0"/>
              </a:spcAft>
              <a:defRPr sz="3200">
                <a:solidFill>
                  <a:srgbClr val="FF1100"/>
                </a:solidFill>
                <a:latin typeface="DIN-Bold" pitchFamily="34" charset="0"/>
                <a:ea typeface="文鼎新粗黑" pitchFamily="49" charset="-120"/>
              </a:defRPr>
            </a:lvl5pPr>
            <a:lvl6pPr marL="457200" algn="l" rtl="0" fontAlgn="base">
              <a:spcBef>
                <a:spcPct val="0"/>
              </a:spcBef>
              <a:spcAft>
                <a:spcPct val="0"/>
              </a:spcAft>
              <a:defRPr sz="3200">
                <a:solidFill>
                  <a:srgbClr val="FF1100"/>
                </a:solidFill>
                <a:latin typeface="DIN-Bold" pitchFamily="34" charset="0"/>
                <a:ea typeface="文鼎新特黑" pitchFamily="49" charset="-120"/>
              </a:defRPr>
            </a:lvl6pPr>
            <a:lvl7pPr marL="914400" algn="l" rtl="0" fontAlgn="base">
              <a:spcBef>
                <a:spcPct val="0"/>
              </a:spcBef>
              <a:spcAft>
                <a:spcPct val="0"/>
              </a:spcAft>
              <a:defRPr sz="3200">
                <a:solidFill>
                  <a:srgbClr val="FF1100"/>
                </a:solidFill>
                <a:latin typeface="DIN-Bold" pitchFamily="34" charset="0"/>
                <a:ea typeface="文鼎新特黑" pitchFamily="49" charset="-120"/>
              </a:defRPr>
            </a:lvl7pPr>
            <a:lvl8pPr marL="1371600" algn="l" rtl="0" fontAlgn="base">
              <a:spcBef>
                <a:spcPct val="0"/>
              </a:spcBef>
              <a:spcAft>
                <a:spcPct val="0"/>
              </a:spcAft>
              <a:defRPr sz="3200">
                <a:solidFill>
                  <a:srgbClr val="FF1100"/>
                </a:solidFill>
                <a:latin typeface="DIN-Bold" pitchFamily="34" charset="0"/>
                <a:ea typeface="文鼎新特黑" pitchFamily="49" charset="-120"/>
              </a:defRPr>
            </a:lvl8pPr>
            <a:lvl9pPr marL="1828800" algn="l" rtl="0" fontAlgn="base">
              <a:spcBef>
                <a:spcPct val="0"/>
              </a:spcBef>
              <a:spcAft>
                <a:spcPct val="0"/>
              </a:spcAft>
              <a:defRPr sz="3200">
                <a:solidFill>
                  <a:srgbClr val="FF1100"/>
                </a:solidFill>
                <a:latin typeface="DIN-Bold" pitchFamily="34" charset="0"/>
                <a:ea typeface="文鼎新特黑" pitchFamily="49" charset="-120"/>
              </a:defRPr>
            </a:lvl9pPr>
          </a:lstStyle>
          <a:p>
            <a:pPr algn="ctr">
              <a:lnSpc>
                <a:spcPct val="150000"/>
              </a:lnSpc>
            </a:pPr>
            <a:r>
              <a:rPr lang="zh-TW" altLang="en-US" sz="1800" dirty="0" smtClean="0">
                <a:solidFill>
                  <a:schemeClr val="tx1"/>
                </a:solidFill>
                <a:latin typeface="微軟正黑體" pitchFamily="34" charset="-120"/>
                <a:ea typeface="微軟正黑體" pitchFamily="34" charset="-120"/>
              </a:rPr>
              <a:t>主管们看的</a:t>
            </a:r>
            <a:endParaRPr lang="en-US" altLang="zh-TW" sz="1800" dirty="0" smtClean="0">
              <a:solidFill>
                <a:schemeClr val="tx1"/>
              </a:solidFill>
              <a:latin typeface="微軟正黑體" pitchFamily="34" charset="-120"/>
              <a:ea typeface="微軟正黑體" pitchFamily="34" charset="-120"/>
            </a:endParaRPr>
          </a:p>
          <a:p>
            <a:pPr algn="ctr">
              <a:lnSpc>
                <a:spcPct val="150000"/>
              </a:lnSpc>
            </a:pPr>
            <a:r>
              <a:rPr lang="zh-TW" altLang="en-US" sz="1800" dirty="0" smtClean="0">
                <a:solidFill>
                  <a:schemeClr val="tx1"/>
                </a:solidFill>
                <a:latin typeface="微軟正黑體" pitchFamily="34" charset="-120"/>
                <a:ea typeface="微軟正黑體" pitchFamily="34" charset="-120"/>
              </a:rPr>
              <a:t>战情数位仪表板，其实是残缺的</a:t>
            </a:r>
            <a:r>
              <a:rPr lang="en-US" altLang="zh-TW" sz="1800" dirty="0" smtClean="0">
                <a:solidFill>
                  <a:schemeClr val="tx1"/>
                </a:solidFill>
                <a:latin typeface="微軟正黑體" pitchFamily="34" charset="-120"/>
                <a:ea typeface="微軟正黑體" pitchFamily="34" charset="-120"/>
              </a:rPr>
              <a:t>…</a:t>
            </a:r>
            <a:endParaRPr lang="zh-TW" altLang="en-US" sz="1800" dirty="0">
              <a:solidFill>
                <a:schemeClr val="tx1"/>
              </a:solidFill>
              <a:latin typeface="微軟正黑體" pitchFamily="34" charset="-120"/>
              <a:ea typeface="微軟正黑體" pitchFamily="34" charset="-120"/>
            </a:endParaRPr>
          </a:p>
        </p:txBody>
      </p:sp>
      <p:pic>
        <p:nvPicPr>
          <p:cNvPr id="37" name="Picture 2" descr="http://www.dashboardinsight.com/CMS/fee14d3d-552c-4d4c-bb39-0cb73978306a/KPI_Middle_East_Cubes_Executive_Summary_Dashboard_Finance_Departme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63" t="15003" r="1200" b="8728"/>
          <a:stretch/>
        </p:blipFill>
        <p:spPr bwMode="auto">
          <a:xfrm rot="21144406">
            <a:off x="4569851" y="4231140"/>
            <a:ext cx="2037380" cy="15026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02980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Box 34"/>
          <p:cNvSpPr txBox="1">
            <a:spLocks noChangeArrowheads="1"/>
          </p:cNvSpPr>
          <p:nvPr/>
        </p:nvSpPr>
        <p:spPr bwMode="auto">
          <a:xfrm>
            <a:off x="1187624" y="188640"/>
            <a:ext cx="1933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2400" dirty="0" err="1">
                <a:latin typeface="微软雅黑" pitchFamily="34" charset="-122"/>
                <a:ea typeface="微软雅黑" pitchFamily="34" charset="-122"/>
              </a:rPr>
              <a:t>MapReduce</a:t>
            </a:r>
            <a:endParaRPr lang="zh-CN" altLang="en-US" sz="2400" dirty="0">
              <a:latin typeface="微软雅黑" pitchFamily="34" charset="-122"/>
              <a:ea typeface="微软雅黑" pitchFamily="34" charset="-122"/>
            </a:endParaRPr>
          </a:p>
        </p:txBody>
      </p:sp>
      <p:pic>
        <p:nvPicPr>
          <p:cNvPr id="124930" name="Picture 2" descr="http://www.uml.org.cn/zjjs/images/2012030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25" y="3141663"/>
            <a:ext cx="5992813" cy="323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组合 5"/>
          <p:cNvGrpSpPr>
            <a:grpSpLocks/>
          </p:cNvGrpSpPr>
          <p:nvPr/>
        </p:nvGrpSpPr>
        <p:grpSpPr bwMode="auto">
          <a:xfrm>
            <a:off x="481013" y="836613"/>
            <a:ext cx="7691437" cy="2139950"/>
            <a:chOff x="481013" y="836612"/>
            <a:chExt cx="7691438" cy="2140255"/>
          </a:xfrm>
        </p:grpSpPr>
        <p:sp>
          <p:nvSpPr>
            <p:cNvPr id="68613" name="矩形 30"/>
            <p:cNvSpPr>
              <a:spLocks noChangeArrowheads="1"/>
            </p:cNvSpPr>
            <p:nvPr/>
          </p:nvSpPr>
          <p:spPr bwMode="auto">
            <a:xfrm>
              <a:off x="481013" y="836612"/>
              <a:ext cx="7691437" cy="2140255"/>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8614"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68615" name="矩形 32"/>
            <p:cNvSpPr>
              <a:spLocks noChangeArrowheads="1"/>
            </p:cNvSpPr>
            <p:nvPr/>
          </p:nvSpPr>
          <p:spPr bwMode="auto">
            <a:xfrm>
              <a:off x="755577" y="1268760"/>
              <a:ext cx="7416874" cy="170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err="1">
                  <a:latin typeface="微软雅黑" pitchFamily="34" charset="-122"/>
                  <a:ea typeface="微软雅黑" pitchFamily="34" charset="-122"/>
                </a:rPr>
                <a:t>MapReduce</a:t>
              </a:r>
              <a:r>
                <a:rPr lang="zh-CN" altLang="en-US" dirty="0">
                  <a:latin typeface="微软雅黑" pitchFamily="34" charset="-122"/>
                  <a:ea typeface="微软雅黑" pitchFamily="34" charset="-122"/>
                </a:rPr>
                <a:t>是</a:t>
              </a:r>
              <a:r>
                <a:rPr lang="en-US" altLang="zh-CN" dirty="0">
                  <a:latin typeface="微软雅黑" pitchFamily="34" charset="-122"/>
                  <a:ea typeface="微软雅黑" pitchFamily="34" charset="-122"/>
                </a:rPr>
                <a:t>Google</a:t>
              </a:r>
              <a:r>
                <a:rPr lang="zh-CN" altLang="en-US" dirty="0">
                  <a:latin typeface="微软雅黑" pitchFamily="34" charset="-122"/>
                  <a:ea typeface="微软雅黑" pitchFamily="34" charset="-122"/>
                </a:rPr>
                <a:t>提出的一个软件架构，用于大规模数据集（大于</a:t>
              </a:r>
              <a:r>
                <a:rPr lang="en-US" altLang="zh-CN" dirty="0">
                  <a:latin typeface="微软雅黑" pitchFamily="34" charset="-122"/>
                  <a:ea typeface="微软雅黑" pitchFamily="34" charset="-122"/>
                </a:rPr>
                <a:t>1TB</a:t>
              </a:r>
              <a:r>
                <a:rPr lang="zh-CN" altLang="en-US" dirty="0">
                  <a:latin typeface="微软雅黑" pitchFamily="34" charset="-122"/>
                  <a:ea typeface="微软雅黑" pitchFamily="34" charset="-122"/>
                </a:rPr>
                <a:t>）的并行运算。它使编程人员在不了解分布式并行编程的情况下，能将自己的程序运行在分布式系统上。</a:t>
              </a:r>
              <a:endParaRPr lang="en-US" altLang="zh-CN" dirty="0">
                <a:latin typeface="微软雅黑" pitchFamily="34" charset="-122"/>
                <a:ea typeface="微软雅黑" pitchFamily="34" charset="-122"/>
              </a:endParaRPr>
            </a:p>
            <a:p>
              <a:pPr eaLnBrk="1" latinLnBrk="1" hangingPunct="1">
                <a:spcBef>
                  <a:spcPts val="900"/>
                </a:spcBef>
              </a:pPr>
              <a:r>
                <a:rPr lang="en-US" altLang="zh-CN" dirty="0">
                  <a:latin typeface="微软雅黑" pitchFamily="34" charset="-122"/>
                  <a:ea typeface="微软雅黑" pitchFamily="34" charset="-122"/>
                </a:rPr>
                <a:t>Map=</a:t>
              </a:r>
              <a:r>
                <a:rPr lang="zh-CN" altLang="en-US" dirty="0">
                  <a:latin typeface="微软雅黑" pitchFamily="34" charset="-122"/>
                  <a:ea typeface="微软雅黑" pitchFamily="34" charset="-122"/>
                </a:rPr>
                <a:t>映射</a:t>
              </a:r>
              <a:endParaRPr lang="en-US" altLang="zh-CN" dirty="0">
                <a:latin typeface="微软雅黑" pitchFamily="34" charset="-122"/>
                <a:ea typeface="微软雅黑" pitchFamily="34" charset="-122"/>
              </a:endParaRPr>
            </a:p>
            <a:p>
              <a:pPr eaLnBrk="1" latinLnBrk="1" hangingPunct="1">
                <a:spcBef>
                  <a:spcPts val="900"/>
                </a:spcBef>
              </a:pPr>
              <a:r>
                <a:rPr lang="en-US" altLang="zh-CN" dirty="0">
                  <a:latin typeface="微软雅黑" pitchFamily="34" charset="-122"/>
                  <a:ea typeface="微软雅黑" pitchFamily="34" charset="-122"/>
                </a:rPr>
                <a:t>Reduce=</a:t>
              </a:r>
              <a:r>
                <a:rPr lang="zh-CN" altLang="en-US" dirty="0">
                  <a:latin typeface="微软雅黑" pitchFamily="34" charset="-122"/>
                  <a:ea typeface="微软雅黑" pitchFamily="34" charset="-122"/>
                </a:rPr>
                <a:t>规约或化简</a:t>
              </a:r>
              <a:endParaRPr lang="en-US" altLang="zh-CN" dirty="0">
                <a:latin typeface="微软雅黑" pitchFamily="34" charset="-122"/>
                <a:ea typeface="微软雅黑" pitchFamily="34" charset="-122"/>
              </a:endParaRPr>
            </a:p>
          </p:txBody>
        </p:sp>
      </p:grpSp>
    </p:spTree>
    <p:extLst>
      <p:ext uri="{BB962C8B-B14F-4D97-AF65-F5344CB8AC3E}">
        <p14:creationId xmlns:p14="http://schemas.microsoft.com/office/powerpoint/2010/main" val="359281873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24930"/>
                                        </p:tgtEl>
                                        <p:attrNameLst>
                                          <p:attrName>style.visibility</p:attrName>
                                        </p:attrNameLst>
                                      </p:cBhvr>
                                      <p:to>
                                        <p:strVal val="visible"/>
                                      </p:to>
                                    </p:set>
                                    <p:anim calcmode="lin" valueType="num">
                                      <p:cBhvr additive="base">
                                        <p:cTn id="12" dur="500" fill="hold"/>
                                        <p:tgtEl>
                                          <p:spTgt spid="124930"/>
                                        </p:tgtEl>
                                        <p:attrNameLst>
                                          <p:attrName>ppt_x</p:attrName>
                                        </p:attrNameLst>
                                      </p:cBhvr>
                                      <p:tavLst>
                                        <p:tav tm="0">
                                          <p:val>
                                            <p:strVal val="#ppt_x"/>
                                          </p:val>
                                        </p:tav>
                                        <p:tav tm="100000">
                                          <p:val>
                                            <p:strVal val="#ppt_x"/>
                                          </p:val>
                                        </p:tav>
                                      </p:tavLst>
                                    </p:anim>
                                    <p:anim calcmode="lin" valueType="num">
                                      <p:cBhvr additive="base">
                                        <p:cTn id="13" dur="500" fill="hold"/>
                                        <p:tgtEl>
                                          <p:spTgt spid="1249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Box 34"/>
          <p:cNvSpPr txBox="1">
            <a:spLocks noChangeArrowheads="1"/>
          </p:cNvSpPr>
          <p:nvPr/>
        </p:nvSpPr>
        <p:spPr bwMode="auto">
          <a:xfrm>
            <a:off x="1043608" y="188640"/>
            <a:ext cx="1933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2400" dirty="0" err="1">
                <a:latin typeface="微软雅黑" pitchFamily="34" charset="-122"/>
                <a:ea typeface="微软雅黑" pitchFamily="34" charset="-122"/>
              </a:rPr>
              <a:t>MapReduce</a:t>
            </a:r>
            <a:endParaRPr lang="zh-CN" altLang="en-US" sz="2400" dirty="0">
              <a:latin typeface="微软雅黑" pitchFamily="34" charset="-122"/>
              <a:ea typeface="微软雅黑" pitchFamily="34" charset="-122"/>
            </a:endParaRPr>
          </a:p>
        </p:txBody>
      </p:sp>
      <p:sp>
        <p:nvSpPr>
          <p:cNvPr id="2" name="矩形 1"/>
          <p:cNvSpPr/>
          <p:nvPr/>
        </p:nvSpPr>
        <p:spPr>
          <a:xfrm>
            <a:off x="395536" y="4904000"/>
            <a:ext cx="8496944" cy="1477328"/>
          </a:xfrm>
          <a:prstGeom prst="rect">
            <a:avLst/>
          </a:prstGeom>
        </p:spPr>
        <p:txBody>
          <a:bodyPr wrap="square">
            <a:spAutoFit/>
          </a:bodyPr>
          <a:lstStyle/>
          <a:p>
            <a:r>
              <a:rPr lang="en-US" altLang="zh-CN" dirty="0" err="1"/>
              <a:t>MapReduce</a:t>
            </a:r>
            <a:r>
              <a:rPr lang="zh-CN" altLang="en-US" dirty="0"/>
              <a:t>存在的问题： </a:t>
            </a:r>
            <a:r>
              <a:rPr lang="zh-CN" altLang="en-US" dirty="0"/>
              <a:t/>
            </a:r>
            <a:br>
              <a:rPr lang="zh-CN" altLang="en-US" dirty="0"/>
            </a:br>
            <a:r>
              <a:rPr lang="en-US" altLang="zh-CN" dirty="0"/>
              <a:t>1 Job Tracker </a:t>
            </a:r>
            <a:r>
              <a:rPr lang="zh-CN" altLang="en-US" dirty="0"/>
              <a:t>存在单点故障 </a:t>
            </a:r>
            <a:r>
              <a:rPr lang="zh-CN" altLang="en-US" dirty="0"/>
              <a:t/>
            </a:r>
            <a:br>
              <a:rPr lang="zh-CN" altLang="en-US" dirty="0"/>
            </a:br>
            <a:r>
              <a:rPr lang="en-US" altLang="zh-CN" dirty="0"/>
              <a:t>2 Job Tracker </a:t>
            </a:r>
            <a:r>
              <a:rPr lang="zh-CN" altLang="en-US" dirty="0"/>
              <a:t>完成太多任务，当</a:t>
            </a:r>
            <a:r>
              <a:rPr lang="en-US" altLang="zh-CN" dirty="0"/>
              <a:t>MR</a:t>
            </a:r>
            <a:r>
              <a:rPr lang="zh-CN" altLang="en-US" dirty="0"/>
              <a:t>任务非常多时，造成很大的内存开销 </a:t>
            </a:r>
            <a:r>
              <a:rPr lang="zh-CN" altLang="en-US" dirty="0"/>
              <a:t/>
            </a:r>
            <a:br>
              <a:rPr lang="zh-CN" altLang="en-US" dirty="0"/>
            </a:br>
            <a:r>
              <a:rPr lang="en-US" altLang="zh-CN" dirty="0"/>
              <a:t>3 Task Tracker </a:t>
            </a:r>
            <a:r>
              <a:rPr lang="zh-CN" altLang="en-US" dirty="0"/>
              <a:t>端，如果两个大内存消耗的任务一起调度，容易出现</a:t>
            </a:r>
            <a:r>
              <a:rPr lang="en-US" altLang="zh-CN" dirty="0"/>
              <a:t>OOM</a:t>
            </a:r>
            <a:r>
              <a:rPr lang="zh-CN" altLang="en-US" dirty="0"/>
              <a:t>，如果只有</a:t>
            </a:r>
            <a:r>
              <a:rPr lang="en-US" altLang="zh-CN" dirty="0"/>
              <a:t>Map</a:t>
            </a:r>
            <a:r>
              <a:rPr lang="zh-CN" altLang="en-US" dirty="0"/>
              <a:t>任务或</a:t>
            </a:r>
            <a:r>
              <a:rPr lang="en-US" altLang="zh-CN" dirty="0"/>
              <a:t>Reduce</a:t>
            </a:r>
            <a:r>
              <a:rPr lang="zh-CN" altLang="en-US" dirty="0"/>
              <a:t>任务时会造成资源浪费</a:t>
            </a:r>
            <a:endParaRPr lang="zh-CN" altLang="en-US" dirty="0"/>
          </a:p>
        </p:txBody>
      </p:sp>
      <p:pic>
        <p:nvPicPr>
          <p:cNvPr id="124932" name="Picture 4" descr="330b34a0-725f-3120-a79f-220acc87656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836712"/>
            <a:ext cx="5539383" cy="423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31101"/>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descr="http://images0.cnblogs.com/blog2015/497307/201507/1119560736144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836713"/>
            <a:ext cx="5328592" cy="39103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4"/>
          <p:cNvSpPr txBox="1">
            <a:spLocks noChangeArrowheads="1"/>
          </p:cNvSpPr>
          <p:nvPr/>
        </p:nvSpPr>
        <p:spPr bwMode="auto">
          <a:xfrm>
            <a:off x="1187624" y="188640"/>
            <a:ext cx="18044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2400" dirty="0" smtClean="0">
                <a:latin typeface="微软雅黑" pitchFamily="34" charset="-122"/>
                <a:ea typeface="微软雅黑" pitchFamily="34" charset="-122"/>
              </a:rPr>
              <a:t>MR2</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Yarn</a:t>
            </a:r>
            <a:endParaRPr lang="zh-CN" altLang="en-US" sz="2400" dirty="0">
              <a:latin typeface="微软雅黑" pitchFamily="34" charset="-122"/>
              <a:ea typeface="微软雅黑" pitchFamily="34" charset="-122"/>
            </a:endParaRPr>
          </a:p>
        </p:txBody>
      </p:sp>
      <p:sp>
        <p:nvSpPr>
          <p:cNvPr id="2" name="矩形 1"/>
          <p:cNvSpPr/>
          <p:nvPr/>
        </p:nvSpPr>
        <p:spPr>
          <a:xfrm>
            <a:off x="323528" y="4725144"/>
            <a:ext cx="7992888" cy="1723549"/>
          </a:xfrm>
          <a:prstGeom prst="rect">
            <a:avLst/>
          </a:prstGeom>
        </p:spPr>
        <p:txBody>
          <a:bodyPr wrap="square">
            <a:spAutoFit/>
          </a:bodyPr>
          <a:lstStyle/>
          <a:p>
            <a:r>
              <a:rPr lang="en-US" altLang="zh-CN" dirty="0"/>
              <a:t>YARN</a:t>
            </a:r>
            <a:r>
              <a:rPr lang="zh-CN" altLang="en-US" dirty="0"/>
              <a:t>主要</a:t>
            </a:r>
            <a:r>
              <a:rPr lang="zh-CN" altLang="en-US" dirty="0" smtClean="0"/>
              <a:t>优势</a:t>
            </a:r>
            <a:r>
              <a:rPr lang="en-US" altLang="zh-CN" dirty="0"/>
              <a:t>:</a:t>
            </a:r>
            <a:r>
              <a:rPr lang="zh-CN" altLang="en-US" dirty="0"/>
              <a:t> </a:t>
            </a:r>
            <a:r>
              <a:rPr lang="zh-CN" altLang="en-US" dirty="0"/>
              <a:t/>
            </a:r>
            <a:br>
              <a:rPr lang="zh-CN" altLang="en-US" dirty="0"/>
            </a:br>
            <a:r>
              <a:rPr lang="en-US" altLang="zh-CN" sz="1400" dirty="0"/>
              <a:t>1 YARN</a:t>
            </a:r>
            <a:r>
              <a:rPr lang="zh-CN" altLang="en-US" sz="1400" dirty="0"/>
              <a:t>大大减少了</a:t>
            </a:r>
            <a:r>
              <a:rPr lang="en-US" altLang="zh-CN" sz="1400" dirty="0"/>
              <a:t>Job Tracker</a:t>
            </a:r>
            <a:r>
              <a:rPr lang="zh-CN" altLang="en-US" sz="1400" dirty="0"/>
              <a:t>的资源消耗，并且让监测每个</a:t>
            </a:r>
            <a:r>
              <a:rPr lang="en-US" altLang="zh-CN" sz="1400" dirty="0"/>
              <a:t>Job</a:t>
            </a:r>
            <a:r>
              <a:rPr lang="zh-CN" altLang="en-US" sz="1400" dirty="0"/>
              <a:t>子任务状态的程序分布式化了。 </a:t>
            </a:r>
            <a:r>
              <a:rPr lang="zh-CN" altLang="en-US" sz="1400" dirty="0"/>
              <a:t/>
            </a:r>
            <a:br>
              <a:rPr lang="zh-CN" altLang="en-US" sz="1400" dirty="0"/>
            </a:br>
            <a:r>
              <a:rPr lang="en-US" altLang="zh-CN" sz="1400" dirty="0"/>
              <a:t>2 YARN</a:t>
            </a:r>
            <a:r>
              <a:rPr lang="zh-CN" altLang="en-US" sz="1400" dirty="0"/>
              <a:t>中</a:t>
            </a:r>
            <a:r>
              <a:rPr lang="en-US" altLang="zh-CN" sz="1400" dirty="0"/>
              <a:t>Application Master</a:t>
            </a:r>
            <a:r>
              <a:rPr lang="zh-CN" altLang="en-US" sz="1400" dirty="0"/>
              <a:t>是一个可变更部分，用户可以对不同编程模型编写自己的</a:t>
            </a:r>
            <a:r>
              <a:rPr lang="en-US" altLang="zh-CN" sz="1400" dirty="0" err="1"/>
              <a:t>AppMst</a:t>
            </a:r>
            <a:r>
              <a:rPr lang="zh-CN" altLang="en-US" sz="1400" dirty="0"/>
              <a:t>，让更多类型的编程模型能跑在</a:t>
            </a:r>
            <a:r>
              <a:rPr lang="en-US" altLang="zh-CN" sz="1400" b="1" dirty="0"/>
              <a:t>Hadoop</a:t>
            </a:r>
            <a:r>
              <a:rPr lang="zh-CN" altLang="en-US" sz="1400" dirty="0"/>
              <a:t>集群中。 </a:t>
            </a:r>
            <a:r>
              <a:rPr lang="zh-CN" altLang="en-US" sz="1400" dirty="0"/>
              <a:t/>
            </a:r>
            <a:br>
              <a:rPr lang="zh-CN" altLang="en-US" sz="1400" dirty="0"/>
            </a:br>
            <a:r>
              <a:rPr lang="en-US" altLang="zh-CN" sz="1400" dirty="0"/>
              <a:t>3 </a:t>
            </a:r>
            <a:r>
              <a:rPr lang="zh-CN" altLang="en-US" sz="1400" dirty="0"/>
              <a:t>老的框架中，</a:t>
            </a:r>
            <a:r>
              <a:rPr lang="en-US" altLang="zh-CN" sz="1400" dirty="0"/>
              <a:t>Job Tracker</a:t>
            </a:r>
            <a:r>
              <a:rPr lang="zh-CN" altLang="en-US" sz="1400" dirty="0"/>
              <a:t>一个很大的负担就是监控</a:t>
            </a:r>
            <a:r>
              <a:rPr lang="en-US" altLang="zh-CN" sz="1400" dirty="0"/>
              <a:t>Job</a:t>
            </a:r>
            <a:r>
              <a:rPr lang="zh-CN" altLang="en-US" sz="1400" dirty="0"/>
              <a:t>下任务的运行状况，现在由</a:t>
            </a:r>
            <a:r>
              <a:rPr lang="en-US" altLang="zh-CN" sz="1400" dirty="0"/>
              <a:t>Application Master</a:t>
            </a:r>
            <a:r>
              <a:rPr lang="zh-CN" altLang="en-US" sz="1400" dirty="0"/>
              <a:t>去做，而</a:t>
            </a:r>
            <a:r>
              <a:rPr lang="en-US" altLang="zh-CN" sz="1400" dirty="0"/>
              <a:t>Resource Manager</a:t>
            </a:r>
            <a:r>
              <a:rPr lang="zh-CN" altLang="en-US" sz="1400" dirty="0"/>
              <a:t>是监测</a:t>
            </a:r>
            <a:r>
              <a:rPr lang="en-US" altLang="zh-CN" sz="1400" dirty="0"/>
              <a:t>Application Master</a:t>
            </a:r>
            <a:r>
              <a:rPr lang="zh-CN" altLang="en-US" sz="1400" dirty="0"/>
              <a:t>的运行状况，如果出问题，会将其在其他机器上重启</a:t>
            </a:r>
            <a:r>
              <a:rPr lang="zh-CN" altLang="en-US" sz="1400" dirty="0" smtClean="0"/>
              <a:t>。</a:t>
            </a:r>
            <a:r>
              <a:rPr lang="zh-CN" altLang="en-US" sz="1400" dirty="0">
                <a:solidFill>
                  <a:srgbClr val="FF0000"/>
                </a:solidFill>
              </a:rPr>
              <a:t>把资源管理与任务调度的工作分离</a:t>
            </a:r>
            <a:r>
              <a:rPr lang="zh-CN" altLang="en-US" sz="1400" dirty="0" smtClean="0">
                <a:solidFill>
                  <a:srgbClr val="FF0000"/>
                </a:solidFill>
              </a:rPr>
              <a:t>开来</a:t>
            </a:r>
            <a:r>
              <a:rPr lang="en-US" altLang="zh-CN" sz="1400" dirty="0" smtClean="0">
                <a:solidFill>
                  <a:srgbClr val="FF0000"/>
                </a:solidFill>
              </a:rPr>
              <a:t>!</a:t>
            </a:r>
            <a:endParaRPr lang="zh-CN" altLang="en-US" sz="1400" dirty="0">
              <a:solidFill>
                <a:srgbClr val="FF0000"/>
              </a:solidFill>
            </a:endParaRPr>
          </a:p>
        </p:txBody>
      </p:sp>
    </p:spTree>
    <p:extLst>
      <p:ext uri="{BB962C8B-B14F-4D97-AF65-F5344CB8AC3E}">
        <p14:creationId xmlns:p14="http://schemas.microsoft.com/office/powerpoint/2010/main" val="3557364555"/>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Box 34"/>
          <p:cNvSpPr txBox="1">
            <a:spLocks noChangeArrowheads="1"/>
          </p:cNvSpPr>
          <p:nvPr/>
        </p:nvSpPr>
        <p:spPr bwMode="auto">
          <a:xfrm>
            <a:off x="1187624" y="188640"/>
            <a:ext cx="1014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2400" dirty="0">
                <a:latin typeface="微软雅黑" pitchFamily="34" charset="-122"/>
                <a:ea typeface="微软雅黑" pitchFamily="34" charset="-122"/>
              </a:rPr>
              <a:t>R</a:t>
            </a:r>
            <a:r>
              <a:rPr lang="zh-CN" altLang="en-US" sz="2400" dirty="0">
                <a:latin typeface="微软雅黑" pitchFamily="34" charset="-122"/>
                <a:ea typeface="微软雅黑" pitchFamily="34" charset="-122"/>
              </a:rPr>
              <a:t>语言</a:t>
            </a:r>
          </a:p>
        </p:txBody>
      </p:sp>
      <p:grpSp>
        <p:nvGrpSpPr>
          <p:cNvPr id="6" name="组合 5"/>
          <p:cNvGrpSpPr>
            <a:grpSpLocks/>
          </p:cNvGrpSpPr>
          <p:nvPr/>
        </p:nvGrpSpPr>
        <p:grpSpPr bwMode="auto">
          <a:xfrm>
            <a:off x="481013" y="836613"/>
            <a:ext cx="7691437" cy="1263650"/>
            <a:chOff x="481013" y="836612"/>
            <a:chExt cx="7691438" cy="1263855"/>
          </a:xfrm>
        </p:grpSpPr>
        <p:sp>
          <p:nvSpPr>
            <p:cNvPr id="70662" name="矩形 30"/>
            <p:cNvSpPr>
              <a:spLocks noChangeArrowheads="1"/>
            </p:cNvSpPr>
            <p:nvPr/>
          </p:nvSpPr>
          <p:spPr bwMode="auto">
            <a:xfrm>
              <a:off x="481013" y="836612"/>
              <a:ext cx="7691437" cy="1263855"/>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0663"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0664" name="矩形 32"/>
            <p:cNvSpPr>
              <a:spLocks noChangeArrowheads="1"/>
            </p:cNvSpPr>
            <p:nvPr/>
          </p:nvSpPr>
          <p:spPr bwMode="auto">
            <a:xfrm>
              <a:off x="755577" y="1311445"/>
              <a:ext cx="74168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dirty="0">
                  <a:latin typeface="微软雅黑" pitchFamily="34" charset="-122"/>
                  <a:ea typeface="微软雅黑" pitchFamily="34" charset="-122"/>
                </a:rPr>
                <a:t>R</a:t>
              </a:r>
              <a:r>
                <a:rPr lang="zh-CN" altLang="en-US" dirty="0">
                  <a:latin typeface="微软雅黑" pitchFamily="34" charset="-122"/>
                  <a:ea typeface="微软雅黑" pitchFamily="34" charset="-122"/>
                </a:rPr>
                <a:t>语言是一种自由软件编程语言与操作环境，主要用于统计分析、绘图、数据挖掘。</a:t>
              </a:r>
              <a:endParaRPr lang="en-US" altLang="zh-CN" dirty="0">
                <a:latin typeface="微软雅黑" pitchFamily="34" charset="-122"/>
                <a:ea typeface="微软雅黑" pitchFamily="34" charset="-122"/>
              </a:endParaRPr>
            </a:p>
          </p:txBody>
        </p:sp>
      </p:grpSp>
      <p:sp>
        <p:nvSpPr>
          <p:cNvPr id="5" name="矩形 4"/>
          <p:cNvSpPr>
            <a:spLocks noChangeArrowheads="1"/>
          </p:cNvSpPr>
          <p:nvPr/>
        </p:nvSpPr>
        <p:spPr bwMode="auto">
          <a:xfrm>
            <a:off x="5003800" y="2781300"/>
            <a:ext cx="3024188" cy="3593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en-US" altLang="zh-CN" sz="2000" dirty="0">
                <a:latin typeface="微软雅黑" pitchFamily="34" charset="-122"/>
                <a:ea typeface="微软雅黑" pitchFamily="34" charset="-122"/>
              </a:rPr>
              <a:t>R</a:t>
            </a:r>
            <a:r>
              <a:rPr lang="zh-CN" altLang="en-US" sz="2000" dirty="0">
                <a:latin typeface="微软雅黑" pitchFamily="34" charset="-122"/>
                <a:ea typeface="微软雅黑" pitchFamily="34" charset="-122"/>
              </a:rPr>
              <a:t>语言擅长在</a:t>
            </a:r>
            <a:r>
              <a:rPr lang="en-US" altLang="zh-CN" sz="2000" dirty="0">
                <a:latin typeface="微软雅黑" pitchFamily="34" charset="-122"/>
                <a:ea typeface="微软雅黑" pitchFamily="34" charset="-122"/>
              </a:rPr>
              <a:t>Hadoop</a:t>
            </a:r>
            <a:r>
              <a:rPr lang="zh-CN" altLang="en-US" sz="2000" dirty="0">
                <a:latin typeface="微软雅黑" pitchFamily="34" charset="-122"/>
                <a:ea typeface="微软雅黑" pitchFamily="34" charset="-122"/>
              </a:rPr>
              <a:t>分布式文件系统中存储的非结构化数据上的分析。</a:t>
            </a:r>
            <a:r>
              <a:rPr lang="en-US" altLang="zh-CN" sz="2000" dirty="0">
                <a:latin typeface="微软雅黑" pitchFamily="34" charset="-122"/>
                <a:ea typeface="微软雅黑" pitchFamily="34" charset="-122"/>
              </a:rPr>
              <a:t>R</a:t>
            </a:r>
            <a:r>
              <a:rPr lang="zh-CN" altLang="en-US" sz="2000" dirty="0">
                <a:latin typeface="微软雅黑" pitchFamily="34" charset="-122"/>
                <a:ea typeface="微软雅黑" pitchFamily="34" charset="-122"/>
              </a:rPr>
              <a:t>现在还可以运行在</a:t>
            </a:r>
            <a:r>
              <a:rPr lang="en-US" altLang="zh-CN" sz="2000" dirty="0" err="1">
                <a:latin typeface="微软雅黑" pitchFamily="34" charset="-122"/>
                <a:ea typeface="微软雅黑" pitchFamily="34" charset="-122"/>
              </a:rPr>
              <a:t>HBase</a:t>
            </a:r>
            <a:r>
              <a:rPr lang="zh-CN" altLang="en-US" sz="2000" dirty="0">
                <a:latin typeface="微软雅黑" pitchFamily="34" charset="-122"/>
                <a:ea typeface="微软雅黑" pitchFamily="34" charset="-122"/>
              </a:rPr>
              <a:t>这种非关系型的数据库以及面向列的分布式数据存储之上</a:t>
            </a:r>
            <a:r>
              <a:rPr lang="zh-CN" altLang="en-US" sz="2000" dirty="0" smtClean="0">
                <a:latin typeface="微软雅黑" pitchFamily="34" charset="-122"/>
                <a:ea typeface="微软雅黑" pitchFamily="34" charset="-122"/>
              </a:rPr>
              <a:t>。</a:t>
            </a:r>
            <a:endParaRPr lang="en-US" altLang="zh-CN" sz="2000" dirty="0" smtClean="0">
              <a:latin typeface="微软雅黑" pitchFamily="34" charset="-122"/>
              <a:ea typeface="微软雅黑" pitchFamily="34" charset="-122"/>
            </a:endParaRPr>
          </a:p>
          <a:p>
            <a:pPr eaLnBrk="1" latinLnBrk="1" hangingPunct="1">
              <a:spcBef>
                <a:spcPts val="900"/>
              </a:spcBef>
            </a:pPr>
            <a:r>
              <a:rPr lang="en-US" altLang="zh-CN" sz="2000" dirty="0">
                <a:latin typeface="微软雅黑" pitchFamily="34" charset="-122"/>
                <a:ea typeface="微软雅黑" pitchFamily="34" charset="-122"/>
              </a:rPr>
              <a:t>R</a:t>
            </a:r>
            <a:r>
              <a:rPr lang="zh-CN" altLang="en-US" sz="2000" dirty="0">
                <a:latin typeface="微软雅黑" pitchFamily="34" charset="-122"/>
                <a:ea typeface="微软雅黑" pitchFamily="34" charset="-122"/>
              </a:rPr>
              <a:t>是一门用于统计计算和作图的语言，它不单是一门语言，更是一个数据计算与分析的环境</a:t>
            </a:r>
          </a:p>
        </p:txBody>
      </p:sp>
      <p:pic>
        <p:nvPicPr>
          <p:cNvPr id="129026" name="Picture 2" descr="http://www.wacpp.com/attachments/2011/09/1_2011092921522821bB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987675"/>
            <a:ext cx="407511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98328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 calcmode="lin" valueType="num">
                                      <p:cBhvr additive="base">
                                        <p:cTn id="12" dur="500" fill="hold"/>
                                        <p:tgtEl>
                                          <p:spTgt spid="129026"/>
                                        </p:tgtEl>
                                        <p:attrNameLst>
                                          <p:attrName>ppt_x</p:attrName>
                                        </p:attrNameLst>
                                      </p:cBhvr>
                                      <p:tavLst>
                                        <p:tav tm="0">
                                          <p:val>
                                            <p:strVal val="#ppt_x"/>
                                          </p:val>
                                        </p:tav>
                                        <p:tav tm="100000">
                                          <p:val>
                                            <p:strVal val="#ppt_x"/>
                                          </p:val>
                                        </p:tav>
                                      </p:tavLst>
                                    </p:anim>
                                    <p:anim calcmode="lin" valueType="num">
                                      <p:cBhvr additive="base">
                                        <p:cTn id="13" dur="500" fill="hold"/>
                                        <p:tgtEl>
                                          <p:spTgt spid="129026"/>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2592173056"/>
              </p:ext>
            </p:extLst>
          </p:nvPr>
        </p:nvGraphicFramePr>
        <p:xfrm>
          <a:off x="250825" y="908720"/>
          <a:ext cx="8569647"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563" name="TextBox 34"/>
          <p:cNvSpPr txBox="1">
            <a:spLocks noChangeArrowheads="1"/>
          </p:cNvSpPr>
          <p:nvPr/>
        </p:nvSpPr>
        <p:spPr bwMode="auto">
          <a:xfrm>
            <a:off x="1187624" y="188640"/>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大数据的相关技术</a:t>
            </a:r>
          </a:p>
        </p:txBody>
      </p:sp>
      <p:grpSp>
        <p:nvGrpSpPr>
          <p:cNvPr id="15" name="组合 14"/>
          <p:cNvGrpSpPr>
            <a:grpSpLocks/>
          </p:cNvGrpSpPr>
          <p:nvPr/>
        </p:nvGrpSpPr>
        <p:grpSpPr bwMode="auto">
          <a:xfrm>
            <a:off x="4067944" y="1685925"/>
            <a:ext cx="2088381" cy="4956854"/>
            <a:chOff x="301381" y="1602845"/>
            <a:chExt cx="1872207" cy="3372259"/>
          </a:xfrm>
        </p:grpSpPr>
        <p:sp>
          <p:nvSpPr>
            <p:cNvPr id="16" name="TextBox 15"/>
            <p:cNvSpPr txBox="1"/>
            <p:nvPr/>
          </p:nvSpPr>
          <p:spPr>
            <a:xfrm>
              <a:off x="301381" y="2043682"/>
              <a:ext cx="1872207" cy="2931422"/>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smtClean="0">
                  <a:latin typeface="微软雅黑" pitchFamily="34" charset="-122"/>
                  <a:ea typeface="微软雅黑" pitchFamily="34" charset="-122"/>
                </a:rPr>
                <a:t>统计分析</a:t>
              </a:r>
              <a:endParaRPr lang="en-US" altLang="zh-CN" sz="1600" dirty="0" smtClean="0">
                <a:latin typeface="微软雅黑" pitchFamily="34" charset="-122"/>
                <a:ea typeface="微软雅黑" pitchFamily="34" charset="-122"/>
              </a:endParaRPr>
            </a:p>
            <a:p>
              <a:pPr marL="285750" indent="-285750">
                <a:buFont typeface="Wingdings" panose="05000000000000000000" pitchFamily="2" charset="2"/>
                <a:buChar char="Ø"/>
                <a:defRPr/>
              </a:pPr>
              <a:r>
                <a:rPr lang="en-US" altLang="zh-CN" sz="1400" dirty="0" smtClean="0">
                  <a:latin typeface="微软雅黑" pitchFamily="34" charset="-122"/>
                  <a:ea typeface="微软雅黑" pitchFamily="34" charset="-122"/>
                </a:rPr>
                <a:t>A/B </a:t>
              </a:r>
              <a:r>
                <a:rPr lang="en-US" altLang="zh-CN" sz="1400" dirty="0">
                  <a:latin typeface="微软雅黑" pitchFamily="34" charset="-122"/>
                  <a:ea typeface="微软雅黑" pitchFamily="34" charset="-122"/>
                </a:rPr>
                <a:t>Testing</a:t>
              </a:r>
            </a:p>
            <a:p>
              <a:pPr marL="285750" indent="-285750">
                <a:buFont typeface="Wingdings" panose="05000000000000000000" pitchFamily="2" charset="2"/>
                <a:buChar char="Ø"/>
                <a:defRPr/>
              </a:pPr>
              <a:r>
                <a:rPr lang="zh-CN" altLang="en-US" sz="1400" dirty="0" smtClean="0">
                  <a:latin typeface="微软雅黑" pitchFamily="34" charset="-122"/>
                  <a:ea typeface="微软雅黑" pitchFamily="34" charset="-122"/>
                </a:rPr>
                <a:t>时间序列分析</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smtClean="0">
                  <a:latin typeface="微软雅黑" pitchFamily="34" charset="-122"/>
                  <a:ea typeface="微软雅黑" pitchFamily="34" charset="-122"/>
                </a:rPr>
                <a:t>回归分析</a:t>
              </a:r>
              <a:endParaRPr lang="en-US" altLang="zh-CN" sz="1400" dirty="0" smtClean="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空间分析</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社会网络分析</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自然语言</a:t>
              </a:r>
              <a:r>
                <a:rPr lang="zh-CN" altLang="en-US" sz="1400" dirty="0" smtClean="0">
                  <a:latin typeface="微软雅黑" pitchFamily="34" charset="-122"/>
                  <a:ea typeface="微软雅黑" pitchFamily="34" charset="-122"/>
                </a:rPr>
                <a:t>分析</a:t>
              </a:r>
              <a:endParaRPr lang="en-US" altLang="zh-CN" sz="1400" dirty="0" smtClean="0">
                <a:latin typeface="微软雅黑" pitchFamily="34" charset="-122"/>
                <a:ea typeface="微软雅黑" pitchFamily="34" charset="-122"/>
              </a:endParaRPr>
            </a:p>
            <a:p>
              <a:pPr>
                <a:defRPr/>
              </a:pPr>
              <a:r>
                <a:rPr lang="zh-CN" altLang="en-US" sz="1600" dirty="0" smtClean="0">
                  <a:latin typeface="微软雅黑" pitchFamily="34" charset="-122"/>
                  <a:ea typeface="微软雅黑" pitchFamily="34" charset="-122"/>
                </a:rPr>
                <a:t>数据挖掘</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smtClean="0">
                  <a:latin typeface="微软雅黑" pitchFamily="34" charset="-122"/>
                  <a:ea typeface="微软雅黑" pitchFamily="34" charset="-122"/>
                </a:rPr>
                <a:t>分类</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聚类</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遗传</a:t>
              </a:r>
              <a:r>
                <a:rPr lang="zh-CN" altLang="en-US" sz="1400" dirty="0" smtClean="0">
                  <a:latin typeface="微软雅黑" pitchFamily="34" charset="-122"/>
                  <a:ea typeface="微软雅黑" pitchFamily="34" charset="-122"/>
                </a:rPr>
                <a:t>算法</a:t>
              </a:r>
              <a:endParaRPr lang="en-US" altLang="zh-CN" sz="1400" dirty="0" smtClean="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关联规则</a:t>
              </a:r>
              <a:endParaRPr lang="en-US" altLang="zh-CN" sz="1400" dirty="0" smtClean="0">
                <a:latin typeface="微软雅黑" pitchFamily="34" charset="-122"/>
                <a:ea typeface="微软雅黑" pitchFamily="34" charset="-122"/>
              </a:endParaRPr>
            </a:p>
            <a:p>
              <a:pPr>
                <a:defRPr/>
              </a:pPr>
              <a:r>
                <a:rPr lang="zh-CN" altLang="en-US" sz="1600" dirty="0" smtClean="0">
                  <a:latin typeface="微软雅黑" pitchFamily="34" charset="-122"/>
                  <a:ea typeface="微软雅黑" pitchFamily="34" charset="-122"/>
                </a:rPr>
                <a:t>模型预测</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神经网络</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预测模型</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smtClean="0">
                  <a:latin typeface="微软雅黑" pitchFamily="34" charset="-122"/>
                  <a:ea typeface="微软雅黑" pitchFamily="34" charset="-122"/>
                </a:rPr>
                <a:t>系统仿真</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smtClean="0">
                  <a:latin typeface="微软雅黑" pitchFamily="34" charset="-122"/>
                  <a:ea typeface="微软雅黑" pitchFamily="34" charset="-122"/>
                </a:rPr>
                <a:t>机器学习</a:t>
              </a:r>
              <a:endParaRPr lang="en-US" altLang="zh-CN" sz="1400" dirty="0" smtClean="0">
                <a:latin typeface="微软雅黑" pitchFamily="34" charset="-122"/>
                <a:ea typeface="微软雅黑" pitchFamily="34" charset="-122"/>
              </a:endParaRPr>
            </a:p>
            <a:p>
              <a:pPr>
                <a:defRPr/>
              </a:pPr>
              <a:r>
                <a:rPr lang="zh-CN" altLang="en-US" sz="1600" dirty="0" smtClean="0">
                  <a:latin typeface="微软雅黑" pitchFamily="34" charset="-122"/>
                  <a:ea typeface="微软雅黑" pitchFamily="34" charset="-122"/>
                </a:rPr>
                <a:t>常用技术</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en-US" altLang="zh-CN" sz="1400" dirty="0" err="1" smtClean="0">
                  <a:latin typeface="微软雅黑" pitchFamily="34" charset="-122"/>
                  <a:ea typeface="微软雅黑" pitchFamily="34" charset="-122"/>
                </a:rPr>
                <a:t>MapReduce</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en-US" altLang="zh-CN" sz="1400" dirty="0">
                  <a:latin typeface="微软雅黑" pitchFamily="34" charset="-122"/>
                  <a:ea typeface="微软雅黑" pitchFamily="34" charset="-122"/>
                </a:rPr>
                <a:t>R</a:t>
              </a:r>
              <a:r>
                <a:rPr lang="zh-CN" altLang="en-US" sz="1400" dirty="0">
                  <a:latin typeface="微软雅黑" pitchFamily="34" charset="-122"/>
                  <a:ea typeface="微软雅黑" pitchFamily="34" charset="-122"/>
                </a:rPr>
                <a:t>语言</a:t>
              </a:r>
              <a:endParaRPr lang="en-US" altLang="zh-CN" sz="1400" dirty="0">
                <a:latin typeface="微软雅黑" pitchFamily="34" charset="-122"/>
                <a:ea typeface="微软雅黑" pitchFamily="34" charset="-122"/>
              </a:endParaRPr>
            </a:p>
          </p:txBody>
        </p:sp>
        <p:sp>
          <p:nvSpPr>
            <p:cNvPr id="17" name="上箭头 16"/>
            <p:cNvSpPr/>
            <p:nvPr/>
          </p:nvSpPr>
          <p:spPr>
            <a:xfrm>
              <a:off x="1076032" y="1602845"/>
              <a:ext cx="195000" cy="391856"/>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grpSp>
        <p:nvGrpSpPr>
          <p:cNvPr id="18" name="组合 17"/>
          <p:cNvGrpSpPr>
            <a:grpSpLocks/>
          </p:cNvGrpSpPr>
          <p:nvPr/>
        </p:nvGrpSpPr>
        <p:grpSpPr bwMode="auto">
          <a:xfrm>
            <a:off x="2107736" y="1996371"/>
            <a:ext cx="1890787" cy="2445391"/>
            <a:chOff x="424732" y="1704976"/>
            <a:chExt cx="1872207" cy="1353239"/>
          </a:xfrm>
        </p:grpSpPr>
        <p:sp>
          <p:nvSpPr>
            <p:cNvPr id="19" name="TextBox 18"/>
            <p:cNvSpPr txBox="1"/>
            <p:nvPr/>
          </p:nvSpPr>
          <p:spPr>
            <a:xfrm>
              <a:off x="424732" y="1900049"/>
              <a:ext cx="1872207" cy="1158166"/>
            </a:xfrm>
            <a:prstGeom prst="rect">
              <a:avLst/>
            </a:prstGeom>
            <a:solidFill>
              <a:schemeClr val="bg1">
                <a:lumMod val="50000"/>
              </a:schemeClr>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a:spAutoFit/>
            </a:bodyPr>
            <a:lstStyle/>
            <a:p>
              <a:pPr>
                <a:defRPr/>
              </a:pPr>
              <a:r>
                <a:rPr lang="zh-CN" altLang="en-US" sz="1600" dirty="0">
                  <a:latin typeface="微软雅黑" pitchFamily="34" charset="-122"/>
                  <a:ea typeface="微软雅黑" pitchFamily="34" charset="-122"/>
                </a:rPr>
                <a:t>结构化、非结构化和半结构化数据</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分布式文件系统</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关系数据库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非</a:t>
              </a:r>
              <a:r>
                <a:rPr lang="zh-CN" altLang="en-US" sz="1400" dirty="0" smtClean="0">
                  <a:latin typeface="微软雅黑" pitchFamily="34" charset="-122"/>
                  <a:ea typeface="微软雅黑" pitchFamily="34" charset="-122"/>
                </a:rPr>
                <a:t>关系数据库</a:t>
              </a:r>
              <a:endParaRPr lang="en-US" altLang="zh-CN" sz="1400" dirty="0" smtClean="0">
                <a:latin typeface="微软雅黑" pitchFamily="34" charset="-122"/>
                <a:ea typeface="微软雅黑" pitchFamily="34" charset="-122"/>
              </a:endParaRPr>
            </a:p>
            <a:p>
              <a:pPr algn="ctr">
                <a:defRPr/>
              </a:pP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NoSQL</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smtClean="0">
                  <a:latin typeface="微软雅黑" pitchFamily="34" charset="-122"/>
                  <a:ea typeface="微软雅黑" pitchFamily="34" charset="-122"/>
                </a:rPr>
                <a:t>数据</a:t>
              </a:r>
              <a:r>
                <a:rPr lang="zh-CN" altLang="en-US" sz="1400" dirty="0">
                  <a:latin typeface="微软雅黑" pitchFamily="34" charset="-122"/>
                  <a:ea typeface="微软雅黑" pitchFamily="34" charset="-122"/>
                </a:rPr>
                <a:t>仓库</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云计算和云存储</a:t>
              </a:r>
              <a:endParaRPr lang="en-US" altLang="zh-CN" sz="14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400" dirty="0">
                  <a:latin typeface="微软雅黑" pitchFamily="34" charset="-122"/>
                  <a:ea typeface="微软雅黑" pitchFamily="34" charset="-122"/>
                </a:rPr>
                <a:t>实时流处理</a:t>
              </a:r>
              <a:endParaRPr lang="en-US" altLang="zh-CN" sz="1400" dirty="0">
                <a:latin typeface="微软雅黑" pitchFamily="34" charset="-122"/>
                <a:ea typeface="微软雅黑" pitchFamily="34" charset="-122"/>
              </a:endParaRPr>
            </a:p>
          </p:txBody>
        </p:sp>
        <p:sp>
          <p:nvSpPr>
            <p:cNvPr id="20" name="上箭头 19"/>
            <p:cNvSpPr/>
            <p:nvPr/>
          </p:nvSpPr>
          <p:spPr>
            <a:xfrm>
              <a:off x="1049994" y="1704976"/>
              <a:ext cx="198763" cy="146945"/>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
        <p:nvSpPr>
          <p:cNvPr id="21" name="上箭头 20"/>
          <p:cNvSpPr/>
          <p:nvPr/>
        </p:nvSpPr>
        <p:spPr bwMode="auto">
          <a:xfrm>
            <a:off x="765506" y="1700213"/>
            <a:ext cx="206094" cy="56169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sz="1600"/>
          </a:p>
        </p:txBody>
      </p:sp>
      <p:sp>
        <p:nvSpPr>
          <p:cNvPr id="22" name="TextBox 21"/>
          <p:cNvSpPr txBox="1"/>
          <p:nvPr/>
        </p:nvSpPr>
        <p:spPr bwMode="auto">
          <a:xfrm>
            <a:off x="107504" y="2348880"/>
            <a:ext cx="1925637" cy="3016210"/>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r>
              <a:rPr lang="zh-CN" altLang="en-US" sz="1600" dirty="0"/>
              <a:t>系统日志采集</a:t>
            </a:r>
            <a:endParaRPr lang="en-US" altLang="zh-CN" sz="1600" dirty="0"/>
          </a:p>
          <a:p>
            <a:pPr marL="285750" indent="-285750">
              <a:buFont typeface="Wingdings" panose="05000000000000000000" pitchFamily="2" charset="2"/>
              <a:buChar char="Ø"/>
            </a:pPr>
            <a:r>
              <a:rPr lang="en-US" altLang="zh-CN" sz="1400" dirty="0"/>
              <a:t>Facebook</a:t>
            </a:r>
            <a:r>
              <a:rPr lang="zh-CN" altLang="en-US" sz="1400" dirty="0"/>
              <a:t>的</a:t>
            </a:r>
            <a:r>
              <a:rPr lang="en-US" altLang="zh-CN" sz="1400" dirty="0"/>
              <a:t>scribe</a:t>
            </a:r>
          </a:p>
          <a:p>
            <a:pPr marL="285750" indent="-285750">
              <a:buFont typeface="Wingdings" panose="05000000000000000000" pitchFamily="2" charset="2"/>
              <a:buChar char="Ø"/>
            </a:pPr>
            <a:r>
              <a:rPr lang="en-US" altLang="zh-CN" sz="1400" dirty="0"/>
              <a:t>Hadoop</a:t>
            </a:r>
            <a:r>
              <a:rPr lang="zh-CN" altLang="en-US" sz="1400" dirty="0"/>
              <a:t>的</a:t>
            </a:r>
            <a:r>
              <a:rPr lang="en-US" altLang="zh-CN" sz="1400" dirty="0" err="1" smtClean="0"/>
              <a:t>chukwa</a:t>
            </a:r>
            <a:endParaRPr lang="en-US" altLang="zh-CN" sz="1400" dirty="0" smtClean="0"/>
          </a:p>
          <a:p>
            <a:pPr marL="285750" indent="-285750">
              <a:buFont typeface="Wingdings" panose="05000000000000000000" pitchFamily="2" charset="2"/>
              <a:buChar char="Ø"/>
            </a:pPr>
            <a:r>
              <a:rPr lang="en-US" altLang="zh-CN" sz="1400" dirty="0" err="1" smtClean="0"/>
              <a:t>Linkedin</a:t>
            </a:r>
            <a:r>
              <a:rPr lang="zh-CN" altLang="en-US" sz="1400" dirty="0" smtClean="0"/>
              <a:t>的</a:t>
            </a:r>
            <a:r>
              <a:rPr lang="en-US" altLang="zh-CN" sz="1400" dirty="0" err="1" smtClean="0"/>
              <a:t>kafka</a:t>
            </a:r>
            <a:endParaRPr lang="en-US" altLang="zh-CN" sz="1400" dirty="0"/>
          </a:p>
          <a:p>
            <a:pPr marL="285750" indent="-285750">
              <a:buFont typeface="Wingdings" panose="05000000000000000000" pitchFamily="2" charset="2"/>
              <a:buChar char="Ø"/>
            </a:pPr>
            <a:r>
              <a:rPr lang="en-US" altLang="zh-CN" sz="1400" dirty="0" err="1"/>
              <a:t>Cloudra</a:t>
            </a:r>
            <a:r>
              <a:rPr lang="zh-CN" altLang="en-US" sz="1400" dirty="0"/>
              <a:t>的</a:t>
            </a:r>
            <a:r>
              <a:rPr lang="en-US" altLang="zh-CN" sz="1400" dirty="0"/>
              <a:t>flume</a:t>
            </a:r>
          </a:p>
          <a:p>
            <a:r>
              <a:rPr lang="zh-CN" altLang="en-US" sz="1600" dirty="0"/>
              <a:t>网络数据采集</a:t>
            </a:r>
            <a:endParaRPr lang="en-US" altLang="zh-CN" sz="1600" dirty="0"/>
          </a:p>
          <a:p>
            <a:pPr marL="285750" indent="-285750">
              <a:buFont typeface="Wingdings" panose="05000000000000000000" pitchFamily="2" charset="2"/>
              <a:buChar char="Ø"/>
            </a:pPr>
            <a:r>
              <a:rPr lang="zh-CN" altLang="en-US" sz="1400" dirty="0"/>
              <a:t>网络爬虫</a:t>
            </a:r>
            <a:endParaRPr lang="en-US" altLang="zh-CN" sz="1400" dirty="0"/>
          </a:p>
          <a:p>
            <a:r>
              <a:rPr lang="zh-CN" altLang="en-US" sz="1600" dirty="0"/>
              <a:t>其他数据采集</a:t>
            </a:r>
            <a:endParaRPr lang="en-US" altLang="zh-CN" sz="1600" dirty="0"/>
          </a:p>
          <a:p>
            <a:pPr marL="285750" indent="-285750">
              <a:buFont typeface="Wingdings" panose="05000000000000000000" pitchFamily="2" charset="2"/>
              <a:buChar char="Ø"/>
            </a:pPr>
            <a:r>
              <a:rPr lang="zh-CN" altLang="en-US" sz="1400" dirty="0"/>
              <a:t>特定单位</a:t>
            </a:r>
            <a:r>
              <a:rPr lang="en-US" altLang="zh-CN" sz="1400" dirty="0"/>
              <a:t>/</a:t>
            </a:r>
            <a:r>
              <a:rPr lang="zh-CN" altLang="en-US" sz="1400" dirty="0"/>
              <a:t>特定</a:t>
            </a:r>
            <a:r>
              <a:rPr lang="zh-CN" altLang="en-US" sz="1400" dirty="0" smtClean="0"/>
              <a:t>对象</a:t>
            </a:r>
            <a:r>
              <a:rPr lang="en-US" altLang="zh-CN" sz="1400" dirty="0" smtClean="0"/>
              <a:t>/</a:t>
            </a:r>
            <a:r>
              <a:rPr lang="zh-CN" altLang="en-US" sz="1400" dirty="0" smtClean="0"/>
              <a:t>特定接口</a:t>
            </a:r>
            <a:endParaRPr lang="en-US" altLang="zh-CN" sz="1400" dirty="0"/>
          </a:p>
          <a:p>
            <a:r>
              <a:rPr lang="zh-CN" altLang="en-US" sz="1600" dirty="0"/>
              <a:t>外包数据采集</a:t>
            </a:r>
            <a:endParaRPr lang="en-US" altLang="zh-CN" sz="1600" dirty="0"/>
          </a:p>
          <a:p>
            <a:pPr marL="285750" indent="-285750">
              <a:buFont typeface="Wingdings" panose="05000000000000000000" pitchFamily="2" charset="2"/>
              <a:buChar char="Ø"/>
              <a:defRPr/>
            </a:pPr>
            <a:r>
              <a:rPr lang="zh-CN" altLang="en-US" sz="1400" dirty="0"/>
              <a:t>数据众包</a:t>
            </a:r>
            <a:r>
              <a:rPr lang="en-US" altLang="zh-CN" sz="1400" dirty="0"/>
              <a:t>(</a:t>
            </a:r>
            <a:r>
              <a:rPr lang="en-US" altLang="zh-CN" sz="1400" dirty="0" err="1"/>
              <a:t>CrowdSouring</a:t>
            </a:r>
            <a:r>
              <a:rPr lang="en-US" altLang="zh-CN" sz="1400" dirty="0"/>
              <a:t>)</a:t>
            </a:r>
            <a:endParaRPr lang="zh-CN" altLang="en-US" sz="1400" dirty="0"/>
          </a:p>
        </p:txBody>
      </p:sp>
      <p:grpSp>
        <p:nvGrpSpPr>
          <p:cNvPr id="12" name="组合 11"/>
          <p:cNvGrpSpPr>
            <a:grpSpLocks/>
          </p:cNvGrpSpPr>
          <p:nvPr/>
        </p:nvGrpSpPr>
        <p:grpSpPr bwMode="auto">
          <a:xfrm>
            <a:off x="6372225" y="1989138"/>
            <a:ext cx="2088207" cy="2421844"/>
            <a:chOff x="361776" y="1700809"/>
            <a:chExt cx="1691026" cy="1646874"/>
          </a:xfrm>
        </p:grpSpPr>
        <p:sp>
          <p:nvSpPr>
            <p:cNvPr id="13" name="TextBox 12"/>
            <p:cNvSpPr txBox="1"/>
            <p:nvPr/>
          </p:nvSpPr>
          <p:spPr>
            <a:xfrm>
              <a:off x="361776" y="1945436"/>
              <a:ext cx="1691026" cy="1402247"/>
            </a:xfrm>
            <a:prstGeom prst="rect">
              <a:avLst/>
            </a:prstGeom>
            <a:solidFill>
              <a:schemeClr val="bg1">
                <a:lumMod val="5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marL="285750" indent="-285750">
                <a:buFont typeface="Wingdings" panose="05000000000000000000" pitchFamily="2" charset="2"/>
                <a:buChar char="Ø"/>
                <a:defRPr/>
              </a:pPr>
              <a:r>
                <a:rPr lang="zh-CN" altLang="en-US" sz="1600" dirty="0">
                  <a:latin typeface="微软雅黑" pitchFamily="34" charset="-122"/>
                  <a:ea typeface="微软雅黑" pitchFamily="34" charset="-122"/>
                </a:rPr>
                <a:t>标签</a:t>
              </a:r>
              <a:r>
                <a:rPr lang="zh-CN" altLang="en-US" sz="1600" dirty="0" smtClean="0">
                  <a:latin typeface="微软雅黑" pitchFamily="34" charset="-122"/>
                  <a:ea typeface="微软雅黑" pitchFamily="34" charset="-122"/>
                </a:rPr>
                <a:t>云（</a:t>
              </a:r>
              <a:r>
                <a:rPr lang="en-US" altLang="zh-CN" sz="1600" dirty="0">
                  <a:latin typeface="微软雅黑" pitchFamily="34" charset="-122"/>
                  <a:ea typeface="微软雅黑" pitchFamily="34" charset="-122"/>
                </a:rPr>
                <a:t>Tag Cloud</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600" dirty="0" smtClean="0">
                  <a:latin typeface="微软雅黑" pitchFamily="34" charset="-122"/>
                  <a:ea typeface="微软雅黑" pitchFamily="34" charset="-122"/>
                </a:rPr>
                <a:t>聚类图（</a:t>
              </a:r>
              <a:r>
                <a:rPr lang="en-US" altLang="zh-CN" sz="1600" dirty="0" smtClean="0">
                  <a:latin typeface="微软雅黑" pitchFamily="34" charset="-122"/>
                  <a:ea typeface="微软雅黑" pitchFamily="34" charset="-122"/>
                </a:rPr>
                <a:t>Cluster gram</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600" dirty="0">
                  <a:latin typeface="微软雅黑" pitchFamily="34" charset="-122"/>
                  <a:ea typeface="微软雅黑" pitchFamily="34" charset="-122"/>
                </a:rPr>
                <a:t>空间信息</a:t>
              </a:r>
              <a:r>
                <a:rPr lang="zh-CN" altLang="en-US" sz="1600" dirty="0" smtClean="0">
                  <a:latin typeface="微软雅黑" pitchFamily="34" charset="-122"/>
                  <a:ea typeface="微软雅黑" pitchFamily="34" charset="-122"/>
                </a:rPr>
                <a:t>流（</a:t>
              </a:r>
              <a:r>
                <a:rPr lang="en-US" altLang="zh-CN" sz="1600" dirty="0">
                  <a:latin typeface="微软雅黑" pitchFamily="34" charset="-122"/>
                  <a:ea typeface="微软雅黑" pitchFamily="34" charset="-122"/>
                </a:rPr>
                <a:t>Spatial </a:t>
              </a:r>
              <a:r>
                <a:rPr lang="en-US" altLang="zh-CN" sz="1600" dirty="0" smtClean="0">
                  <a:latin typeface="微软雅黑" pitchFamily="34" charset="-122"/>
                  <a:ea typeface="微软雅黑" pitchFamily="34" charset="-122"/>
                </a:rPr>
                <a:t>information </a:t>
              </a:r>
              <a:r>
                <a:rPr lang="en-US" altLang="zh-CN" sz="1600" dirty="0">
                  <a:latin typeface="微软雅黑" pitchFamily="34" charset="-122"/>
                  <a:ea typeface="微软雅黑" pitchFamily="34" charset="-122"/>
                </a:rPr>
                <a:t>flow</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marL="285750" indent="-285750">
                <a:buFont typeface="Wingdings" panose="05000000000000000000" pitchFamily="2" charset="2"/>
                <a:buChar char="Ø"/>
                <a:defRPr/>
              </a:pPr>
              <a:r>
                <a:rPr lang="zh-CN" altLang="en-US" sz="1600" dirty="0" smtClean="0">
                  <a:latin typeface="微软雅黑" pitchFamily="34" charset="-122"/>
                  <a:ea typeface="微软雅黑" pitchFamily="34" charset="-122"/>
                </a:rPr>
                <a:t>热图（</a:t>
              </a:r>
              <a:r>
                <a:rPr lang="en-US" altLang="zh-CN" sz="1600" dirty="0" err="1">
                  <a:latin typeface="微软雅黑" pitchFamily="34" charset="-122"/>
                  <a:ea typeface="微软雅黑" pitchFamily="34" charset="-122"/>
                </a:rPr>
                <a:t>Heatmap</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p:txBody>
        </p:sp>
        <p:sp>
          <p:nvSpPr>
            <p:cNvPr id="14" name="上箭头 13"/>
            <p:cNvSpPr/>
            <p:nvPr/>
          </p:nvSpPr>
          <p:spPr>
            <a:xfrm>
              <a:off x="905319" y="1700809"/>
              <a:ext cx="150968" cy="185488"/>
            </a:xfrm>
            <a:prstGeom prst="upArrow">
              <a:avLst/>
            </a:prstGeom>
            <a:solidFill>
              <a:srgbClr val="FFC0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CN" altLang="en-US"/>
            </a:p>
          </p:txBody>
        </p:sp>
      </p:grpSp>
    </p:spTree>
    <p:extLst>
      <p:ext uri="{BB962C8B-B14F-4D97-AF65-F5344CB8AC3E}">
        <p14:creationId xmlns:p14="http://schemas.microsoft.com/office/powerpoint/2010/main" val="4098586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Box 34"/>
          <p:cNvSpPr txBox="1">
            <a:spLocks noChangeArrowheads="1"/>
          </p:cNvSpPr>
          <p:nvPr/>
        </p:nvSpPr>
        <p:spPr bwMode="auto">
          <a:xfrm>
            <a:off x="1043608" y="260648"/>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标签云</a:t>
            </a:r>
          </a:p>
        </p:txBody>
      </p:sp>
      <p:grpSp>
        <p:nvGrpSpPr>
          <p:cNvPr id="59395" name="组合 5"/>
          <p:cNvGrpSpPr>
            <a:grpSpLocks/>
          </p:cNvGrpSpPr>
          <p:nvPr/>
        </p:nvGrpSpPr>
        <p:grpSpPr bwMode="auto">
          <a:xfrm>
            <a:off x="481013" y="836613"/>
            <a:ext cx="7691437" cy="1728787"/>
            <a:chOff x="481013" y="836612"/>
            <a:chExt cx="7691438" cy="1728237"/>
          </a:xfrm>
        </p:grpSpPr>
        <p:sp>
          <p:nvSpPr>
            <p:cNvPr id="72708" name="矩形 30"/>
            <p:cNvSpPr>
              <a:spLocks noChangeArrowheads="1"/>
            </p:cNvSpPr>
            <p:nvPr/>
          </p:nvSpPr>
          <p:spPr bwMode="auto">
            <a:xfrm>
              <a:off x="481013" y="836612"/>
              <a:ext cx="7691437" cy="1728237"/>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2709"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2710" name="矩形 32"/>
            <p:cNvSpPr>
              <a:spLocks noChangeArrowheads="1"/>
            </p:cNvSpPr>
            <p:nvPr/>
          </p:nvSpPr>
          <p:spPr bwMode="auto">
            <a:xfrm>
              <a:off x="755577" y="1268760"/>
              <a:ext cx="7416874" cy="1200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标签云（</a:t>
              </a:r>
              <a:r>
                <a:rPr lang="en-US" altLang="zh-CN" dirty="0">
                  <a:latin typeface="微软雅黑" pitchFamily="34" charset="-122"/>
                  <a:ea typeface="微软雅黑" pitchFamily="34" charset="-122"/>
                </a:rPr>
                <a:t>Tag Cloud</a:t>
              </a:r>
              <a:r>
                <a:rPr lang="zh-CN" altLang="en-US" dirty="0">
                  <a:latin typeface="微软雅黑" pitchFamily="34" charset="-122"/>
                  <a:ea typeface="微软雅黑" pitchFamily="34" charset="-122"/>
                </a:rPr>
                <a:t>）是一套相关的标签以及与此相应的权重。权值影响标签的字体大小、颜色或其他视觉效果。典型的标签云有</a:t>
              </a:r>
              <a:r>
                <a:rPr lang="en-US" altLang="zh-CN" dirty="0">
                  <a:latin typeface="微软雅黑" pitchFamily="34" charset="-122"/>
                  <a:ea typeface="微软雅黑" pitchFamily="34" charset="-122"/>
                </a:rPr>
                <a:t>30</a:t>
              </a:r>
              <a:r>
                <a:rPr lang="zh-CN" altLang="en-US" dirty="0">
                  <a:latin typeface="微软雅黑" pitchFamily="34" charset="-122"/>
                  <a:ea typeface="微软雅黑" pitchFamily="34" charset="-122"/>
                </a:rPr>
                <a:t>至</a:t>
              </a:r>
              <a:r>
                <a:rPr lang="en-US" altLang="zh-CN" dirty="0">
                  <a:latin typeface="微软雅黑" pitchFamily="34" charset="-122"/>
                  <a:ea typeface="微软雅黑" pitchFamily="34" charset="-122"/>
                </a:rPr>
                <a:t>150</a:t>
              </a:r>
              <a:r>
                <a:rPr lang="zh-CN" altLang="en-US" dirty="0">
                  <a:latin typeface="微软雅黑" pitchFamily="34" charset="-122"/>
                  <a:ea typeface="微软雅黑" pitchFamily="34" charset="-122"/>
                </a:rPr>
                <a:t>个标签，用以表示一个网站中的内容及其热门程度。标签通常是超链接，指向分类页面。</a:t>
              </a:r>
            </a:p>
          </p:txBody>
        </p:sp>
      </p:grpSp>
      <p:pic>
        <p:nvPicPr>
          <p:cNvPr id="7" name="Picture 2" descr="http://images.cnitblog.com/blog/113641/201302/20222203-a144dfe69f65465199d2013e44f63cb6.png"/>
          <p:cNvPicPr>
            <a:picLocks noChangeAspect="1" noChangeArrowheads="1"/>
          </p:cNvPicPr>
          <p:nvPr/>
        </p:nvPicPr>
        <p:blipFill>
          <a:blip r:embed="rId3">
            <a:extLst>
              <a:ext uri="{28A0092B-C50C-407E-A947-70E740481C1C}">
                <a14:useLocalDpi xmlns:a14="http://schemas.microsoft.com/office/drawing/2010/main" val="0"/>
              </a:ext>
            </a:extLst>
          </a:blip>
          <a:srcRect b="6606"/>
          <a:stretch>
            <a:fillRect/>
          </a:stretch>
        </p:blipFill>
        <p:spPr bwMode="auto">
          <a:xfrm>
            <a:off x="481013" y="2636912"/>
            <a:ext cx="747077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877323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Box 34"/>
          <p:cNvSpPr txBox="1">
            <a:spLocks noChangeArrowheads="1"/>
          </p:cNvSpPr>
          <p:nvPr/>
        </p:nvSpPr>
        <p:spPr bwMode="auto">
          <a:xfrm>
            <a:off x="1187624" y="260648"/>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聚类图</a:t>
            </a:r>
          </a:p>
        </p:txBody>
      </p:sp>
      <p:grpSp>
        <p:nvGrpSpPr>
          <p:cNvPr id="59395" name="组合 5"/>
          <p:cNvGrpSpPr>
            <a:grpSpLocks/>
          </p:cNvGrpSpPr>
          <p:nvPr/>
        </p:nvGrpSpPr>
        <p:grpSpPr bwMode="auto">
          <a:xfrm>
            <a:off x="481013" y="836613"/>
            <a:ext cx="7691437" cy="1296987"/>
            <a:chOff x="481013" y="836612"/>
            <a:chExt cx="7691438" cy="1244357"/>
          </a:xfrm>
        </p:grpSpPr>
        <p:sp>
          <p:nvSpPr>
            <p:cNvPr id="75782" name="矩形 30"/>
            <p:cNvSpPr>
              <a:spLocks noChangeArrowheads="1"/>
            </p:cNvSpPr>
            <p:nvPr/>
          </p:nvSpPr>
          <p:spPr bwMode="auto">
            <a:xfrm>
              <a:off x="481013" y="836612"/>
              <a:ext cx="7691437" cy="1244357"/>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5783"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5784" name="矩形 32"/>
            <p:cNvSpPr>
              <a:spLocks noChangeArrowheads="1"/>
            </p:cNvSpPr>
            <p:nvPr/>
          </p:nvSpPr>
          <p:spPr bwMode="auto">
            <a:xfrm>
              <a:off x="755577" y="1268760"/>
              <a:ext cx="7416874" cy="62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聚类图（</a:t>
              </a:r>
              <a:r>
                <a:rPr lang="en-US" altLang="zh-CN" dirty="0" err="1">
                  <a:latin typeface="微软雅黑" pitchFamily="34" charset="-122"/>
                  <a:ea typeface="微软雅黑" pitchFamily="34" charset="-122"/>
                </a:rPr>
                <a:t>Clustergram</a:t>
              </a:r>
              <a:r>
                <a:rPr lang="zh-CN" altLang="en-US" dirty="0">
                  <a:latin typeface="微软雅黑" pitchFamily="34" charset="-122"/>
                  <a:ea typeface="微软雅黑" pitchFamily="34" charset="-122"/>
                </a:rPr>
                <a:t>）是指用图形方式展示聚类分析结果的技术，可以有助于判断簇数量不同时的聚类效果。</a:t>
              </a:r>
            </a:p>
          </p:txBody>
        </p:sp>
      </p:grpSp>
      <p:pic>
        <p:nvPicPr>
          <p:cNvPr id="112642" name="Picture 2" descr="https://ss0.bdstatic.com/94oJfD_bAAcT8t7mm9GUKT-xh_/timg?image&amp;quality=100&amp;size=b4000_4000&amp;sec=1498314258&amp;di=434029f0fd3be8702a9bd8a588b98061&amp;src=http://photocdn.sohu.com/20121128/Img3589241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7517"/>
            <a:ext cx="4737831" cy="3744416"/>
          </a:xfrm>
          <a:prstGeom prst="rect">
            <a:avLst/>
          </a:prstGeom>
          <a:noFill/>
          <a:extLst>
            <a:ext uri="{909E8E84-426E-40DD-AFC4-6F175D3DCCD1}">
              <a14:hiddenFill xmlns:a14="http://schemas.microsoft.com/office/drawing/2010/main">
                <a:solidFill>
                  <a:srgbClr val="FFFFFF"/>
                </a:solidFill>
              </a14:hiddenFill>
            </a:ext>
          </a:extLst>
        </p:spPr>
      </p:pic>
      <p:pic>
        <p:nvPicPr>
          <p:cNvPr id="112644" name="Picture 4" descr="https://timgsa.baidu.com/timg?image&amp;quality=80&amp;size=b9999_10000&amp;sec=1498324626281&amp;di=ce75b09d2eb94be6c94c49754fd07057&amp;imgtype=0&amp;src=http%3A%2F%2Fa2.att.hudong.com%2F43%2F81%2F013000002888411225938113465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196" y="2564903"/>
            <a:ext cx="4581804" cy="3457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07765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barn(inVertical)">
                                      <p:cBhvr>
                                        <p:cTn id="7"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34"/>
          <p:cNvSpPr txBox="1">
            <a:spLocks noChangeArrowheads="1"/>
          </p:cNvSpPr>
          <p:nvPr/>
        </p:nvSpPr>
        <p:spPr bwMode="auto">
          <a:xfrm>
            <a:off x="1112837" y="260648"/>
            <a:ext cx="1724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空间信息流</a:t>
            </a:r>
          </a:p>
        </p:txBody>
      </p:sp>
      <p:grpSp>
        <p:nvGrpSpPr>
          <p:cNvPr id="59395" name="组合 5"/>
          <p:cNvGrpSpPr>
            <a:grpSpLocks/>
          </p:cNvGrpSpPr>
          <p:nvPr/>
        </p:nvGrpSpPr>
        <p:grpSpPr bwMode="auto">
          <a:xfrm>
            <a:off x="481013" y="836613"/>
            <a:ext cx="7691437" cy="1296987"/>
            <a:chOff x="481013" y="836612"/>
            <a:chExt cx="7691438" cy="1244357"/>
          </a:xfrm>
        </p:grpSpPr>
        <p:sp>
          <p:nvSpPr>
            <p:cNvPr id="76805" name="矩形 30"/>
            <p:cNvSpPr>
              <a:spLocks noChangeArrowheads="1"/>
            </p:cNvSpPr>
            <p:nvPr/>
          </p:nvSpPr>
          <p:spPr bwMode="auto">
            <a:xfrm>
              <a:off x="481013" y="836612"/>
              <a:ext cx="7691437" cy="1244357"/>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6806"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6807" name="矩形 32"/>
            <p:cNvSpPr>
              <a:spLocks noChangeArrowheads="1"/>
            </p:cNvSpPr>
            <p:nvPr/>
          </p:nvSpPr>
          <p:spPr bwMode="auto">
            <a:xfrm>
              <a:off x="755577" y="1268760"/>
              <a:ext cx="7416874" cy="62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空间信息流（</a:t>
              </a:r>
              <a:r>
                <a:rPr lang="en-US" altLang="zh-CN" dirty="0">
                  <a:latin typeface="微软雅黑" pitchFamily="34" charset="-122"/>
                  <a:ea typeface="微软雅黑" pitchFamily="34" charset="-122"/>
                </a:rPr>
                <a:t>Spatial information flow</a:t>
              </a:r>
              <a:r>
                <a:rPr lang="zh-CN" altLang="en-US" dirty="0">
                  <a:latin typeface="微软雅黑" pitchFamily="34" charset="-122"/>
                  <a:ea typeface="微软雅黑" pitchFamily="34" charset="-122"/>
                </a:rPr>
                <a:t>）是展示信息空间状态的一种可视化技术。</a:t>
              </a:r>
            </a:p>
          </p:txBody>
        </p:sp>
      </p:grpSp>
      <p:pic>
        <p:nvPicPr>
          <p:cNvPr id="110594" name="Picture 2" descr="https://timgsa.baidu.com/timg?image&amp;quality=80&amp;size=b9999_10000&amp;sec=1498903964&amp;di=4647acfc9abc952f7bd1b6b112be24d6&amp;imgtype=jpg&amp;er=1&amp;src=http%3A%2F%2Fphotocdn.sohu.com%2F20140213%2FImg39491303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50" y="2193880"/>
            <a:ext cx="6793794" cy="4187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37982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Box 34"/>
          <p:cNvSpPr txBox="1">
            <a:spLocks noChangeArrowheads="1"/>
          </p:cNvSpPr>
          <p:nvPr/>
        </p:nvSpPr>
        <p:spPr bwMode="auto">
          <a:xfrm>
            <a:off x="1064040" y="188640"/>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dirty="0">
                <a:latin typeface="微软雅黑" pitchFamily="34" charset="-122"/>
                <a:ea typeface="微软雅黑" pitchFamily="34" charset="-122"/>
              </a:rPr>
              <a:t>热图</a:t>
            </a:r>
          </a:p>
        </p:txBody>
      </p:sp>
      <p:grpSp>
        <p:nvGrpSpPr>
          <p:cNvPr id="59395" name="组合 5"/>
          <p:cNvGrpSpPr>
            <a:grpSpLocks/>
          </p:cNvGrpSpPr>
          <p:nvPr/>
        </p:nvGrpSpPr>
        <p:grpSpPr bwMode="auto">
          <a:xfrm>
            <a:off x="481013" y="836613"/>
            <a:ext cx="7691437" cy="1512887"/>
            <a:chOff x="481013" y="836612"/>
            <a:chExt cx="7691438" cy="1451734"/>
          </a:xfrm>
        </p:grpSpPr>
        <p:sp>
          <p:nvSpPr>
            <p:cNvPr id="77829" name="矩形 30"/>
            <p:cNvSpPr>
              <a:spLocks noChangeArrowheads="1"/>
            </p:cNvSpPr>
            <p:nvPr/>
          </p:nvSpPr>
          <p:spPr bwMode="auto">
            <a:xfrm>
              <a:off x="481013" y="836612"/>
              <a:ext cx="7691437" cy="1451734"/>
            </a:xfrm>
            <a:prstGeom prst="rect">
              <a:avLst/>
            </a:prstGeom>
            <a:noFill/>
            <a:ln w="28575" algn="ctr">
              <a:solidFill>
                <a:srgbClr val="0066CC"/>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7830" name="五边形 31"/>
            <p:cNvSpPr>
              <a:spLocks noChangeArrowheads="1"/>
            </p:cNvSpPr>
            <p:nvPr/>
          </p:nvSpPr>
          <p:spPr bwMode="auto">
            <a:xfrm rot="5400000">
              <a:off x="4167590" y="-2810051"/>
              <a:ext cx="332462" cy="7677256"/>
            </a:xfrm>
            <a:prstGeom prst="homePlate">
              <a:avLst>
                <a:gd name="adj" fmla="val 55870"/>
              </a:avLst>
            </a:prstGeom>
            <a:solidFill>
              <a:srgbClr val="00B0F0"/>
            </a:solidFill>
            <a:ln w="28575" algn="ctr">
              <a:solidFill>
                <a:srgbClr val="0066CC"/>
              </a:solidFill>
              <a:round/>
              <a:headEnd/>
              <a:tailEnd/>
            </a:ln>
          </p:spPr>
          <p:txBody>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spcBef>
                  <a:spcPct val="50000"/>
                </a:spcBef>
              </a:pPr>
              <a:endParaRPr lang="zh-CN" altLang="zh-CN" sz="1600" b="1">
                <a:latin typeface="微软雅黑" pitchFamily="34" charset="-122"/>
                <a:ea typeface="微软雅黑" pitchFamily="34" charset="-122"/>
              </a:endParaRPr>
            </a:p>
          </p:txBody>
        </p:sp>
        <p:sp>
          <p:nvSpPr>
            <p:cNvPr id="77831" name="矩形 32"/>
            <p:cNvSpPr>
              <a:spLocks noChangeArrowheads="1"/>
            </p:cNvSpPr>
            <p:nvPr/>
          </p:nvSpPr>
          <p:spPr bwMode="auto">
            <a:xfrm>
              <a:off x="755577" y="1268760"/>
              <a:ext cx="7416874" cy="886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latinLnBrk="1" hangingPunct="1">
                <a:spcBef>
                  <a:spcPts val="900"/>
                </a:spcBef>
              </a:pPr>
              <a:r>
                <a:rPr lang="zh-CN" altLang="en-US" dirty="0">
                  <a:latin typeface="微软雅黑" pitchFamily="34" charset="-122"/>
                  <a:ea typeface="微软雅黑" pitchFamily="34" charset="-122"/>
                </a:rPr>
                <a:t>热图（</a:t>
              </a:r>
              <a:r>
                <a:rPr lang="en-US" altLang="zh-CN" dirty="0" err="1">
                  <a:latin typeface="微软雅黑" pitchFamily="34" charset="-122"/>
                  <a:ea typeface="微软雅黑" pitchFamily="34" charset="-122"/>
                </a:rPr>
                <a:t>Heatmap</a:t>
              </a:r>
              <a:r>
                <a:rPr lang="zh-CN" altLang="en-US" dirty="0">
                  <a:latin typeface="微软雅黑" pitchFamily="34" charset="-122"/>
                  <a:ea typeface="微软雅黑" pitchFamily="34" charset="-122"/>
                </a:rPr>
                <a:t>）是一项数据展示技术，将变量值用不同的颜色或高亮形式描绘出来。可以非常直观的呈现一些原本不易理解或表达的数据，比如密度、频率、温度等。</a:t>
              </a:r>
            </a:p>
          </p:txBody>
        </p:sp>
      </p:grpSp>
      <p:pic>
        <p:nvPicPr>
          <p:cNvPr id="108546" name="Picture 2" descr="https://timgsa.baidu.com/timg?image&amp;quality=80&amp;size=b9999_10000&amp;sec=1498309818460&amp;di=3e66799ddc776468d7e523f98368e9dc&amp;imgtype=0&amp;src=http%3A%2F%2Fimg1.cache.netease.com%2Fcatchpic%2F3%2F35%2F356649A93157E88997208C63DEF4B28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3" y="2420888"/>
            <a:ext cx="4248150" cy="3448051"/>
          </a:xfrm>
          <a:prstGeom prst="rect">
            <a:avLst/>
          </a:prstGeom>
          <a:noFill/>
          <a:extLst>
            <a:ext uri="{909E8E84-426E-40DD-AFC4-6F175D3DCCD1}">
              <a14:hiddenFill xmlns:a14="http://schemas.microsoft.com/office/drawing/2010/main">
                <a:solidFill>
                  <a:srgbClr val="FFFFFF"/>
                </a:solidFill>
              </a14:hiddenFill>
            </a:ext>
          </a:extLst>
        </p:spPr>
      </p:pic>
      <p:pic>
        <p:nvPicPr>
          <p:cNvPr id="108548" name="Picture 4" descr="https://imgsa.baidu.com/forum/w%3D580/sign=d96ec209d7160924dc25a213e406359b/a60840096e061d9565e892677cf40ad163d9cac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05" y="3933056"/>
            <a:ext cx="2098204" cy="2098204"/>
          </a:xfrm>
          <a:prstGeom prst="rect">
            <a:avLst/>
          </a:prstGeom>
          <a:noFill/>
          <a:extLst>
            <a:ext uri="{909E8E84-426E-40DD-AFC4-6F175D3DCCD1}">
              <a14:hiddenFill xmlns:a14="http://schemas.microsoft.com/office/drawing/2010/main">
                <a:solidFill>
                  <a:srgbClr val="FFFFFF"/>
                </a:solidFill>
              </a14:hiddenFill>
            </a:ext>
          </a:extLst>
        </p:spPr>
      </p:pic>
      <p:pic>
        <p:nvPicPr>
          <p:cNvPr id="1085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2565076"/>
            <a:ext cx="2112942" cy="2728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0744786"/>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矩形 8"/>
          <p:cNvSpPr>
            <a:spLocks noChangeArrowheads="1"/>
          </p:cNvSpPr>
          <p:nvPr/>
        </p:nvSpPr>
        <p:spPr bwMode="auto">
          <a:xfrm>
            <a:off x="0" y="6762752"/>
            <a:ext cx="9144000" cy="95249"/>
          </a:xfrm>
          <a:prstGeom prst="rect">
            <a:avLst/>
          </a:prstGeom>
          <a:solidFill>
            <a:srgbClr val="0070C0"/>
          </a:solidFill>
          <a:ln w="25400">
            <a:noFill/>
            <a:miter lim="800000"/>
            <a:headEnd/>
            <a:tailEnd/>
          </a:ln>
        </p:spPr>
        <p:txBody>
          <a:bodyPr anchor="ctr"/>
          <a:lstStyle/>
          <a:p>
            <a:endParaRPr lang="zh-CN" altLang="zh-CN">
              <a:solidFill>
                <a:srgbClr val="FFFFFF"/>
              </a:solidFill>
              <a:latin typeface="微软雅黑" pitchFamily="34" charset="-122"/>
              <a:ea typeface="微软雅黑" pitchFamily="34" charset="-122"/>
              <a:sym typeface="微软雅黑" pitchFamily="34" charset="-122"/>
            </a:endParaRPr>
          </a:p>
        </p:txBody>
      </p:sp>
      <p:sp>
        <p:nvSpPr>
          <p:cNvPr id="19461" name="TextBox 10"/>
          <p:cNvSpPr txBox="1">
            <a:spLocks noChangeArrowheads="1"/>
          </p:cNvSpPr>
          <p:nvPr/>
        </p:nvSpPr>
        <p:spPr bwMode="auto">
          <a:xfrm>
            <a:off x="1042989" y="2565401"/>
            <a:ext cx="2016125" cy="1077218"/>
          </a:xfrm>
          <a:prstGeom prst="rect">
            <a:avLst/>
          </a:prstGeom>
          <a:noFill/>
          <a:ln w="9525">
            <a:noFill/>
            <a:miter lim="800000"/>
            <a:headEnd/>
            <a:tailEnd/>
          </a:ln>
        </p:spPr>
        <p:txBody>
          <a:bodyPr>
            <a:spAutoFit/>
          </a:bodyPr>
          <a:lstStyle/>
          <a:p>
            <a:r>
              <a:rPr lang="zh-CN" altLang="en-US" sz="3200">
                <a:latin typeface="+mj-ea"/>
                <a:ea typeface="+mj-ea"/>
              </a:rPr>
              <a:t>大数据的安全威胁</a:t>
            </a:r>
          </a:p>
        </p:txBody>
      </p:sp>
      <p:sp>
        <p:nvSpPr>
          <p:cNvPr id="19462" name="左大括号 13"/>
          <p:cNvSpPr>
            <a:spLocks/>
          </p:cNvSpPr>
          <p:nvPr/>
        </p:nvSpPr>
        <p:spPr bwMode="auto">
          <a:xfrm>
            <a:off x="2914651" y="1556792"/>
            <a:ext cx="360363" cy="4465126"/>
          </a:xfrm>
          <a:prstGeom prst="leftBrace">
            <a:avLst>
              <a:gd name="adj1" fmla="val 8344"/>
              <a:gd name="adj2" fmla="val 50000"/>
            </a:avLst>
          </a:prstGeom>
          <a:noFill/>
          <a:ln w="9525" algn="ctr">
            <a:solidFill>
              <a:schemeClr val="tx1"/>
            </a:solidFill>
            <a:round/>
            <a:headEnd/>
            <a:tailEnd/>
          </a:ln>
        </p:spPr>
        <p:txBody>
          <a:bodyPr/>
          <a:lstStyle/>
          <a:p>
            <a:endParaRPr lang="zh-CN" altLang="en-US">
              <a:latin typeface="+mj-ea"/>
              <a:ea typeface="+mj-ea"/>
            </a:endParaRPr>
          </a:p>
        </p:txBody>
      </p:sp>
      <p:sp>
        <p:nvSpPr>
          <p:cNvPr id="19463" name="TextBox 14"/>
          <p:cNvSpPr txBox="1">
            <a:spLocks noChangeArrowheads="1"/>
          </p:cNvSpPr>
          <p:nvPr/>
        </p:nvSpPr>
        <p:spPr bwMode="auto">
          <a:xfrm>
            <a:off x="3419475" y="1569783"/>
            <a:ext cx="2736850" cy="369332"/>
          </a:xfrm>
          <a:prstGeom prst="rect">
            <a:avLst/>
          </a:prstGeom>
          <a:noFill/>
          <a:ln w="9525">
            <a:noFill/>
            <a:miter lim="800000"/>
            <a:headEnd/>
            <a:tailEnd/>
          </a:ln>
        </p:spPr>
        <p:txBody>
          <a:bodyPr>
            <a:spAutoFit/>
          </a:bodyPr>
          <a:lstStyle/>
          <a:p>
            <a:r>
              <a:rPr lang="zh-CN" altLang="en-US" dirty="0">
                <a:latin typeface="+mj-ea"/>
                <a:ea typeface="+mj-ea"/>
              </a:rPr>
              <a:t>大数据基础设施安全威胁</a:t>
            </a:r>
          </a:p>
        </p:txBody>
      </p:sp>
      <p:sp>
        <p:nvSpPr>
          <p:cNvPr id="19464" name="TextBox 15"/>
          <p:cNvSpPr txBox="1">
            <a:spLocks noChangeArrowheads="1"/>
          </p:cNvSpPr>
          <p:nvPr/>
        </p:nvSpPr>
        <p:spPr bwMode="auto">
          <a:xfrm>
            <a:off x="3419475" y="2357414"/>
            <a:ext cx="2376488" cy="369332"/>
          </a:xfrm>
          <a:prstGeom prst="rect">
            <a:avLst/>
          </a:prstGeom>
          <a:noFill/>
          <a:ln w="9525">
            <a:noFill/>
            <a:miter lim="800000"/>
            <a:headEnd/>
            <a:tailEnd/>
          </a:ln>
        </p:spPr>
        <p:txBody>
          <a:bodyPr>
            <a:spAutoFit/>
          </a:bodyPr>
          <a:lstStyle/>
          <a:p>
            <a:r>
              <a:rPr lang="zh-CN" altLang="en-US" dirty="0">
                <a:latin typeface="+mj-ea"/>
                <a:ea typeface="+mj-ea"/>
              </a:rPr>
              <a:t>大数据存储安全威胁</a:t>
            </a:r>
            <a:endParaRPr lang="en-US" altLang="zh-CN" dirty="0">
              <a:latin typeface="+mj-ea"/>
              <a:ea typeface="+mj-ea"/>
            </a:endParaRPr>
          </a:p>
        </p:txBody>
      </p:sp>
      <p:sp>
        <p:nvSpPr>
          <p:cNvPr id="19465" name="TextBox 16"/>
          <p:cNvSpPr txBox="1">
            <a:spLocks noChangeArrowheads="1"/>
          </p:cNvSpPr>
          <p:nvPr/>
        </p:nvSpPr>
        <p:spPr bwMode="auto">
          <a:xfrm>
            <a:off x="3419475" y="3145045"/>
            <a:ext cx="2593975" cy="369332"/>
          </a:xfrm>
          <a:prstGeom prst="rect">
            <a:avLst/>
          </a:prstGeom>
          <a:noFill/>
          <a:ln w="9525">
            <a:noFill/>
            <a:miter lim="800000"/>
            <a:headEnd/>
            <a:tailEnd/>
          </a:ln>
        </p:spPr>
        <p:txBody>
          <a:bodyPr>
            <a:spAutoFit/>
          </a:bodyPr>
          <a:lstStyle/>
          <a:p>
            <a:r>
              <a:rPr lang="zh-CN" altLang="en-US">
                <a:latin typeface="+mj-ea"/>
                <a:ea typeface="+mj-ea"/>
              </a:rPr>
              <a:t>隐私泄露问题</a:t>
            </a:r>
          </a:p>
        </p:txBody>
      </p:sp>
      <p:sp>
        <p:nvSpPr>
          <p:cNvPr id="19466" name="TextBox 17"/>
          <p:cNvSpPr txBox="1">
            <a:spLocks noChangeArrowheads="1"/>
          </p:cNvSpPr>
          <p:nvPr/>
        </p:nvSpPr>
        <p:spPr bwMode="auto">
          <a:xfrm>
            <a:off x="3419475" y="4720307"/>
            <a:ext cx="2031325" cy="369332"/>
          </a:xfrm>
          <a:prstGeom prst="rect">
            <a:avLst/>
          </a:prstGeom>
          <a:noFill/>
          <a:ln w="9525">
            <a:noFill/>
            <a:miter lim="800000"/>
            <a:headEnd/>
            <a:tailEnd/>
          </a:ln>
        </p:spPr>
        <p:txBody>
          <a:bodyPr wrap="none">
            <a:spAutoFit/>
          </a:bodyPr>
          <a:lstStyle/>
          <a:p>
            <a:r>
              <a:rPr lang="zh-CN" altLang="en-US" dirty="0" smtClean="0">
                <a:latin typeface="+mj-ea"/>
                <a:ea typeface="+mj-ea"/>
              </a:rPr>
              <a:t>数据访问安全威胁</a:t>
            </a:r>
            <a:endParaRPr lang="zh-CN" altLang="en-US" dirty="0">
              <a:latin typeface="+mj-ea"/>
              <a:ea typeface="+mj-ea"/>
            </a:endParaRPr>
          </a:p>
        </p:txBody>
      </p:sp>
      <p:sp>
        <p:nvSpPr>
          <p:cNvPr id="19467" name="TextBox 18"/>
          <p:cNvSpPr txBox="1">
            <a:spLocks noChangeArrowheads="1"/>
          </p:cNvSpPr>
          <p:nvPr/>
        </p:nvSpPr>
        <p:spPr bwMode="auto">
          <a:xfrm>
            <a:off x="3419475" y="3932676"/>
            <a:ext cx="3241675" cy="369332"/>
          </a:xfrm>
          <a:prstGeom prst="rect">
            <a:avLst/>
          </a:prstGeom>
          <a:noFill/>
          <a:ln w="9525">
            <a:noFill/>
            <a:miter lim="800000"/>
            <a:headEnd/>
            <a:tailEnd/>
          </a:ln>
        </p:spPr>
        <p:txBody>
          <a:bodyPr>
            <a:spAutoFit/>
          </a:bodyPr>
          <a:lstStyle/>
          <a:p>
            <a:r>
              <a:rPr lang="zh-CN" altLang="en-US">
                <a:latin typeface="+mj-ea"/>
                <a:ea typeface="+mj-ea"/>
              </a:rPr>
              <a:t>针对大数据的高级持续性攻击</a:t>
            </a:r>
          </a:p>
        </p:txBody>
      </p:sp>
      <p:sp>
        <p:nvSpPr>
          <p:cNvPr id="19468" name="TextBox 19"/>
          <p:cNvSpPr txBox="1">
            <a:spLocks noChangeArrowheads="1"/>
          </p:cNvSpPr>
          <p:nvPr/>
        </p:nvSpPr>
        <p:spPr bwMode="auto">
          <a:xfrm>
            <a:off x="3419475" y="5507940"/>
            <a:ext cx="3170238" cy="369332"/>
          </a:xfrm>
          <a:prstGeom prst="rect">
            <a:avLst/>
          </a:prstGeom>
          <a:noFill/>
          <a:ln w="9525">
            <a:noFill/>
            <a:miter lim="800000"/>
            <a:headEnd/>
            <a:tailEnd/>
          </a:ln>
        </p:spPr>
        <p:txBody>
          <a:bodyPr>
            <a:spAutoFit/>
          </a:bodyPr>
          <a:lstStyle/>
          <a:p>
            <a:r>
              <a:rPr lang="zh-CN" altLang="en-US">
                <a:latin typeface="+mj-ea"/>
                <a:ea typeface="+mj-ea"/>
              </a:rPr>
              <a:t>其他安全威胁</a:t>
            </a:r>
          </a:p>
        </p:txBody>
      </p:sp>
      <p:sp>
        <p:nvSpPr>
          <p:cNvPr id="13"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大数据挑战</a:t>
            </a:r>
          </a:p>
        </p:txBody>
      </p:sp>
    </p:spTree>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4771464" y="2914450"/>
            <a:ext cx="3507909" cy="0"/>
          </a:xfrm>
          <a:prstGeom prst="line">
            <a:avLst/>
          </a:prstGeom>
          <a:ln w="12700" cmpd="sng">
            <a:solidFill>
              <a:srgbClr val="6699FF"/>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817174" y="1787675"/>
            <a:ext cx="745717" cy="1015663"/>
          </a:xfrm>
          <a:prstGeom prst="rect">
            <a:avLst/>
          </a:prstGeom>
          <a:noFill/>
        </p:spPr>
        <p:txBody>
          <a:bodyPr wrap="none" rtlCol="0" anchor="ctr" anchorCtr="0">
            <a:spAutoFit/>
          </a:bodyPr>
          <a:lstStyle/>
          <a:p>
            <a:pPr>
              <a:lnSpc>
                <a:spcPct val="150000"/>
              </a:lnSpc>
            </a:pPr>
            <a:r>
              <a:rPr lang="en-US" sz="2000" b="1" dirty="0" smtClean="0">
                <a:solidFill>
                  <a:srgbClr val="FF0000"/>
                </a:solidFill>
                <a:latin typeface="微軟正黑體" pitchFamily="34" charset="-120"/>
                <a:ea typeface="微軟正黑體" pitchFamily="34" charset="-120"/>
              </a:rPr>
              <a:t>10</a:t>
            </a:r>
            <a:r>
              <a:rPr lang="zh-TW" altLang="en-US" sz="2000" b="1" dirty="0" smtClean="0">
                <a:solidFill>
                  <a:srgbClr val="FF0000"/>
                </a:solidFill>
                <a:latin typeface="微軟正黑體" pitchFamily="34" charset="-120"/>
                <a:ea typeface="微軟正黑體" pitchFamily="34" charset="-120"/>
              </a:rPr>
              <a:t>万</a:t>
            </a:r>
            <a:endParaRPr lang="en-US" altLang="zh-TW" sz="2000" b="1" dirty="0">
              <a:solidFill>
                <a:srgbClr val="FF0000"/>
              </a:solidFill>
              <a:latin typeface="微軟正黑體" pitchFamily="34" charset="-120"/>
              <a:ea typeface="微軟正黑體" pitchFamily="34" charset="-120"/>
            </a:endParaRPr>
          </a:p>
          <a:p>
            <a:pPr>
              <a:lnSpc>
                <a:spcPct val="150000"/>
              </a:lnSpc>
            </a:pPr>
            <a:r>
              <a:rPr lang="en-US" sz="2000" b="1" dirty="0">
                <a:solidFill>
                  <a:srgbClr val="FF0000"/>
                </a:solidFill>
                <a:latin typeface="微軟正黑體" pitchFamily="34" charset="-120"/>
                <a:ea typeface="微軟正黑體" pitchFamily="34" charset="-120"/>
              </a:rPr>
              <a:t> </a:t>
            </a:r>
            <a:r>
              <a:rPr lang="en-US" sz="2000" b="1" dirty="0" smtClean="0">
                <a:solidFill>
                  <a:srgbClr val="FF0000"/>
                </a:solidFill>
                <a:latin typeface="微軟正黑體" pitchFamily="34" charset="-120"/>
                <a:ea typeface="微軟正黑體" pitchFamily="34" charset="-120"/>
              </a:rPr>
              <a:t>GB</a:t>
            </a:r>
            <a:endParaRPr lang="en-US" sz="2000" b="1" dirty="0">
              <a:solidFill>
                <a:srgbClr val="FF0000"/>
              </a:solidFill>
              <a:latin typeface="微軟正黑體" pitchFamily="34" charset="-120"/>
              <a:ea typeface="微軟正黑體" pitchFamily="34" charset="-120"/>
            </a:endParaRPr>
          </a:p>
        </p:txBody>
      </p:sp>
      <p:sp>
        <p:nvSpPr>
          <p:cNvPr id="23" name="TextBox 22"/>
          <p:cNvSpPr txBox="1"/>
          <p:nvPr/>
        </p:nvSpPr>
        <p:spPr>
          <a:xfrm>
            <a:off x="7945964" y="4371657"/>
            <a:ext cx="745717" cy="878496"/>
          </a:xfrm>
          <a:prstGeom prst="rect">
            <a:avLst/>
          </a:prstGeom>
          <a:noFill/>
        </p:spPr>
        <p:txBody>
          <a:bodyPr wrap="none" tIns="108000" bIns="0" rtlCol="0" anchor="ctr" anchorCtr="0">
            <a:spAutoFit/>
          </a:bodyPr>
          <a:lstStyle/>
          <a:p>
            <a:r>
              <a:rPr lang="en-US" sz="2000" b="1" dirty="0" smtClean="0">
                <a:solidFill>
                  <a:srgbClr val="0000FF"/>
                </a:solidFill>
                <a:latin typeface="微軟正黑體" pitchFamily="34" charset="-120"/>
                <a:ea typeface="微軟正黑體" pitchFamily="34" charset="-120"/>
              </a:rPr>
              <a:t>10</a:t>
            </a:r>
            <a:r>
              <a:rPr lang="zh-TW" altLang="en-US" sz="2000" b="1" dirty="0" smtClean="0">
                <a:solidFill>
                  <a:srgbClr val="0000FF"/>
                </a:solidFill>
                <a:latin typeface="微軟正黑體" pitchFamily="34" charset="-120"/>
                <a:ea typeface="微軟正黑體" pitchFamily="34" charset="-120"/>
              </a:rPr>
              <a:t>万</a:t>
            </a:r>
            <a:endParaRPr lang="en-US" altLang="zh-TW" sz="2000" b="1" dirty="0">
              <a:solidFill>
                <a:srgbClr val="0000FF"/>
              </a:solidFill>
              <a:latin typeface="微軟正黑體" pitchFamily="34" charset="-120"/>
              <a:ea typeface="微軟正黑體" pitchFamily="34" charset="-120"/>
            </a:endParaRPr>
          </a:p>
          <a:p>
            <a:pPr>
              <a:lnSpc>
                <a:spcPct val="150000"/>
              </a:lnSpc>
            </a:pPr>
            <a:r>
              <a:rPr lang="en-US" sz="2000" b="1" dirty="0" smtClean="0">
                <a:solidFill>
                  <a:srgbClr val="0000FF"/>
                </a:solidFill>
                <a:latin typeface="微軟正黑體" pitchFamily="34" charset="-120"/>
                <a:ea typeface="微軟正黑體" pitchFamily="34" charset="-120"/>
              </a:rPr>
              <a:t> TB</a:t>
            </a:r>
            <a:endParaRPr lang="en-US" sz="2000" b="1" dirty="0">
              <a:solidFill>
                <a:srgbClr val="0000FF"/>
              </a:solidFill>
              <a:latin typeface="微軟正黑體" pitchFamily="34" charset="-120"/>
              <a:ea typeface="微軟正黑體" pitchFamily="34" charset="-120"/>
            </a:endParaRPr>
          </a:p>
        </p:txBody>
      </p:sp>
      <p:sp>
        <p:nvSpPr>
          <p:cNvPr id="2" name="Title 1"/>
          <p:cNvSpPr>
            <a:spLocks noGrp="1"/>
          </p:cNvSpPr>
          <p:nvPr>
            <p:ph type="title"/>
          </p:nvPr>
        </p:nvSpPr>
        <p:spPr>
          <a:xfrm>
            <a:off x="899592" y="1"/>
            <a:ext cx="7570187" cy="764704"/>
          </a:xfrm>
        </p:spPr>
        <p:txBody>
          <a:bodyPr>
            <a:normAutofit/>
          </a:bodyPr>
          <a:lstStyle/>
          <a:p>
            <a:r>
              <a:rPr lang="zh-TW" altLang="en-US" dirty="0" smtClean="0">
                <a:latin typeface="黑体" pitchFamily="49" charset="-122"/>
                <a:ea typeface="黑体" pitchFamily="49" charset="-122"/>
              </a:rPr>
              <a:t>需要更高性价比的数据计算与储存方式</a:t>
            </a:r>
            <a:endParaRPr lang="en-US" altLang="zh-TW" dirty="0">
              <a:latin typeface="黑体" pitchFamily="49" charset="-122"/>
              <a:ea typeface="黑体" pitchFamily="49" charset="-122"/>
            </a:endParaRPr>
          </a:p>
        </p:txBody>
      </p:sp>
      <p:sp>
        <p:nvSpPr>
          <p:cNvPr id="12" name="Text Box 1"/>
          <p:cNvSpPr txBox="1">
            <a:spLocks noChangeArrowheads="1"/>
          </p:cNvSpPr>
          <p:nvPr/>
        </p:nvSpPr>
        <p:spPr bwMode="auto">
          <a:xfrm>
            <a:off x="7000875"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kumimoji="1" sz="2400">
                <a:solidFill>
                  <a:schemeClr val="bg1"/>
                </a:solidFill>
                <a:latin typeface="Arial" charset="0"/>
                <a:ea typeface="MS PGothic" pitchFamily="34" charset="-128"/>
              </a:defRPr>
            </a:lvl9pPr>
          </a:lstStyle>
          <a:p>
            <a:pPr algn="r">
              <a:buSzPct val="100000"/>
            </a:pPr>
            <a:fld id="{D17E1D90-2749-45D1-8E27-04C72E836F23}" type="slidenum">
              <a:rPr kumimoji="0" lang="en-US" altLang="zh-TW" sz="900">
                <a:solidFill>
                  <a:srgbClr val="000000"/>
                </a:solidFill>
              </a:rPr>
              <a:pPr algn="r">
                <a:buSzPct val="100000"/>
              </a:pPr>
              <a:t>8</a:t>
            </a:fld>
            <a:endParaRPr kumimoji="0" lang="en-US" altLang="zh-TW" sz="900" dirty="0">
              <a:solidFill>
                <a:srgbClr val="000000"/>
              </a:solidFill>
            </a:endParaRPr>
          </a:p>
        </p:txBody>
      </p:sp>
      <p:pic>
        <p:nvPicPr>
          <p:cNvPr id="18" name="Picture 15" descr="iceburg.jpg"/>
          <p:cNvPicPr>
            <a:picLocks noChangeAspect="1"/>
          </p:cNvPicPr>
          <p:nvPr/>
        </p:nvPicPr>
        <p:blipFill>
          <a:blip r:embed="rId2" cstate="print"/>
          <a:stretch>
            <a:fillRect/>
          </a:stretch>
        </p:blipFill>
        <p:spPr>
          <a:xfrm>
            <a:off x="711818" y="1192556"/>
            <a:ext cx="3543300" cy="4851400"/>
          </a:xfrm>
          <a:prstGeom prst="rect">
            <a:avLst/>
          </a:prstGeom>
        </p:spPr>
      </p:pic>
      <p:pic>
        <p:nvPicPr>
          <p:cNvPr id="19" name="圖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2565" y="1705603"/>
            <a:ext cx="804347" cy="804347"/>
          </a:xfrm>
          <a:prstGeom prst="rect">
            <a:avLst/>
          </a:prstGeom>
        </p:spPr>
      </p:pic>
      <p:pic>
        <p:nvPicPr>
          <p:cNvPr id="20" name="圖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0970" y="1351938"/>
            <a:ext cx="1382713" cy="1196649"/>
          </a:xfrm>
          <a:prstGeom prst="rect">
            <a:avLst/>
          </a:prstGeom>
        </p:spPr>
      </p:pic>
      <p:sp>
        <p:nvSpPr>
          <p:cNvPr id="21" name="TextBox 16"/>
          <p:cNvSpPr txBox="1"/>
          <p:nvPr/>
        </p:nvSpPr>
        <p:spPr>
          <a:xfrm>
            <a:off x="5078323" y="2545763"/>
            <a:ext cx="723275" cy="307777"/>
          </a:xfrm>
          <a:prstGeom prst="rect">
            <a:avLst/>
          </a:prstGeom>
          <a:noFill/>
        </p:spPr>
        <p:txBody>
          <a:bodyPr wrap="none" rtlCol="0">
            <a:spAutoFit/>
          </a:bodyPr>
          <a:lstStyle/>
          <a:p>
            <a:r>
              <a:rPr lang="zh-TW" altLang="en-US" sz="1400" dirty="0" smtClean="0"/>
              <a:t>数据库</a:t>
            </a:r>
            <a:endParaRPr lang="en-US" sz="1400" dirty="0"/>
          </a:p>
        </p:txBody>
      </p:sp>
      <p:sp>
        <p:nvSpPr>
          <p:cNvPr id="22" name="TextBox 16"/>
          <p:cNvSpPr txBox="1"/>
          <p:nvPr/>
        </p:nvSpPr>
        <p:spPr>
          <a:xfrm>
            <a:off x="6264720" y="2561466"/>
            <a:ext cx="902811" cy="307777"/>
          </a:xfrm>
          <a:prstGeom prst="rect">
            <a:avLst/>
          </a:prstGeom>
          <a:noFill/>
        </p:spPr>
        <p:txBody>
          <a:bodyPr wrap="none" rtlCol="0">
            <a:spAutoFit/>
          </a:bodyPr>
          <a:lstStyle/>
          <a:p>
            <a:r>
              <a:rPr lang="zh-TW" altLang="en-US" sz="1400" dirty="0" smtClean="0"/>
              <a:t>数据仓库</a:t>
            </a:r>
            <a:endParaRPr lang="en-US" sz="1400" dirty="0"/>
          </a:p>
        </p:txBody>
      </p:sp>
      <p:cxnSp>
        <p:nvCxnSpPr>
          <p:cNvPr id="4" name="直線接點 3"/>
          <p:cNvCxnSpPr>
            <a:stCxn id="17" idx="1"/>
            <a:endCxn id="17" idx="3"/>
          </p:cNvCxnSpPr>
          <p:nvPr/>
        </p:nvCxnSpPr>
        <p:spPr bwMode="auto">
          <a:xfrm>
            <a:off x="7817174" y="2295507"/>
            <a:ext cx="745717"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5" name="直線接點 24"/>
          <p:cNvCxnSpPr>
            <a:stCxn id="23" idx="1"/>
            <a:endCxn id="23" idx="3"/>
          </p:cNvCxnSpPr>
          <p:nvPr/>
        </p:nvCxnSpPr>
        <p:spPr bwMode="auto">
          <a:xfrm>
            <a:off x="7945964" y="4810905"/>
            <a:ext cx="745717" cy="0"/>
          </a:xfrm>
          <a:prstGeom prst="line">
            <a:avLst/>
          </a:prstGeom>
          <a:solidFill>
            <a:schemeClr val="accent1"/>
          </a:solidFill>
          <a:ln w="19050" cap="flat" cmpd="sng" algn="ctr">
            <a:solidFill>
              <a:srgbClr val="002060"/>
            </a:solidFill>
            <a:prstDash val="solid"/>
            <a:round/>
            <a:headEnd type="none" w="med" len="med"/>
            <a:tailEnd type="none" w="med" len="med"/>
          </a:ln>
          <a:effectLst/>
        </p:spPr>
      </p:cxnSp>
      <p:sp>
        <p:nvSpPr>
          <p:cNvPr id="26" name="AutoShape 4"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7" name="AutoShape 6"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8" name="AutoShape 8" descr="data:image/jpeg;base64,/9j/4AAQSkZJRgABAQAAAQABAAD/2wCEAAkGBhQSERUUExQUFRUVFxQYFxgYFxceFhgbGBUXGBgbHBgcHCYeFxkkGRoWIC8gIycpLCwsGB4xNTAqNSYrLCkBCQoKDgwOGg8PGiogHyAsLS4wKSwtLywxKi0sKSwpLCwxLTIvKTYsLSwsLCwsKS82MDUpLCkpLCwsLCwsKSwsKf/AABEIAMMBAwMBIgACEQEDEQH/xAAcAAAABwEBAAAAAAAAAAAAAAABAgMEBQYHAAj/xABLEAACAQIEAwUEBwQHBQcFAAABAhEAAwQSITEFQVEGEyJhcTKBkaEHFCNCscHRUmKC8CQzcpKisuFEU5PC8RUWJUNUY3M0o9Li4//EABgBAQEBAQEAAAAAAAAAAAAAAAADAQIE/8QAMREAAgECAwcDBAIBBQAAAAAAAAECESEDEjEiQVFhocHwcZHREzKBseHxwiNCYnKS/9oADAMBAAIRAxEAPwC/5a4pQd5/Io9tGb2VY+gNaciPcxtp+Hwo1OfqD8wB/aYClF4Ux3ZfcGP5aUAyriakRwhebNsOQG/9o/jTPE8PdJMZgOYnT1HKgES1F72ks/p8BQG550AtPQR66D3Tt+HpTi1w+4wkAAdSw0qPzUrhcayGVPSdtRO3p+tASS8Ebm6iN4kke4UuvABzdj5AAT6TvTjAY/vBsQRrGsT+6SenI6U6CeXn09SNJVt9Nqw0ZW+C2uhbpL6N122NKtwy2VIChQ2zQZB85+Rpy+m/Pz0O/no3n/ID89NRv5Npoeh50BUcZYe22R58jOhFN5q3Y/AreTKd/ut95T0Ou/8APrUr2HZGKMIYfPzHlWmBS1ATQ5aAigCk1Idm8X3d8Dlc09/L5x8aji46ikrl2IKzKkEaHlQGiHY+Rn8+Z9RR41PmP18vSoW32qskA+MyviAU6HpuPOi/96U08LmBB28v0rDak2p9n0/L1ruX8X/N76r57V7Rb26n16Ui/adzsqjWetBUsty5AY9B+AJ8qpVwyzHz/DT8qctxy6xgsIY6gADQCT8hTJH8h8BWmBiwpC7jEG7qPeKVd6bsQNooBFuIIdiT6An8qSa/PI+/Sj3LlNbjzM7Df8gPM/60MFEBJEakmEABMmYmPXbz9KsrYmzwvCvevHxfej2nb7ttOp6n1J0GjbhtpMLabFYkhMqyJ+4uwAHNzsB+tUDH8QbiN361iZt4W1pZt6nc6aD2nYxtvtsKGj5vpExTlmJtjxOICbAMQBv0AoatlzsXhUJHdzz1JmTqdvM11YaOM1GQtynkdKdX+1mCwyWjfuWrbXba3FGV3LA8xlUyJmmzfSjhP/LXFXP/AI8LcHzcAVoJDC3r3+7JEnYEaHplin6qxALAqSQAG67c53HnNVu59Izt/V4DGN5ubNsf5yaRHbG5dvYS1ewvcm9fgTezwttA0nwxqSRHKKwFw+rEDcDfnHPTYiKHux+0u52g8o6afzrWb2O2uPxGIxNqz9Usrh7jJmNpmYjM4G7xMLQ38djTpc4siaTCJh0MQTuZOwJ9BQF9xHCrb6w06aqCCfWRBppxLhqWrNxxbYlEZhmboJ5Gs+u5GE3OKY26JI8F25BIUGItL0I+NK8c7HFcGzYY3GJa1cuF7zlsiq51Dtpqdv0oC/4zFYSwYuthbRHK5dQGPRtajL30i8Ot6fW8P6W1Zz/gBqpdq+H95x5ibHfAYZYWBBbWNWEAxJk9Klk4fiFUFMHZQydDdGg0IPhTrIjy86AeP9KuEPsfXLv/AMeGaPiwH40i30kM39Xw/Gt/bZLY/wAxiuXB4zMumHVfDOlxj7IzQcwHWD6aUtw/h+IRi165buLBGUW8gnTXNqdBIiedaBG321729ZsNhzZuOjOfGGylS4y+yM2inX09anV4uwEQC3UzBHTz9+1RY4JaITEFftQ95cwJ27y8IiehNHuGaGD5+LXD+yPdMjoZ3/GmONd7kZmkrsYE/Eb0ml0gxuPnSpoBstkHf4E0PcL0FKlf5/nlRSpoBPKBRGpQik2SgG1lcsjly/P8vjRy1DcT9f1+X4UGShgE0Iahj0+Ao4mhoC8/SP7xA/CaPB6H4GhC6ep/Af8A7VxSgErj01uXfI/KnNwU0umhgg7E6fz6+lSnBuGrHfXCBaQErngAnmzEnafyHqlwrhJusc2iLq5221yg8upPL3Ux7QWsRxBhasjusIgGVjoLxjwnLM5BrlHPf0GkV2q4i2MxtyzeJSxhGgWwZa650Bj7ztsF5AxzNSdiwtpRfxHhC5e7tb92YgQB7d4yRI9BpJMb3qJxXGsy537yLageIsQdB003Y6AVMuq2x9YxbDNoEQSVQx7Ntd2c66xJ8hQFuxzeM+78BXUjxBvtD7vwFDQGf9osCy4rhFtSpZcLbQEg5ZVSASBrEiYq2rwrEaZsQiwdctlddRp4yY56+dVftkVOL4dnJCfV/FEzEPMQCZidtemtSllcD4YsO/i8JNq6YMrrLe4z5eVAPXwdtVPe49xqNRcs2+unhA9fdU79SQjDuQGZL1rI5AzQVgkNuZG551X7V2yAe74fdOo07q2Ouur/AD86sFogJahcs4izIiIMHTzjaaAzvguHw31vHm+neA4glVyF4Ia/JgbbESatFvE2kP2eDuGF9pbKAaLoJJBGgyxHyqudl8ReGM4h3KI5+sGc75QBmu9AST5VaS+MP/plGX/3GM5f7Q0zfKgA/wC1L0SmCcGSAGe2ukCDInmT8KlMXeJwmIkEHuTIMQDkMgdfWBUX9TxjDXEWlMnVLM6ZRp4mPOT7/LWJ7ads/q9p8LaAuYi4iq5jw2wy+2wnV2ElUHqYG40a9t+0wwnF3aCz/VwEULJJaJJ1AA0AkkAeexrWI7c4u/Iu32tLGiWPB/euD7Q66+EqKi87941xhde45zO7EFnP7xjbyGggAUhiXLNOXKTHy/P/AEqDk5PKtONTzuTm3FWXGqDtZRmm5lfqWNxmP8TEn4mkQFtsTYNxNZlbl1T/AIWGn+tPEvuFKlCZ59Pdz+I9KbW7uRvY89Z/kVxCtW++pxh5qt+yrqSuE7UYtLeVcXdMEkLdVLimTJ8RUOJJP3udSGF+ka8P62zbcdbbFD/deV/xioM4hm1AuDnofTYxI2pHE44sdBl01jn6xvzrqEpV06qx3hyk3ddVYt6fSXZBB7nEZv2YtRt+33mX8/Km+N+kq62luylsci7Z3+Cwq/FqruFxLrJKs08/zpuLjKdQfRuYmY9K6U22131O1NttU6q5KntHeuhu9vXNhGVmQba6W4HxFRaYxg4Pe3180u3A2xOkNBOnPTel3vFzOVxtop006CNKbvjCzAxougBgljsxbSfIDTaeekouVXz56EIubbs789Ba8xvicRc711HhNyTz2EABSNPEBJ1M7U9tdo71nKLV9yOa3PtFGmwLguNf3qbXrpaCFcdQNtOYpHF3yQBkIjmdzWRcnJfJkHJyVa+68ZPW+299h4jZXT/dOdf+NSFnt1iFIzC0/UZSoPvDEj119DUVg7zpurEH4UgSQ05duR+MVWMpZn8otGTc30ujT+FdueG3Em4z2nEB0dbhgzrDIpVgRqD05Dan9zthw1fvOd9RYxTc9NrfSsrZC7Z1DSQoIXyJgRA1GvUa0hicTmgBYI58z61qxJN6ddBHEk2tn1urGl4ntzgDchby2xyD27lsf/cQRsN6kkvKyhlYMpEgqQQR5EaGsnwt51BBVjI0o3B+KXcJcm2DkJ8ds6K3mOS3Ojc9jpqNjOra7nUZ5pNd9TT7rUng8C164FXnrP7I5sfwA60ThoGJyG34lcAgjSZ5eR3npB6UTtPxPubN7DYfMzgL395NArF7a90p5eBmG/hHnMVKCfHO0lopcw9lSbNnuw9zXLcY3VVl09tZIJ/aIj2d5LC4od9bDe0ZKoNci5TLsdp5T5wuk1BcXwgt8OuoIBV8OMi+ygziFmNTzJOpkbCKlOBN4wLQzCSbt5vvnKdF/a5a7CNJ5AQSYgpxPGFULu1yEHIGN2P3Rt1PSpVsOlkd/inzXDAAgkAx7NtBJnfaSdZPSOstcHEsZ3armZ4zMdFHMxu3LQR5kVKutjDfa37me6QBmbVyY2RBsN9FH60BZcePtD7vwFdXY4eM+78BXVgKR2lDfXOHFQCRYEAmATDxJjarNnxWkthV111uNpptqNYn5VRe2hBx3DczFV+rNmYGCoyXJIPIxzorX8Hm1xF1vtHy/wBIuGTmHTfWK0F4yYpgf6RhwdPZtMYEwd7nUj4edSiXgUtQwYjEWQSOZgzpy9KzjANgDmB7x1MSC2Jb7w9eU1b+BXPsLMbfWLOXfQZdBrqNORoCp9n7qHF8QBxDWYvkkqQs+O7pmYcvKpy5jsID4sddJynT6zGyEE6EcpaffVM4C1r/ALQx/eWTem+8KEzkfaPrl2HrUjf4jatgscI6gA+I2LYGugWS25JCR1IFAOOO8ZwndFMMz37xzQTfuMqaKGd/HqIiF5nyzGqbhrzKdDJ3kmSxO5J+8Sef4QAF8PcdndgUD3DJAHhHRRpAVRoPjzNNnDK2+oJ+WtQcszcHQi5ZpSg6aeVHLg5pKKCdfa/KjYnFXSVYjbbYj40F5X0LlZPUSdPSgbOUkFSq8hpEV57WrThv6HltRVy8N9PwDfLEy6qCerRPuouIZ4UkaDYgkxy6xRVuM5AJUnlI6+celdinceAkctANNf8ApXcU1JK1fz0O4xako7NV66cjsHnB8O+vPz85pK5IbkD+YOalbdhkAeQJ23PKuewzgvIMb8vy6V1mjmbtTSp3njncrUdq9uApfdmguqzyJMH4UF93yeyMo6EH5zREus0AsD6if55UfEq6jKWG+wGm3P3kb1wovMo269DhQako7NVel+gTA5gwyxO0E03w4JyyYmTJ1AnxR7jTi3h2UB8wE7aE/wDSkLeE1uMpG4duninUDYSQ0jqKopRzN2oVU45nK1B3iCxguF8tYmgvXLmQaAKDy1olp2aFLA8hKz867FMwOQsNOQGnX386mo3UXT0uRUNpQeW26/QMXa4R4VJHnB/GksRcJhYAy6CN/STuPL89aVTDtbAbNE7QJoLuEYjPIOvSDPod6JwT1VN2uv6NUsNSrVU3a6/oLh3a2xkKGjYnkToR1FAyOpDQIOxmR13pa9ZYZc7TzECekiTpqP15CiYi02VSW0OwiI91FJNp2vrrcRmnJPZ2rPW4rZ+0JLBT4W57mCF0nrTe7ea4QIHkBR8IN4uBREknQRPX1pG0hJEGJ2O3P5da7SSb0tprY7iopulNnTW3nIuHYXj12yWwqwHvH7N/aNox9rC8ywAI8w5NP2sf0DEHxH7T2uQ/pYMKOZ0kn0HKBT7GJaxeS6Sx7p0uGBEhT4xmGuqZ1/iq6tcBwF5gWI7z2j7P/wBVMKOfUn+RbDlmjUthzzxqxfj+HIwDjJkU3LOUEy58YlmP7RP+p6SeAwz5rbXGFtRoltTucpjM33jv4Rppz3qK7QlDgbhHeEG5Zl2mX8Y1HOPcBroKd8IGH7xSme9dgg3NWCeHXxewg/dX4VQoRGHwjtxHGd2wWX8TESQP3RtPmZqWbCYXCHNcbNdYAFmJe80DSAJbrsIqLwlrPxHGKHdPtJbJALeWbce7WpJsXg8LOq59J3e6dNJAlj76AsuO9s+78BXUTHN4z7vwFdQGY9sLpGO4YQMxGHMDqcrwJOgo93iOIzGLAHjeftk08X9n1qrYrtI2Kv4O40W+7W7aUjkFTQ66T4vSpG665tcU58Tf7rXxbaL/ADNYCxcM4lipP2dufO/p7Q6JVg7NXibKSdfrVqdZ1y6welUbht20CZxdwefeWhzGk5Pf7qVxnbP6nhFFtWa413OjGCv2YWSx5k5uQrQNuBXbo4jju6ySbzznLRHePtl1mkeN4m6WCO1uBDeANuS4Ez5hj8KjOC4tWxmIa5dNrO5aVYJJJJiT6nSkkvi494qzMFfICzSSFURrz1zH31lQSFvCEKGDH+ESR+lccIWBbMdNfEI+dEw9tCDLa8hMA++j27SE+IwOueflXjbabv08qeKUpJu7t/x8qJ2rh2zNy21Hz8qUxqMsDOSD8P52pneZV1mQDrrAg6T5a5TPSadYq0gURObmCdqo1SafHl5QrJUnF7ny8odYwvhzZjPQRmo4wueSWYR+1EUlhltkHMdeXT30e2ts+1AHUMSfhrXEnJN3fsTm5Ju7/wDK6cRK08GMze6lsbbKwM5YHz0pq2UExqNYmfdPvpfEC3lXLv8AeEnp+tdv7k7+3lCkltxd78v3wBw+GGXNOoPs6Tv57/Ol71kHQsQILAt6iBO5MEj402wwtwc2/LePfFLTbIXM2ykQC37UiAdNpPqT5Vy81Xr7HEnJN6+36G9p+Ut7jQcTtFdUbMYG50InaeR5j1PImiFgDoJ33+VLYo24GTeNd99P9a7a207+xR1+pF3vy/fAPhUUpm1JJ1WQCCJ3Pz0Ouh2o/wBSUoWLQRsCQZ08v591M+4t+0BFwczOVhEQ0eUa8oHoVsPjLZGW4IfWEnUenJgTzXf8OXmrW+vDyxw81a314eWOwwkiSwBMSDpQYpQGgMSOs+VKYRO8fZY3JOigDU+mgJ91JYoqWlRA05fH8q7o/qb9ClH9Tfp+BY21AGVy3XxRHuNExFtcoObxcwTPzFFxF9FtkgQQrHVZkgGPdNGuumUDL4usR8utTjmqtSUc1Vrr5yoBhbaNIbQR1032iKa2eHjvp7wwSTrAmREFtJAgQDty31d4NxPiWRH7M60nIDaqY+HOu1XM9Sqrmlr5wHDWlG2q9S8A9RVy4HZB4Rz0KoWLDL4MRGgnQaSTzqoXcQDEAhRt4J+fPlR7XGUXD4q0VaXCFNfDGZGIgnTxhzPnW4Va7zMKtd5fu1F9fqTxdF6LlnNlK5R4xoMu3xJoeznFb91UPdW7SDMCJloCnZRop95ql8S46y2HsMqeLu3GWYULcRY13Mt0G1K4TjBsYR7oxBe6mbKpZcpJIX2BBaASauXF8RxL/wASxiPcCotzbwCZ6knUetTeE7QYRLQIa2eUW0zH2njRARsKz67i7Zxd57+ViwtGXBMsbaljHWrhwjtNh1sKBO50S03N3jZaAt/GO0Fm3eZXuKrDLIM6SoP4V1YNjb5a7cYmSzuSepLEmurKgdY7ghsvhrbeLOLjgAakEDSOvhqRDAGBhj7Rjw2tNfWl+1TE4jAwYPcaHpo3LnTK5auZv6we0Z+zHX1oB5h1zf7K2hmAlr9ae4rgH1rBjQLcF4KhgCAygkQNOQFR2BtXZ0urPna8x+96VZuyzAWRrP8ASLc6Rrl6VoM9uN3d3ESuZlfKugPillXfzqQ4dh1tXchyle6tsfDqSGdG6GS2s+lNb1ktjb/Rb1xveGYJ8yx91OMGzG8LvtC4rWlGswAWU69SrH+IVKarFnGIqxfzQd3nWfCNPOl2dCkZfFyOXSkbVwq20+vw/GnN12mSCs8s8fAHapT3LrUhiblw31G1lk1DrmBBHx0/Ci8PYIMja93A9kSVM5DPmNPIqacYtmbUqF0iRz9/OklR/aUSVDSJklSPEI58iPMDqaPajme/mJPNHM9/MC9cBbwrA00pcsCkZDm6hfOkMNdIYFYOxHMHkKcXs2aWCg7+0f5G1ZOzUe9xiKjUeHO4lhroU+JJ3pVbkalWI6ZRFExmckFgBI0IOnx50fDZ8jBcpG511rmVHHPa/M4nRxz2vrfuINclpVY12pxcYlAuRpHOBrSOEZw3giaVmG+4GB/e33rqdE6cNDrEopJWtdXv+fGJ4a9lkZPLzHpPOlRcK6lWI/eiKI+HuPcIMSI8tgD7xrQqrEC2Cumwg+nSuZZXw56nEsknW19bsRthiZUEb7cqPjbfegA2wYB6Hfn5HzFAGa2SkjkDzGu1PbSBVBJC5tAwB005j9K6k7pqnLU7m9pNU5akTYvvZBBLOm2w7xfPMNXWd5EjTeDTm3jwU8PiVhoSZ8pHTX50p9QaSSw05jWfSN6fdhuxQxmOZC95LKW+9uC34TmZ4QKdcmaCTH7Hw6ywlKm/8neTDnKm/fqQ+OxBW2Wc5AVKr/diAv3tP1NLXgzeMCVOxBkbRuN63Ds12Ew2CJa0LjuRl7y6c7hZnIp0Cr5Aa85qP459F2DxBZkD4e42paxKAnq1v2G+AJ6124PW1Sjg9bVMlvXmOUMADEgZoMTvl5CYEmOlFxTOVWQABsZnl19JpftRwTEYK6LV5xcE/YXQuVH01RgZyOROgkbETlo/ZywmJxluzczsigtdtsMpEEKqxBkZjJyyCFjZqmsOjVl1IxwqSjZW9eg1w+cK0QRGsnbSo7FJ7RJjwOAOpzK0fDOfdV37cdjfqN3NZzDC3v6sCItmCTaJPLdlnlmH3ZNK4vh4AAOaCvIAjMQpjzMxp8dBXcdmbXEpFZZtceT6khf4PNi7eC92E7tCsLrmuIwMqeWWNakOEcN7/CtZFlrWfN48iQIhtfFOsRRntFeHYme8/rMPpczSPF5/61Jdi7d0BPtEZJefAQ3snYgx8quVKhinFjG30cFivdp4ROqooPu0qx8F4+iWySL0Hl3TwNW2gVC8WuuvFMZkQv8AaawYjTz3qb4bxrJa+0s31/gzDVnP3Saw0Zcb+j64MRdyupBdmHhjRzmiJ5THurq0Tii/at/D/lFBWgyntVHf4ORI7jUddG086Zmzan+qPtGPs36+VSHaNG7/AAeX2u5EaGJIaNqf/U7+k9zuZ1uDf3HzrAQuFSxJlSB/ZvDWf0mrJwfFLaw2d/Ci3kYnXYJPPWYpqqXxJyWifK8evmtJY699n3XRlYqupZzAt2101MkH1yedY3RVOW6XIi641DMqG+73LmsFQTqJ6wcg88x5UhirlpBnR/Fbysq97I8JBEKd9Pxpzwl7gvXs1trjKQpAKnLBYQCx1AIj586c8YQlAtyzcUMyAsQgB1zZcwJjQEViVrhKiuEeZkEHNDAjmGAYEfKnTo2UMzAz+7J99RthAoKAkhGgSfumGT10JH8NPLITLqxzdJIHxqElZPt5Q881sxfDl5QUu22KTm8I2ER8BsaTwYOYANlO0x/PSjKEg5jHSCTNBZuDKYtqRIlipMa7TMc+f/VGNYuPbypsItxlHsv6Y3ayUcrOx0PKDrHuafcV6U8u2zpL5p6AGPjrTHGXALyic2ZW1C5YClSBGvI9Y0ERJl0pt5RGjcycxHujatkm0n28oJptRf8Aj5QHE2jlBLk+R3HumgwSAmM5XTfSPSgc28u3i5Rmj50XDss6rI9DNZR5Gr+yMo/ptXtyX6CBPF7Uf9aei1rozEAe0COhPu2501uBcx0YDWBHpvPv60s90H2VKruRlkUnV0Zs6vK/gJetqLo+0OVo13KkDafNQPep6gUYxMZjHXOKbcSuoLZ0y5QSTtqNiOhzREcwKHheLz2QxXNmUagD2ho3+Ka5aeWrr0OWpZczr09wcQqg6EsKcYiygtoQTLTpPLOyz8qSs+Ayyz5GRy36Usrn2spI9Fj411JtU/dVc6m2qa231V+Q3tOgUlifCCRvyEnbWth+jTs4uGwgd2+2xOW7chtBK/Z2/MImnrmrGsWS6vkWPC+2v3SK3zs9w8dxZIOndWo/uLJ/np51aO9+ItBXb6cCbFoftH40mUE7nbr/AD5UX6r50lcsEMNf2h+B/I12UI3j3BLeIQpcAcHkwkfCsq4x2cuYC8MThbjLcsBmVXYtbdACXtw05SVgCNGOwBGmv37B61EcZ4H3yxoTtB2YT7J8vPkda0Dvs/xLC8YwBgHI4Ae2SM9ltGEHcQYdW9COgxvtT2avYK/3JAL57Zs3PZRgbiBX5gQdGH3TO4Kkm7M8XxGEuC7aIFy0vd3FJOVxaJQo46SpgjVTqJ1B1i1jcHx7ClQSl22Q2VgO9sXBqrRMMhI5HKw032mpKVuBxGSlbein8dR72BdLznOHtK6MsXLbAhirQYbkQy6MCCJBruBdnbNp0Nt2tkZibZzLm8J5Tlf3TtU1xziOHvuMJxD+g4wAC1e17i8qnwlXMBknXu3IKkkAzrSdm5fs3BYxNsZoYpcU+BwFPiWdxG8aidVAIJodUKbc7PXbnEcW9ruzNwyHYiRqNIUwZHnUg1+5hVi9ZuKpjVCLizqTsA3PpQYW1fbH4rubmQi4TqAVOp0P+lS+Ixt5VjFWHIEeO1LDUanL7Q900MH/ABa59s38P+UV1E4x/XN/D/lFdQ0z/ieX6xg8xIXuVkiZAhpiNfhVjtph/Dlxdwa6TdbUyNIb3fGqpxTGZbuFdRmiypGhIJho0GpGx05VTuO8QvO5DO7CTB8YVvIAsZA2oKGi8b4ullT3eJuXNRLSrIo6SZzt+6OcSRzNwrgJVreIugq73UyITqitMl+txufQGNyarvYvs/clL2KtX3sprat5ZDFhIaCR4Rv5kjlNaJxJh9jG2e1Ak+HeB5R0rKXqZS5VuB8Pd7+I7vuwc0kusz47tL9osK9oWjcFoqXjwKwYsLF3qxET5dKS4Ktk3r/fXGtjP4SGZdc93mB0o3aq3ai13d5rmsx3hcKBaIUkT4ZzDXcz50aqqBqqoQZ8FxbmUlW8DSoAMmUPT2pX+OuLS3hXc7UtZsm4jW5BDAyI1+PWm3D77EwGAYHK3SevoRB99eZWrxR542zaVXrpzQ7uksoXJ4hvtJouHvlJBXfSdiKO6FW5T1CadaRxlsg+JgT1G9cQyvZtR+pPDyy2LUd94F+9F9WKzmt3AgYyD47W2pO08+VERyD035x/MUF7gv1u5YtZmIJu7AZhCK0jcEQsxTzh/wBGF0sVN6/h1g+IpmXcaeBwdfSNKvCKaPRCKcf74ieOZjBYAaaQdDr/AD86MjMbeoGUHeY1929P37A3VQMcfdYBnUQkeyzLOrnePnRV7IJrnv4h53BuQp9QB+dc/ReVK1jj6Owo2t6/JH38VlQgsijnmbXyjN+VRf8A2+EMp426mQvxOp9w99TnFeAWbeHud1aUMQIbUt7Q+8ZI91V7CdmLr+zbJ/ij8UNdrDSTXEpHDik1xJ3B8JtELexLd6zeJbcRbBPRPvHzJp3xnBqvcXVVVXEoxAGoD22KkeEgCbfdn+FqluA9kWbK2IAAAAFsNMxp4mgafuj3ztU12n4D9YwxtpCukPaPIOnsj0IlfRq7cVSh1lVKFCxWeASwgiNBBA9OVdZDZGhgBEkc/jTKzeVwDBHUayCDDAzzBkfCnbhfujw+YaZ9xjrtXncaRUex55RaiofnRUAwgMkZo8uvl6mt57GX8/D8I3XDYf490k/OsEusoaUB0g++tj+jPG5uG2F52u8tHy7u66j/AAhatC9+JeF9riXKaRvn2T+8Pn4fzoO9pDG3Ps2I5DN/d8X5V2UFLtN2FHuXKQZ60GJdoMMtvHY1CcsXmYRGouqt2CI6uf5FRdi69txcsXGt3kK5HU6iXUEHkVIOoMg9KsPbnDleJ3yJ8drD3NCBoFa0Tr5oKr2KuFtcsAFCY6B1nTrUK0myCqpv5Vv7NJx/aNbtr6vxmzlAPgxlhSUUkEBmWC1okaHRkaSCIkU0ucG7m2B3w+qvqly2wfBP+yyg5hg70x7JUT7LzoGfHMU6gWcwe1Ae3c+9HeBcp5SKkbPCbAkMhs3GBOay72kvafeFtlDNvKnX1FXL1GXBMFmxl9e9cOrGHkBmIJliAArTuREa7VaPr12yPt07xNPtLYk+ea3+nwqncCwFhcVdsnwKrlbXiOZSGMZWJmffVt+vXsMPtQb1rQd4om4umudB7Q8xrrsaGCHGh9u/8P8AlFdQcZb7d/d/lFdQGdYTDWri2GXFKj2raqIKtsN/aBB1p/Z4bfD94t+zcaZzOhLemYhyo30G0mK0nFdmcLc9vD2G9bSH8qjbv0dYA6jDqp6oXT/IwoCrJjuIKP8AZ395H4hfLnSHFuIXnv4UlGtgOA4zIVJiQfCTpMxOtWp/o5w49i7irf8AZvufk+ammI+jt9MmMviCCM6Wn1G2yqfnQFV4RjGw12+1zDXXDt4SLZIjM5kHKRzFN+N8Ut4l86qLYRSkHR2YlS0gaAKyheshuUVYONcBxmFs3L5xNl1tKWIayysY2AyuRJMAetVbCoVXJlzkCDJGp3J6yTJ99SxJZUSxJZVbsv2I4dlnWY6zTLH3Vt3UYHwM3dsfLdG9R4/dTwFgekflqaS47hjdgZDydsisxCqGE+EHKCxCyfyrn/f68+xlf9Rc1x7Dy8EBhTMaGc3XlHKiXe78Oh/e6e6aJh8UWUKfuErMMrGDAJWJ1WG1HOl8Q7qMhA5Hrv51Kkk0r+5GklJRvX/sKYO/3d+w9sZYuoNQYi5Noz/xPKtG4Y2JDHv+6ZIP9WIadI0Z4iJ+VZlj7bvaJMSVOUiZkartoPEBVq4BexuRLy3rV9LiBglxrgjMAdwpOYajeN6tgusfGWwXWP8ANepMcRvDuxyJu3tDE/1lzoagsZilQSxj86ZcYwt9cQLzKoJkkKxKhj3nMgEwG3MUhw/hl3FPKnw/eunVR5Wxsx/e9kedWKhsLiTeuhNgROWJMdW/ZHSd/OrXhcFlEAU54ZwG3YQhBvqWOrMepJ1Jp3bw/lQDnDWtBQtb1p3YsaUf6tQ0w3jLmxxHFWfu3LmddNAzKtyB6ho9y06wBaTlI2OhmP0qZ+kDh6fWrgckFltMoHI5AobqDKHXyqu8NYZV7zWQCWXTcTyMc/lUMRJxduhDESlGVunlRTD5g4ywDP8AO9aR9FpcDFIwgC6jD+09vxwJ28KH1Zqzi06h9dR5idJ3rUvotwv9GvXNYuX3y6RoiIn+YPWxW1XlwOorary4eexchRXWRHXT40qEoGWrFiPwzzbQ88qz6wJ+dCxrsMvhI/Ze4P8AGSPkRQstAZn9JKEYy00+1h2B1A9i957/ANZVPxYAnK2bn85q9fShaPe4VhPs4ldI5dy3PyDH3VR8VcLBjlAhSTHQA6/n7qi7TIO2JXd+Pwafx/hYRi+XPZYt3iDdZI8a85kax6jUQ0K3FThUK3fHYIJtXBqRpoPcP1Gm18dZmdjNVDtLwgW7dxWn6vcBn/2m3BHRZ36STsTFixEYC/bGMxK3RKM5BJHhHiMSfu+tWX61cww1zXrEDUa3bYjWf94u3nrVcP8ARcU7XlBtXyfENVgySCPKdR01E1NI7YdcyTdw5A8I1a2I3X9tNtNxQwV4y32z/wAP+UV1E4yftn93+UV1AW9vIUUp50swopFDoTAowWhy0eIFAU76S3IwcD716yD5hSbn/IKzu2dC2aGHKFk+ka1fPpRvjubKETmulh/BbYGB/GPjVDBzEZFjygfGd6hjeaHnxvHbuJm0uaHeIBzE8jzHuGh8wa03sHwPusMLjj7S/lfXdUj7JfKFOY/vO1Z7g+HLiMTYsMoQPcQP+8o8brpsSqkct625EruF9rodwvtdLGXfSZwzu8Ul4DS9bg6/ftab+aMn/DNVnEqpQFSSfvSZ32/A/KtR+kXAFsGbgEmwy3f4RKXPd3buf4azK3m1YQQNwWOnu51xivK0+5xitxafegjZKR97NPnHyq19g+x6YnDMRdxNtrd64n2d4hY8NxIQggeFwNuVVO1ZZySIG/l6xV9+ijiM3cVYc+I91eUbZlyC02h10KrPXMKQe1Sv8GwdJtV66Ekn0aByBdxV+7aBnI+SG9WUAsPLY+dWXD9nUQAA6DQCIHyqWAoYq5cYHhSgcqTXhwqRcUkBQBUwtG+rUslExd7KukZjooO0nr5AAk+QNAY19KmINrG3DClThrceEe0puCCTuwJGwIggGDVfw9lkCtpAgCJjQR8NOdSv0i8Wt4y9bFgt3NpCjXSNbx7zvCyfulp8R0MyARrUWpWDvmnzjfyqGIrW362IYqtbfrapzWm0bTVvPeRyOsVtXYHDxw7DE7vb7w6c7rNd/wCesRxTqqEwcwBPONATz56V6F4Fgu6w1i0d7dmyh9Vtqp+YrcLQ3B0v+tw6yUVkpeKIwqpYi7SRcujzRh/EgX8UNHZKO6xf/tW/8j//ANKOy1oM6+le1CYVpiLt1fc1hyR/hrOsblAfKSRkf/Kfj61pX0vA91hANJxM/Cxd/Ws2xzM6vEA5SNOciAPXWKlL7yUvvqbuRRbtkOpVhINOXSKIVqpQp2J4aLE2LwzYZ4CE/wDlmfCs8hJ8J+6fCdCKibeIucOuC3cl7DnwMBsOcDkw0lee489CxOEW6hRwCCCNfMR7xVZfChZwmJBa2+lpzvOsLm/bGuVvvCQdQQQIniXG7L3WZbikGOY5AA/MV1VDEcCvW3dSuod9jpBYkH4EV1YDdClFIjn+FHknb5/pXC37z/PwrTRPXlHvkfKjKnUSfd/IpQCobtQmPyL9QOGza5++zTyjJHh6zmoClfSJju8xQtBgos24M82uZXYb/si186pdtoI1M+Uacvw+VTuL7LcYuYhr2Iw1u7nyhu7uWBOVcoIGccgOmw96VnsziFukX8Di8jgKgtLmKs0hnLW7kAqNVDGJ3qOVuTT3+hLK3Jp6P0I+5iGtXFuJcGZWR1flmG0ifENII5gmtv7P8VTFWEvJHiAzD9hoGZT6TvzBBGhFZ3wvgeORbWTh2V1UpdLvh4cPlJMPcYtBDAz7SvBOgq69iOz9/DW279kzFbSBUOaBaVlUs5Vcz5Sq6ADLbQa1SEcqodwjlikTmIwiurKwDKwKsDsQRBB8iCRWG8R4WMNfvYdixFpsqtrLKVV0Jjc5GUHzB61utxzyiObHYe/mfKsO4vjmfG32zam9dXUyIS41tfdlVa4xftOMb7H58kXbdcwzAwOQn8zUp2f4qMJjLN/UIrFLmh/qrkKxM/snI/8AAajL5KPqVBk9I5dfWlbmGe6gbI7W7rd2LvdnuySNSCd4WTt4ssCa4q200cVbkpLevNx6IUUJFU7sHjnFy9h2MoEs38PIYHu7hdHGViTbC3EjJJALNl8OULcquegTYUSKVaiRWgOlU76RcaRgbrgwHa3YU8sty4q3mnoyhkHl/aq0YtyYtqYZ51G6qIzt6wQB5sKg/pHw3/hd7KBFoWnAjQLbu22OnQID8Kxgx5WYLnBG8Rrz8p2pG3bzeLMBGsc950FL2sGxstc7pigcJ3gHhDGfDPM6EaaDQaEgUjhE3GSdPh8a8tMqb+NDx5csZP409w6Y5VxWHN0Zk72092QAO6turOTrt5c9a9HCvMmDdWe40IZPdpJA0USSo5yzH5VrXYDtbeX6thMVbhbtmcLfBkXFtiCj/s3FEDz0kSdbYdlTgejCssvA0KgNDXGqFRhjNLlo9S6f3rZb8UFKMtJ8V0RW/ZuWj7u8VW/ws1QXb/jz4TCMyW87XCbQJYqqFkaGYgE7iABuSBIoYU/6WuJ23vYXDqysyG7duAEEqMndpMHQlmbTyqqcMwQu4vD2ghGe9akHori45/uI368qY28OttFnJAVZaFUGBrqep69a0T6MOzTAvjboYG4oSwGkEWzDM5Uk5CxAAGnhEx4qlFuUq/JGLcpV3fkvjUUilSKIRViwlTfinDVv2yrCdP8AXfcawZGoIB5U5IrlNAZjxDB40XGGS1cgwHa4UdgBpmXbNGhI0MSNDXVpzWgdYrqGUFstDlo8UYLQ0IFo4WhC0fLQBMtCFo8UV7gHqdgNzQHGBqdBRRLdQvwJ/wDxHz9OfLbJMt7hyH6nzpagMZ7TfQvjsRdZ/ryXgSSBd7xYE6AKoZVAEaCB5VE4T6HuKWPZ+q3Fn2TcMe6VWPjW9mgNYDJOz/ZbiNi5dBwNgrdUo2fEobJBXLDKoLMo1MRMs0b1M8P7BY1rX1fEYjDLh2trbdbVu4zsFywwLwttxlWGgx0rQYoRRKgViO4H2asYRCtpWljLuzM11z1ZyZbc6bCTAEmpPJ5n5fnQijUAkQeo+H+tJtcgEkAASSZ0AG51ilzTHFfaOLX3RDXPSfCv8RBn91W6itAzv8YtYe0+KxLG2kDVgfCk/ZrABOYzMby0cqonFPp7wLK9sYbEXUZWRs2RAysCpHtEwQelafjMDbvIbd1EuI3tK6hlOs6g6b1E/wDcHh3/AKHC/wDBT9KwGDYH6Qg2GGBuoUw5uWvtFP2i2rbSqkKBJkCWH7xykmrEp4ffdUw4RgmExM21D95evOzrYXIAC7qYYT7OcTtpq5+j/hx/2HC/8JP0p/wrs5h8NP1e1bs5va7tEE+piSKAyTgXZnigv3HvcOVkvBkuob9lbbKxWRuxEBUgiSCoIq29juwGJsiyMVctFLFxbyJbzswdbfdr4zlCpEFlAOZhMir9kbqD6j9D+VDLfsg+h/UChoaKA0He9Qw90/hNF79eo9+n40A24razWboG5R49cpj5xQsFuJqAyuskEAghhMEHQjWnUT6VH8H/AKi2Duq5D62yUPzWhgzw3ZbCWmDW8Lh0YbFbSAj0Mae6pEilCKKRWgRIohFLEUQigEWFFilSKCKAKBQUeK6gHAoRQ11ACKNQV1ADSGE1XMdyTJ9GIA8hQV1AOBQ11dWAA0Brq6tB1CKCuoBQUNdXVgCmmPCdVdju129J65bjIvwVVHurq6gH4oRQ11ACKMK6uoaGFDXV1AdRWrq6gEThlPID00/CoTDXSgcKTAvYgdf/ADWPPzJrq6hhJ2HJUE9KOa6urQENFNdXUAQ0FdXUB1dXV1A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4" name="Picture 10" descr="http://steveboese.squarespace.com/storage/big-data.jpg?__SQUARESPACE_CACHEVERSION=13314053704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4189" y="3469621"/>
            <a:ext cx="2810859" cy="211589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16"/>
          <p:cNvSpPr txBox="1"/>
          <p:nvPr/>
        </p:nvSpPr>
        <p:spPr>
          <a:xfrm>
            <a:off x="4947994" y="5666105"/>
            <a:ext cx="2723823" cy="461665"/>
          </a:xfrm>
          <a:prstGeom prst="rect">
            <a:avLst/>
          </a:prstGeom>
          <a:noFill/>
        </p:spPr>
        <p:txBody>
          <a:bodyPr wrap="none" rtlCol="0">
            <a:spAutoFit/>
          </a:bodyPr>
          <a:lstStyle/>
          <a:p>
            <a:r>
              <a:rPr lang="zh-TW" altLang="en-US" b="1" dirty="0" smtClean="0">
                <a:solidFill>
                  <a:srgbClr val="244A9F"/>
                </a:solidFill>
                <a:latin typeface="微軟正黑體" pitchFamily="34" charset="-120"/>
                <a:ea typeface="微軟正黑體" pitchFamily="34" charset="-120"/>
              </a:rPr>
              <a:t>计算更快</a:t>
            </a:r>
            <a:r>
              <a:rPr lang="en-US" altLang="zh-TW" b="1" dirty="0" smtClean="0">
                <a:solidFill>
                  <a:srgbClr val="244A9F"/>
                </a:solidFill>
                <a:latin typeface="微軟正黑體" pitchFamily="34" charset="-120"/>
                <a:ea typeface="微軟正黑體" pitchFamily="34" charset="-120"/>
              </a:rPr>
              <a:t> </a:t>
            </a:r>
            <a:r>
              <a:rPr lang="zh-TW" altLang="en-US" b="1" dirty="0" smtClean="0">
                <a:solidFill>
                  <a:srgbClr val="244A9F"/>
                </a:solidFill>
                <a:latin typeface="微軟正黑體" pitchFamily="34" charset="-120"/>
                <a:ea typeface="微軟正黑體" pitchFamily="34" charset="-120"/>
              </a:rPr>
              <a:t>存储更省</a:t>
            </a:r>
            <a:endParaRPr lang="en-US" b="1" dirty="0">
              <a:solidFill>
                <a:srgbClr val="244A9F"/>
              </a:solidFill>
              <a:latin typeface="微軟正黑體" pitchFamily="34" charset="-120"/>
              <a:ea typeface="微軟正黑體" pitchFamily="34" charset="-120"/>
            </a:endParaRPr>
          </a:p>
        </p:txBody>
      </p:sp>
    </p:spTree>
    <p:extLst>
      <p:ext uri="{BB962C8B-B14F-4D97-AF65-F5344CB8AC3E}">
        <p14:creationId xmlns:p14="http://schemas.microsoft.com/office/powerpoint/2010/main" val="14728408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0"/>
          <p:cNvSpPr>
            <a:spLocks noChangeArrowheads="1"/>
          </p:cNvSpPr>
          <p:nvPr/>
        </p:nvSpPr>
        <p:spPr bwMode="gray">
          <a:xfrm>
            <a:off x="1475656" y="3732138"/>
            <a:ext cx="5904656" cy="488950"/>
          </a:xfrm>
          <a:prstGeom prst="roundRect">
            <a:avLst>
              <a:gd name="adj" fmla="val 50000"/>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170434" name="Rectangle 2"/>
          <p:cNvSpPr>
            <a:spLocks noGrp="1" noChangeArrowheads="1"/>
          </p:cNvSpPr>
          <p:nvPr>
            <p:ph type="title"/>
          </p:nvPr>
        </p:nvSpPr>
        <p:spPr/>
        <p:txBody>
          <a:bodyPr/>
          <a:lstStyle/>
          <a:p>
            <a:r>
              <a:rPr lang="zh-CN" altLang="en-US" dirty="0" smtClean="0"/>
              <a:t>目录</a:t>
            </a:r>
            <a:endParaRPr lang="zh-CN" altLang="en-US" dirty="0"/>
          </a:p>
        </p:txBody>
      </p:sp>
      <p:grpSp>
        <p:nvGrpSpPr>
          <p:cNvPr id="3" name="组合 55"/>
          <p:cNvGrpSpPr/>
          <p:nvPr/>
        </p:nvGrpSpPr>
        <p:grpSpPr>
          <a:xfrm>
            <a:off x="1475656" y="2812757"/>
            <a:ext cx="5904656" cy="488950"/>
            <a:chOff x="2130896" y="3100090"/>
            <a:chExt cx="5904656" cy="488950"/>
          </a:xfrm>
        </p:grpSpPr>
        <p:sp>
          <p:nvSpPr>
            <p:cNvPr id="57"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58" name="Rectangle 23"/>
            <p:cNvSpPr>
              <a:spLocks noChangeArrowheads="1"/>
            </p:cNvSpPr>
            <p:nvPr/>
          </p:nvSpPr>
          <p:spPr bwMode="auto">
            <a:xfrm>
              <a:off x="3137247" y="3159313"/>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a:solidFill>
                    <a:srgbClr val="000000"/>
                  </a:solidFill>
                  <a:latin typeface="微软雅黑" pitchFamily="34" charset="-122"/>
                  <a:ea typeface="微软雅黑" pitchFamily="34" charset="-122"/>
                </a:rPr>
                <a:t>二</a:t>
              </a:r>
              <a:r>
                <a:rPr lang="zh-CN" altLang="en-US" sz="2000" b="1" dirty="0" smtClean="0">
                  <a:solidFill>
                    <a:srgbClr val="000000"/>
                  </a:solidFill>
                  <a:latin typeface="微软雅黑" pitchFamily="34" charset="-122"/>
                  <a:ea typeface="微软雅黑" pitchFamily="34" charset="-122"/>
                </a:rPr>
                <a:t>、什么是大数据</a:t>
              </a:r>
              <a:endParaRPr lang="zh-CN" altLang="en-US" sz="2000" b="1" dirty="0">
                <a:solidFill>
                  <a:srgbClr val="000000"/>
                </a:solidFill>
                <a:latin typeface="微软雅黑" pitchFamily="34" charset="-122"/>
                <a:ea typeface="微软雅黑" pitchFamily="34" charset="-122"/>
              </a:endParaRPr>
            </a:p>
          </p:txBody>
        </p:sp>
      </p:grpSp>
      <p:sp>
        <p:nvSpPr>
          <p:cNvPr id="11" name="Rectangle 23"/>
          <p:cNvSpPr>
            <a:spLocks noChangeArrowheads="1"/>
          </p:cNvSpPr>
          <p:nvPr/>
        </p:nvSpPr>
        <p:spPr bwMode="auto">
          <a:xfrm>
            <a:off x="2482007" y="377625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三、大数据的应用</a:t>
            </a:r>
            <a:endParaRPr lang="zh-CN" altLang="en-US" sz="2000" b="1" dirty="0">
              <a:solidFill>
                <a:srgbClr val="000000"/>
              </a:solidFill>
              <a:latin typeface="微软雅黑" pitchFamily="34" charset="-122"/>
              <a:ea typeface="微软雅黑" pitchFamily="34" charset="-122"/>
            </a:endParaRPr>
          </a:p>
        </p:txBody>
      </p:sp>
      <p:grpSp>
        <p:nvGrpSpPr>
          <p:cNvPr id="5" name="组合 11"/>
          <p:cNvGrpSpPr/>
          <p:nvPr/>
        </p:nvGrpSpPr>
        <p:grpSpPr>
          <a:xfrm>
            <a:off x="1475656" y="4668242"/>
            <a:ext cx="5904656" cy="488950"/>
            <a:chOff x="2130896" y="3100090"/>
            <a:chExt cx="5904656" cy="488950"/>
          </a:xfrm>
        </p:grpSpPr>
        <p:sp>
          <p:nvSpPr>
            <p:cNvPr id="13" name="AutoShape 22"/>
            <p:cNvSpPr>
              <a:spLocks noChangeArrowheads="1"/>
            </p:cNvSpPr>
            <p:nvPr/>
          </p:nvSpPr>
          <p:spPr bwMode="gray">
            <a:xfrm>
              <a:off x="2130896" y="3100090"/>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4" name="Rectangle 23"/>
            <p:cNvSpPr>
              <a:spLocks noChangeArrowheads="1"/>
            </p:cNvSpPr>
            <p:nvPr/>
          </p:nvSpPr>
          <p:spPr bwMode="auto">
            <a:xfrm>
              <a:off x="3137247" y="31593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四、成功案例</a:t>
              </a:r>
              <a:endParaRPr lang="zh-CN" altLang="en-US" sz="2000" b="1" dirty="0">
                <a:solidFill>
                  <a:srgbClr val="000000"/>
                </a:solidFill>
                <a:latin typeface="微软雅黑" pitchFamily="34" charset="-122"/>
                <a:ea typeface="微软雅黑" pitchFamily="34" charset="-122"/>
              </a:endParaRPr>
            </a:p>
          </p:txBody>
        </p:sp>
      </p:grpSp>
      <p:sp>
        <p:nvSpPr>
          <p:cNvPr id="15" name="AutoShape 22"/>
          <p:cNvSpPr>
            <a:spLocks noChangeArrowheads="1"/>
          </p:cNvSpPr>
          <p:nvPr/>
        </p:nvSpPr>
        <p:spPr bwMode="gray">
          <a:xfrm>
            <a:off x="1475656" y="1872993"/>
            <a:ext cx="5904656" cy="488950"/>
          </a:xfrm>
          <a:prstGeom prst="roundRect">
            <a:avLst>
              <a:gd name="adj" fmla="val 50000"/>
            </a:avLst>
          </a:prstGeom>
          <a:solidFill>
            <a:schemeClr val="bg1"/>
          </a:soli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zh-CN" altLang="en-US">
              <a:latin typeface="微软雅黑" pitchFamily="34" charset="-122"/>
              <a:ea typeface="微软雅黑" pitchFamily="34" charset="-122"/>
            </a:endParaRPr>
          </a:p>
        </p:txBody>
      </p:sp>
      <p:sp>
        <p:nvSpPr>
          <p:cNvPr id="16" name="Rectangle 21"/>
          <p:cNvSpPr>
            <a:spLocks noChangeArrowheads="1"/>
          </p:cNvSpPr>
          <p:nvPr/>
        </p:nvSpPr>
        <p:spPr bwMode="auto">
          <a:xfrm>
            <a:off x="2483768" y="196770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000" b="1" dirty="0" smtClean="0">
                <a:solidFill>
                  <a:srgbClr val="000000"/>
                </a:solidFill>
                <a:latin typeface="微软雅黑" pitchFamily="34" charset="-122"/>
                <a:ea typeface="微软雅黑" pitchFamily="34" charset="-122"/>
              </a:rPr>
              <a:t>一、大数据的来源</a:t>
            </a:r>
            <a:endParaRPr lang="zh-CN" altLang="en-US" sz="2000" b="1"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153422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32966" y="1843707"/>
            <a:ext cx="1567724" cy="568464"/>
          </a:xfrm>
          <a:custGeom>
            <a:avLst/>
            <a:gdLst>
              <a:gd name="connsiteX0" fmla="*/ 0 w 1833366"/>
              <a:gd name="connsiteY0" fmla="*/ 0 h 626363"/>
              <a:gd name="connsiteX1" fmla="*/ 1648961 w 1833366"/>
              <a:gd name="connsiteY1" fmla="*/ 0 h 626363"/>
              <a:gd name="connsiteX2" fmla="*/ 1833365 w 1833366"/>
              <a:gd name="connsiteY2" fmla="*/ 313943 h 626363"/>
              <a:gd name="connsiteX3" fmla="*/ 1648961 w 1833366"/>
              <a:gd name="connsiteY3" fmla="*/ 626363 h 626363"/>
              <a:gd name="connsiteX4" fmla="*/ 0 w 1833366"/>
              <a:gd name="connsiteY4" fmla="*/ 626363 h 626363"/>
              <a:gd name="connsiteX5" fmla="*/ 182879 w 1833366"/>
              <a:gd name="connsiteY5" fmla="*/ 313943 h 626363"/>
              <a:gd name="connsiteX6" fmla="*/ 0 w 1833366"/>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66" h="626363">
                <a:moveTo>
                  <a:pt x="0" y="0"/>
                </a:moveTo>
                <a:lnTo>
                  <a:pt x="1648961" y="0"/>
                </a:lnTo>
                <a:lnTo>
                  <a:pt x="1833365" y="313943"/>
                </a:lnTo>
                <a:lnTo>
                  <a:pt x="1648961"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5" name="Freeform 3"/>
          <p:cNvSpPr/>
          <p:nvPr/>
        </p:nvSpPr>
        <p:spPr>
          <a:xfrm>
            <a:off x="2361250" y="1843707"/>
            <a:ext cx="1567728" cy="568464"/>
          </a:xfrm>
          <a:custGeom>
            <a:avLst/>
            <a:gdLst>
              <a:gd name="connsiteX0" fmla="*/ 0 w 1833371"/>
              <a:gd name="connsiteY0" fmla="*/ 0 h 626363"/>
              <a:gd name="connsiteX1" fmla="*/ 1650491 w 1833371"/>
              <a:gd name="connsiteY1" fmla="*/ 0 h 626363"/>
              <a:gd name="connsiteX2" fmla="*/ 1833372 w 1833371"/>
              <a:gd name="connsiteY2" fmla="*/ 313943 h 626363"/>
              <a:gd name="connsiteX3" fmla="*/ 1650491 w 1833371"/>
              <a:gd name="connsiteY3" fmla="*/ 626363 h 626363"/>
              <a:gd name="connsiteX4" fmla="*/ 0 w 1833371"/>
              <a:gd name="connsiteY4" fmla="*/ 626363 h 626363"/>
              <a:gd name="connsiteX5" fmla="*/ 184404 w 1833371"/>
              <a:gd name="connsiteY5" fmla="*/ 313943 h 626363"/>
              <a:gd name="connsiteX6" fmla="*/ 0 w 1833371"/>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1" h="626363">
                <a:moveTo>
                  <a:pt x="0" y="0"/>
                </a:moveTo>
                <a:lnTo>
                  <a:pt x="1650491" y="0"/>
                </a:lnTo>
                <a:lnTo>
                  <a:pt x="1833372" y="313943"/>
                </a:lnTo>
                <a:lnTo>
                  <a:pt x="1650491"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6" name="Freeform 3"/>
          <p:cNvSpPr/>
          <p:nvPr/>
        </p:nvSpPr>
        <p:spPr>
          <a:xfrm>
            <a:off x="3789538" y="1843707"/>
            <a:ext cx="1567729" cy="568464"/>
          </a:xfrm>
          <a:custGeom>
            <a:avLst/>
            <a:gdLst>
              <a:gd name="connsiteX0" fmla="*/ 0 w 1833372"/>
              <a:gd name="connsiteY0" fmla="*/ 0 h 626363"/>
              <a:gd name="connsiteX1" fmla="*/ 1650492 w 1833372"/>
              <a:gd name="connsiteY1" fmla="*/ 0 h 626363"/>
              <a:gd name="connsiteX2" fmla="*/ 1833372 w 1833372"/>
              <a:gd name="connsiteY2" fmla="*/ 313943 h 626363"/>
              <a:gd name="connsiteX3" fmla="*/ 1650492 w 1833372"/>
              <a:gd name="connsiteY3" fmla="*/ 626363 h 626363"/>
              <a:gd name="connsiteX4" fmla="*/ 0 w 1833372"/>
              <a:gd name="connsiteY4" fmla="*/ 626363 h 626363"/>
              <a:gd name="connsiteX5" fmla="*/ 184404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50492" y="0"/>
                </a:lnTo>
                <a:lnTo>
                  <a:pt x="1833372" y="313943"/>
                </a:lnTo>
                <a:lnTo>
                  <a:pt x="1650492" y="626363"/>
                </a:lnTo>
                <a:lnTo>
                  <a:pt x="0" y="626363"/>
                </a:lnTo>
                <a:lnTo>
                  <a:pt x="184404"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7" name="Freeform 3"/>
          <p:cNvSpPr/>
          <p:nvPr/>
        </p:nvSpPr>
        <p:spPr>
          <a:xfrm>
            <a:off x="5219130" y="1843707"/>
            <a:ext cx="1567729" cy="568464"/>
          </a:xfrm>
          <a:custGeom>
            <a:avLst/>
            <a:gdLst>
              <a:gd name="connsiteX0" fmla="*/ 0 w 1833372"/>
              <a:gd name="connsiteY0" fmla="*/ 0 h 626363"/>
              <a:gd name="connsiteX1" fmla="*/ 1648967 w 1833372"/>
              <a:gd name="connsiteY1" fmla="*/ 0 h 626363"/>
              <a:gd name="connsiteX2" fmla="*/ 1833372 w 1833372"/>
              <a:gd name="connsiteY2" fmla="*/ 313943 h 626363"/>
              <a:gd name="connsiteX3" fmla="*/ 1648967 w 1833372"/>
              <a:gd name="connsiteY3" fmla="*/ 626363 h 626363"/>
              <a:gd name="connsiteX4" fmla="*/ 0 w 1833372"/>
              <a:gd name="connsiteY4" fmla="*/ 626363 h 626363"/>
              <a:gd name="connsiteX5" fmla="*/ 182879 w 1833372"/>
              <a:gd name="connsiteY5" fmla="*/ 313943 h 626363"/>
              <a:gd name="connsiteX6" fmla="*/ 0 w 1833372"/>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833372" h="626363">
                <a:moveTo>
                  <a:pt x="0" y="0"/>
                </a:moveTo>
                <a:lnTo>
                  <a:pt x="1648967" y="0"/>
                </a:lnTo>
                <a:lnTo>
                  <a:pt x="1833372" y="313943"/>
                </a:lnTo>
                <a:lnTo>
                  <a:pt x="16489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sp>
        <p:nvSpPr>
          <p:cNvPr id="8" name="Freeform 3"/>
          <p:cNvSpPr/>
          <p:nvPr/>
        </p:nvSpPr>
        <p:spPr>
          <a:xfrm>
            <a:off x="6638297" y="1843707"/>
            <a:ext cx="1533845" cy="568464"/>
          </a:xfrm>
          <a:custGeom>
            <a:avLst/>
            <a:gdLst>
              <a:gd name="connsiteX0" fmla="*/ 0 w 1793747"/>
              <a:gd name="connsiteY0" fmla="*/ 0 h 626363"/>
              <a:gd name="connsiteX1" fmla="*/ 1610867 w 1793747"/>
              <a:gd name="connsiteY1" fmla="*/ 0 h 626363"/>
              <a:gd name="connsiteX2" fmla="*/ 1793747 w 1793747"/>
              <a:gd name="connsiteY2" fmla="*/ 313943 h 626363"/>
              <a:gd name="connsiteX3" fmla="*/ 1610867 w 1793747"/>
              <a:gd name="connsiteY3" fmla="*/ 626363 h 626363"/>
              <a:gd name="connsiteX4" fmla="*/ 0 w 1793747"/>
              <a:gd name="connsiteY4" fmla="*/ 626363 h 626363"/>
              <a:gd name="connsiteX5" fmla="*/ 182879 w 1793747"/>
              <a:gd name="connsiteY5" fmla="*/ 313943 h 626363"/>
              <a:gd name="connsiteX6" fmla="*/ 0 w 1793747"/>
              <a:gd name="connsiteY6" fmla="*/ 0 h 626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793747" h="626363">
                <a:moveTo>
                  <a:pt x="0" y="0"/>
                </a:moveTo>
                <a:lnTo>
                  <a:pt x="1610867" y="0"/>
                </a:lnTo>
                <a:lnTo>
                  <a:pt x="1793747" y="313943"/>
                </a:lnTo>
                <a:lnTo>
                  <a:pt x="1610867" y="626363"/>
                </a:lnTo>
                <a:lnTo>
                  <a:pt x="0" y="626363"/>
                </a:lnTo>
                <a:lnTo>
                  <a:pt x="182879" y="313943"/>
                </a:lnTo>
                <a:lnTo>
                  <a:pt x="0"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zh-CN" altLang="en-US"/>
          </a:p>
        </p:txBody>
      </p:sp>
      <p:pic>
        <p:nvPicPr>
          <p:cNvPr id="9" name="Picture 3"/>
          <p:cNvPicPr>
            <a:picLocks noChangeAspect="1" noChangeArrowheads="1"/>
          </p:cNvPicPr>
          <p:nvPr/>
        </p:nvPicPr>
        <p:blipFill>
          <a:blip r:embed="rId2" cstate="print"/>
          <a:srcRect/>
          <a:stretch>
            <a:fillRect/>
          </a:stretch>
        </p:blipFill>
        <p:spPr bwMode="auto">
          <a:xfrm>
            <a:off x="912228" y="1832642"/>
            <a:ext cx="7276105" cy="599355"/>
          </a:xfrm>
          <a:prstGeom prst="rect">
            <a:avLst/>
          </a:prstGeom>
          <a:noFill/>
        </p:spPr>
      </p:pic>
      <p:pic>
        <p:nvPicPr>
          <p:cNvPr id="10" name="Picture 3"/>
          <p:cNvPicPr>
            <a:picLocks noChangeAspect="1" noChangeArrowheads="1"/>
          </p:cNvPicPr>
          <p:nvPr/>
        </p:nvPicPr>
        <p:blipFill>
          <a:blip r:embed="rId3" cstate="print"/>
          <a:srcRect b="16778"/>
          <a:stretch>
            <a:fillRect/>
          </a:stretch>
        </p:blipFill>
        <p:spPr bwMode="auto">
          <a:xfrm>
            <a:off x="651592" y="2524205"/>
            <a:ext cx="7840817" cy="2704995"/>
          </a:xfrm>
          <a:prstGeom prst="rect">
            <a:avLst/>
          </a:prstGeom>
          <a:noFill/>
        </p:spPr>
      </p:pic>
      <p:sp>
        <p:nvSpPr>
          <p:cNvPr id="2" name="TextBox 1"/>
          <p:cNvSpPr txBox="1"/>
          <p:nvPr/>
        </p:nvSpPr>
        <p:spPr>
          <a:xfrm>
            <a:off x="1162005"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业务战略</a:t>
            </a:r>
          </a:p>
        </p:txBody>
      </p:sp>
      <p:sp>
        <p:nvSpPr>
          <p:cNvPr id="11" name="TextBox 1"/>
          <p:cNvSpPr txBox="1"/>
          <p:nvPr/>
        </p:nvSpPr>
        <p:spPr>
          <a:xfrm>
            <a:off x="2595506"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建设目标</a:t>
            </a:r>
          </a:p>
        </p:txBody>
      </p:sp>
      <p:sp>
        <p:nvSpPr>
          <p:cNvPr id="12" name="TextBox 1"/>
          <p:cNvSpPr txBox="1"/>
          <p:nvPr/>
        </p:nvSpPr>
        <p:spPr>
          <a:xfrm>
            <a:off x="4018147" y="2017059"/>
            <a:ext cx="718145" cy="412375"/>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a:t>
            </a:r>
          </a:p>
          <a:p>
            <a:pPr>
              <a:lnSpc>
                <a:spcPts val="877"/>
              </a:lnSpc>
            </a:pPr>
            <a:endParaRPr lang="en-US" altLang="zh-CN" dirty="0" smtClean="0"/>
          </a:p>
          <a:p>
            <a:pPr>
              <a:lnSpc>
                <a:spcPts val="877"/>
              </a:lnSpc>
            </a:pPr>
            <a:endParaRPr lang="en-US" altLang="zh-CN" dirty="0" smtClean="0"/>
          </a:p>
          <a:p>
            <a:pPr>
              <a:lnSpc>
                <a:spcPts val="701"/>
              </a:lnSpc>
            </a:pPr>
            <a:r>
              <a:rPr lang="en-US" altLang="zh-CN" sz="1400" dirty="0" smtClean="0">
                <a:solidFill>
                  <a:srgbClr val="FFFFFF"/>
                </a:solidFill>
                <a:latin typeface="微软雅黑" pitchFamily="18" charset="0"/>
                <a:cs typeface="微软雅黑" pitchFamily="18" charset="0"/>
              </a:rPr>
              <a:t>架构设计</a:t>
            </a:r>
          </a:p>
        </p:txBody>
      </p:sp>
      <p:sp>
        <p:nvSpPr>
          <p:cNvPr id="13" name="TextBox 1"/>
          <p:cNvSpPr txBox="1"/>
          <p:nvPr/>
        </p:nvSpPr>
        <p:spPr>
          <a:xfrm>
            <a:off x="5451648" y="2166898"/>
            <a:ext cx="897682"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大数据实施</a:t>
            </a:r>
          </a:p>
        </p:txBody>
      </p:sp>
      <p:sp>
        <p:nvSpPr>
          <p:cNvPr id="14" name="TextBox 1"/>
          <p:cNvSpPr txBox="1"/>
          <p:nvPr/>
        </p:nvSpPr>
        <p:spPr>
          <a:xfrm>
            <a:off x="6863430" y="2166898"/>
            <a:ext cx="897682"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大数据运维</a:t>
            </a:r>
          </a:p>
        </p:txBody>
      </p:sp>
      <p:sp>
        <p:nvSpPr>
          <p:cNvPr id="16" name="TextBox 1"/>
          <p:cNvSpPr txBox="1"/>
          <p:nvPr/>
        </p:nvSpPr>
        <p:spPr>
          <a:xfrm>
            <a:off x="1020827" y="2731674"/>
            <a:ext cx="1077218" cy="886864"/>
          </a:xfrm>
          <a:prstGeom prst="rect">
            <a:avLst/>
          </a:prstGeom>
          <a:noFill/>
        </p:spPr>
        <p:txBody>
          <a:bodyPr wrap="none" lIns="0" tIns="0" rIns="0" bIns="40087" rtlCol="0">
            <a:spAutoFit/>
          </a:bodyPr>
          <a:lstStyle/>
          <a:p>
            <a:pPr>
              <a:lnSpc>
                <a:spcPts val="263"/>
              </a:lnSpc>
              <a:tabLst>
                <a:tab pos="178166" algn="l"/>
              </a:tabLst>
            </a:pPr>
            <a:r>
              <a:rPr lang="en-US" altLang="zh-CN" sz="1400" dirty="0" smtClean="0">
                <a:solidFill>
                  <a:srgbClr val="FFFFFF"/>
                </a:solidFill>
                <a:latin typeface="微软雅黑" pitchFamily="18" charset="0"/>
                <a:cs typeface="微软雅黑" pitchFamily="18" charset="0"/>
              </a:rPr>
              <a:t>企业战略目标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438"/>
              </a:lnSpc>
              <a:tabLst>
                <a:tab pos="178166" algn="l"/>
              </a:tabLst>
            </a:pPr>
            <a:r>
              <a:rPr lang="en-US" altLang="zh-CN" dirty="0" smtClean="0"/>
              <a:t>	</a:t>
            </a:r>
            <a:r>
              <a:rPr lang="en-US" altLang="zh-CN" sz="1400" dirty="0" smtClean="0">
                <a:solidFill>
                  <a:srgbClr val="FFFFFF"/>
                </a:solidFill>
                <a:latin typeface="微软雅黑" pitchFamily="18" charset="0"/>
                <a:cs typeface="微软雅黑" pitchFamily="18" charset="0"/>
              </a:rPr>
              <a:t>业务目标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78166" algn="l"/>
              </a:tabLst>
            </a:pPr>
            <a:r>
              <a:rPr lang="en-US" altLang="zh-CN" dirty="0" smtClean="0"/>
              <a:t>	</a:t>
            </a:r>
            <a:r>
              <a:rPr lang="en-US" altLang="zh-CN" sz="1400" dirty="0" smtClean="0">
                <a:solidFill>
                  <a:srgbClr val="FFFFFF"/>
                </a:solidFill>
                <a:latin typeface="微软雅黑" pitchFamily="18" charset="0"/>
                <a:cs typeface="微软雅黑" pitchFamily="18" charset="0"/>
              </a:rPr>
              <a:t>业务模式</a:t>
            </a:r>
          </a:p>
        </p:txBody>
      </p:sp>
      <p:sp>
        <p:nvSpPr>
          <p:cNvPr id="17" name="TextBox 1"/>
          <p:cNvSpPr txBox="1"/>
          <p:nvPr/>
        </p:nvSpPr>
        <p:spPr>
          <a:xfrm>
            <a:off x="2606366" y="2754726"/>
            <a:ext cx="897682" cy="1245937"/>
          </a:xfrm>
          <a:prstGeom prst="rect">
            <a:avLst/>
          </a:prstGeom>
          <a:noFill/>
        </p:spPr>
        <p:txBody>
          <a:bodyPr wrap="none" lIns="0" tIns="0" rIns="0" bIns="40087" rtlCol="0">
            <a:spAutoFit/>
          </a:bodyPr>
          <a:lstStyle/>
          <a:p>
            <a:pPr>
              <a:lnSpc>
                <a:spcPts val="263"/>
              </a:lnSpc>
              <a:tabLst>
                <a:tab pos="89083" algn="l"/>
              </a:tabLst>
            </a:pPr>
            <a:r>
              <a:rPr lang="en-US" altLang="zh-CN" sz="1400" dirty="0" smtClean="0">
                <a:solidFill>
                  <a:srgbClr val="FFFFFF"/>
                </a:solidFill>
                <a:latin typeface="微软雅黑" pitchFamily="18" charset="0"/>
                <a:cs typeface="微软雅黑" pitchFamily="18" charset="0"/>
              </a:rPr>
              <a:t>大数据目标</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服务对象</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服务模式</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应用场景</a:t>
            </a:r>
          </a:p>
        </p:txBody>
      </p:sp>
      <p:sp>
        <p:nvSpPr>
          <p:cNvPr id="18" name="TextBox 1"/>
          <p:cNvSpPr txBox="1"/>
          <p:nvPr/>
        </p:nvSpPr>
        <p:spPr>
          <a:xfrm>
            <a:off x="3974708" y="2731674"/>
            <a:ext cx="987450" cy="1284409"/>
          </a:xfrm>
          <a:prstGeom prst="rect">
            <a:avLst/>
          </a:prstGeom>
          <a:noFill/>
        </p:spPr>
        <p:txBody>
          <a:bodyPr wrap="none" lIns="0" tIns="0" rIns="0" bIns="40087" rtlCol="0">
            <a:spAutoFit/>
          </a:bodyPr>
          <a:lstStyle/>
          <a:p>
            <a:pPr>
              <a:lnSpc>
                <a:spcPts val="175"/>
              </a:lnSpc>
              <a:tabLst>
                <a:tab pos="122489" algn="l"/>
              </a:tabLst>
            </a:pPr>
            <a:r>
              <a:rPr lang="en-US" altLang="zh-CN" sz="1100" dirty="0" smtClean="0">
                <a:solidFill>
                  <a:srgbClr val="FFFFFF"/>
                </a:solidFill>
                <a:latin typeface="微软雅黑" pitchFamily="18" charset="0"/>
                <a:cs typeface="微软雅黑" pitchFamily="18" charset="0"/>
              </a:rPr>
              <a:t>大数据服务定义</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22489" algn="l"/>
              </a:tabLst>
            </a:pPr>
            <a:r>
              <a:rPr lang="en-US" altLang="zh-CN" sz="1100" dirty="0" smtClean="0">
                <a:solidFill>
                  <a:srgbClr val="FFFFFF"/>
                </a:solidFill>
                <a:latin typeface="微软雅黑" pitchFamily="18" charset="0"/>
                <a:cs typeface="微软雅黑" pitchFamily="18" charset="0"/>
              </a:rPr>
              <a:t>大数据信息模型</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122489" algn="l"/>
              </a:tabLst>
            </a:pPr>
            <a:r>
              <a:rPr lang="en-US" altLang="zh-CN" sz="1100" dirty="0" smtClean="0">
                <a:solidFill>
                  <a:srgbClr val="FFFFFF"/>
                </a:solidFill>
                <a:latin typeface="微软雅黑" pitchFamily="18" charset="0"/>
                <a:cs typeface="微软雅黑" pitchFamily="18" charset="0"/>
              </a:rPr>
              <a:t>大数据管理定义</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526"/>
              </a:lnSpc>
              <a:tabLst>
                <a:tab pos="122489" algn="l"/>
              </a:tabLst>
            </a:pPr>
            <a:r>
              <a:rPr lang="en-US" altLang="zh-CN" dirty="0" smtClean="0"/>
              <a:t>	</a:t>
            </a:r>
            <a:r>
              <a:rPr lang="en-US" altLang="zh-CN" sz="1400" dirty="0" smtClean="0">
                <a:solidFill>
                  <a:srgbClr val="FFFFFF"/>
                </a:solidFill>
                <a:latin typeface="微软雅黑" pitchFamily="18" charset="0"/>
                <a:cs typeface="微软雅黑" pitchFamily="18" charset="0"/>
              </a:rPr>
              <a:t>技术选择</a:t>
            </a:r>
          </a:p>
        </p:txBody>
      </p:sp>
      <p:sp>
        <p:nvSpPr>
          <p:cNvPr id="19" name="TextBox 1"/>
          <p:cNvSpPr txBox="1"/>
          <p:nvPr/>
        </p:nvSpPr>
        <p:spPr>
          <a:xfrm>
            <a:off x="5451648" y="2731674"/>
            <a:ext cx="897682" cy="1245937"/>
          </a:xfrm>
          <a:prstGeom prst="rect">
            <a:avLst/>
          </a:prstGeom>
          <a:noFill/>
        </p:spPr>
        <p:txBody>
          <a:bodyPr wrap="none" lIns="0" tIns="0" rIns="0" bIns="40087" rtlCol="0">
            <a:spAutoFit/>
          </a:bodyPr>
          <a:lstStyle/>
          <a:p>
            <a:pPr>
              <a:lnSpc>
                <a:spcPts val="263"/>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容量规划</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sz="1400" dirty="0" smtClean="0">
                <a:solidFill>
                  <a:srgbClr val="FFFFFF"/>
                </a:solidFill>
                <a:latin typeface="微软雅黑" pitchFamily="18" charset="0"/>
                <a:cs typeface="微软雅黑" pitchFamily="18" charset="0"/>
              </a:rPr>
              <a:t>安装、配置</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验收测试</a:t>
            </a:r>
          </a:p>
          <a:p>
            <a:pPr>
              <a:lnSpc>
                <a:spcPts val="877"/>
              </a:lnSpc>
            </a:pPr>
            <a:endParaRPr lang="en-US" altLang="zh-CN" dirty="0" smtClean="0"/>
          </a:p>
          <a:p>
            <a:pPr>
              <a:lnSpc>
                <a:spcPts val="877"/>
              </a:lnSpc>
            </a:pPr>
            <a:endParaRPr lang="en-US" altLang="zh-CN" dirty="0" smtClean="0"/>
          </a:p>
          <a:p>
            <a:pPr>
              <a:lnSpc>
                <a:spcPts val="1140"/>
              </a:lnSpc>
              <a:tabLst>
                <a:tab pos="89083" algn="l"/>
              </a:tabLst>
            </a:pPr>
            <a:r>
              <a:rPr lang="en-US" altLang="zh-CN" dirty="0" smtClean="0"/>
              <a:t>	</a:t>
            </a:r>
            <a:r>
              <a:rPr lang="en-US" altLang="zh-CN" sz="1400" dirty="0" smtClean="0">
                <a:solidFill>
                  <a:srgbClr val="FFFFFF"/>
                </a:solidFill>
                <a:latin typeface="微软雅黑" pitchFamily="18" charset="0"/>
                <a:cs typeface="微软雅黑" pitchFamily="18" charset="0"/>
              </a:rPr>
              <a:t>系统上线</a:t>
            </a:r>
          </a:p>
        </p:txBody>
      </p:sp>
      <p:sp>
        <p:nvSpPr>
          <p:cNvPr id="20" name="TextBox 1"/>
          <p:cNvSpPr txBox="1"/>
          <p:nvPr/>
        </p:nvSpPr>
        <p:spPr>
          <a:xfrm>
            <a:off x="6906869" y="2731674"/>
            <a:ext cx="987450" cy="1258761"/>
          </a:xfrm>
          <a:prstGeom prst="rect">
            <a:avLst/>
          </a:prstGeom>
          <a:noFill/>
        </p:spPr>
        <p:txBody>
          <a:bodyPr wrap="none" lIns="0" tIns="0" rIns="0" bIns="40087" rtlCol="0">
            <a:spAutoFit/>
          </a:bodyPr>
          <a:lstStyle/>
          <a:p>
            <a:pPr>
              <a:lnSpc>
                <a:spcPts val="263"/>
              </a:lnSpc>
              <a:tabLst>
                <a:tab pos="33406" algn="l"/>
                <a:tab pos="144760" algn="l"/>
                <a:tab pos="155895" algn="l"/>
              </a:tabLst>
            </a:pPr>
            <a:r>
              <a:rPr lang="en-US" altLang="zh-CN" sz="1100" dirty="0" smtClean="0">
                <a:solidFill>
                  <a:srgbClr val="FFFFFF"/>
                </a:solidFill>
                <a:latin typeface="微软雅黑" pitchFamily="18" charset="0"/>
                <a:cs typeface="微软雅黑" pitchFamily="18" charset="0"/>
              </a:rPr>
              <a:t>大数据服务管理</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438"/>
              </a:lnSpc>
              <a:tabLst>
                <a:tab pos="33406" algn="l"/>
                <a:tab pos="144760" algn="l"/>
                <a:tab pos="155895" algn="l"/>
              </a:tabLst>
            </a:pPr>
            <a:r>
              <a:rPr lang="en-US" altLang="zh-CN" dirty="0" smtClean="0"/>
              <a:t>			</a:t>
            </a:r>
            <a:r>
              <a:rPr lang="en-US" altLang="zh-CN" sz="1400" dirty="0" smtClean="0">
                <a:solidFill>
                  <a:srgbClr val="FFFFFF"/>
                </a:solidFill>
                <a:latin typeface="微软雅黑" pitchFamily="18" charset="0"/>
                <a:cs typeface="微软雅黑" pitchFamily="18" charset="0"/>
              </a:rPr>
              <a:t>系统监控</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351"/>
              </a:lnSpc>
              <a:tabLst>
                <a:tab pos="33406" algn="l"/>
                <a:tab pos="144760" algn="l"/>
                <a:tab pos="155895" algn="l"/>
              </a:tabLst>
            </a:pPr>
            <a:r>
              <a:rPr lang="en-US" altLang="zh-CN" dirty="0" smtClean="0"/>
              <a:t>		</a:t>
            </a:r>
            <a:r>
              <a:rPr lang="en-US" altLang="zh-CN" sz="1400" dirty="0" smtClean="0">
                <a:solidFill>
                  <a:srgbClr val="FFFFFF"/>
                </a:solidFill>
                <a:latin typeface="微软雅黑" pitchFamily="18" charset="0"/>
                <a:cs typeface="微软雅黑" pitchFamily="18" charset="0"/>
              </a:rPr>
              <a:t>资源调度</a:t>
            </a:r>
          </a:p>
          <a:p>
            <a:pPr>
              <a:lnSpc>
                <a:spcPts val="877"/>
              </a:lnSpc>
            </a:pPr>
            <a:endParaRPr lang="en-US" altLang="zh-CN" dirty="0" smtClean="0"/>
          </a:p>
          <a:p>
            <a:pPr>
              <a:lnSpc>
                <a:spcPts val="877"/>
              </a:lnSpc>
            </a:pPr>
            <a:endParaRPr lang="en-US" altLang="zh-CN" dirty="0" smtClean="0"/>
          </a:p>
          <a:p>
            <a:pPr>
              <a:lnSpc>
                <a:spcPts val="1052"/>
              </a:lnSpc>
              <a:tabLst>
                <a:tab pos="33406" algn="l"/>
                <a:tab pos="144760" algn="l"/>
                <a:tab pos="155895" algn="l"/>
              </a:tabLst>
            </a:pPr>
            <a:r>
              <a:rPr lang="en-US" altLang="zh-CN" dirty="0" smtClean="0"/>
              <a:t>	</a:t>
            </a:r>
            <a:r>
              <a:rPr lang="en-US" altLang="zh-CN" sz="1200" dirty="0" smtClean="0">
                <a:solidFill>
                  <a:srgbClr val="FFFFFF"/>
                </a:solidFill>
                <a:latin typeface="微软雅黑" pitchFamily="18" charset="0"/>
                <a:cs typeface="微软雅黑" pitchFamily="18" charset="0"/>
              </a:rPr>
              <a:t>生命周期管理</a:t>
            </a:r>
          </a:p>
        </p:txBody>
      </p:sp>
      <p:sp>
        <p:nvSpPr>
          <p:cNvPr id="21" name="TextBox 1"/>
          <p:cNvSpPr txBox="1"/>
          <p:nvPr/>
        </p:nvSpPr>
        <p:spPr>
          <a:xfrm>
            <a:off x="6939449" y="4253113"/>
            <a:ext cx="923330" cy="78951"/>
          </a:xfrm>
          <a:prstGeom prst="rect">
            <a:avLst/>
          </a:prstGeom>
          <a:noFill/>
        </p:spPr>
        <p:txBody>
          <a:bodyPr wrap="none" lIns="0" tIns="0" rIns="0" bIns="40087" rtlCol="0">
            <a:spAutoFit/>
          </a:bodyPr>
          <a:lstStyle/>
          <a:p>
            <a:pPr>
              <a:lnSpc>
                <a:spcPts val="263"/>
              </a:lnSpc>
            </a:pPr>
            <a:r>
              <a:rPr lang="en-US" altLang="zh-CN" sz="1200" dirty="0" smtClean="0">
                <a:solidFill>
                  <a:srgbClr val="FFFFFF"/>
                </a:solidFill>
                <a:latin typeface="微软雅黑" pitchFamily="18" charset="0"/>
                <a:cs typeface="微软雅黑" pitchFamily="18" charset="0"/>
              </a:rPr>
              <a:t>服务性能管理</a:t>
            </a:r>
          </a:p>
        </p:txBody>
      </p:sp>
      <p:sp>
        <p:nvSpPr>
          <p:cNvPr id="22" name="TextBox 1"/>
          <p:cNvSpPr txBox="1"/>
          <p:nvPr/>
        </p:nvSpPr>
        <p:spPr>
          <a:xfrm>
            <a:off x="3800950" y="4310743"/>
            <a:ext cx="1256754" cy="502143"/>
          </a:xfrm>
          <a:prstGeom prst="rect">
            <a:avLst/>
          </a:prstGeom>
          <a:noFill/>
        </p:spPr>
        <p:txBody>
          <a:bodyPr wrap="none" lIns="0" tIns="0" rIns="0" bIns="40087" rtlCol="0">
            <a:spAutoFit/>
          </a:bodyPr>
          <a:lstStyle/>
          <a:p>
            <a:pPr>
              <a:lnSpc>
                <a:spcPts val="263"/>
              </a:lnSpc>
              <a:tabLst>
                <a:tab pos="300655" algn="l"/>
              </a:tabLst>
            </a:pPr>
            <a:r>
              <a:rPr lang="en-US" altLang="zh-CN" dirty="0" smtClean="0"/>
              <a:t>	</a:t>
            </a:r>
            <a:r>
              <a:rPr lang="en-US" altLang="zh-CN" sz="1400" dirty="0" smtClean="0">
                <a:solidFill>
                  <a:srgbClr val="FFFFFF"/>
                </a:solidFill>
                <a:latin typeface="微软雅黑" pitchFamily="18" charset="0"/>
                <a:cs typeface="微软雅黑" pitchFamily="18" charset="0"/>
              </a:rPr>
              <a:t>验证测试</a:t>
            </a:r>
          </a:p>
          <a:p>
            <a:pPr>
              <a:lnSpc>
                <a:spcPts val="877"/>
              </a:lnSpc>
            </a:pPr>
            <a:endParaRPr lang="en-US" altLang="zh-CN" dirty="0" smtClean="0"/>
          </a:p>
          <a:p>
            <a:pPr>
              <a:lnSpc>
                <a:spcPts val="877"/>
              </a:lnSpc>
            </a:pPr>
            <a:endParaRPr lang="en-US" altLang="zh-CN" dirty="0" smtClean="0"/>
          </a:p>
          <a:p>
            <a:pPr>
              <a:lnSpc>
                <a:spcPts val="877"/>
              </a:lnSpc>
            </a:pPr>
            <a:endParaRPr lang="en-US" altLang="zh-CN" dirty="0" smtClean="0"/>
          </a:p>
          <a:p>
            <a:pPr>
              <a:lnSpc>
                <a:spcPts val="614"/>
              </a:lnSpc>
              <a:tabLst>
                <a:tab pos="300655" algn="l"/>
              </a:tabLst>
            </a:pPr>
            <a:r>
              <a:rPr lang="en-US" altLang="zh-CN" sz="1400" dirty="0" smtClean="0">
                <a:solidFill>
                  <a:srgbClr val="FFFFFF"/>
                </a:solidFill>
                <a:latin typeface="微软雅黑" pitchFamily="18" charset="0"/>
                <a:cs typeface="微软雅黑" pitchFamily="18" charset="0"/>
              </a:rPr>
              <a:t>大数据持续改进</a:t>
            </a:r>
          </a:p>
        </p:txBody>
      </p:sp>
      <p:sp>
        <p:nvSpPr>
          <p:cNvPr id="23" name="TextBox 1"/>
          <p:cNvSpPr txBox="1"/>
          <p:nvPr/>
        </p:nvSpPr>
        <p:spPr>
          <a:xfrm>
            <a:off x="6374736"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架构优化</a:t>
            </a:r>
          </a:p>
        </p:txBody>
      </p:sp>
      <p:sp>
        <p:nvSpPr>
          <p:cNvPr id="24" name="TextBox 1"/>
          <p:cNvSpPr txBox="1"/>
          <p:nvPr/>
        </p:nvSpPr>
        <p:spPr>
          <a:xfrm>
            <a:off x="5093273"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技术升级</a:t>
            </a:r>
          </a:p>
        </p:txBody>
      </p:sp>
      <p:sp>
        <p:nvSpPr>
          <p:cNvPr id="25" name="TextBox 1"/>
          <p:cNvSpPr txBox="1"/>
          <p:nvPr/>
        </p:nvSpPr>
        <p:spPr>
          <a:xfrm>
            <a:off x="3855249" y="5059936"/>
            <a:ext cx="718145" cy="78951"/>
          </a:xfrm>
          <a:prstGeom prst="rect">
            <a:avLst/>
          </a:prstGeom>
          <a:noFill/>
        </p:spPr>
        <p:txBody>
          <a:bodyPr wrap="none" lIns="0" tIns="0" rIns="0" bIns="40087" rtlCol="0">
            <a:spAutoFit/>
          </a:bodyPr>
          <a:lstStyle/>
          <a:p>
            <a:pPr>
              <a:lnSpc>
                <a:spcPts val="263"/>
              </a:lnSpc>
            </a:pPr>
            <a:r>
              <a:rPr lang="en-US" altLang="zh-CN" sz="1400" dirty="0" smtClean="0">
                <a:solidFill>
                  <a:srgbClr val="FFFFFF"/>
                </a:solidFill>
                <a:latin typeface="微软雅黑" pitchFamily="18" charset="0"/>
                <a:cs typeface="微软雅黑" pitchFamily="18" charset="0"/>
              </a:rPr>
              <a:t>服务改进</a:t>
            </a:r>
          </a:p>
        </p:txBody>
      </p:sp>
      <p:sp>
        <p:nvSpPr>
          <p:cNvPr id="29"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cs typeface="+mj-cs"/>
              </a:rPr>
              <a:t>企业大数据建设方法</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51592" y="1094975"/>
            <a:ext cx="510413" cy="518672"/>
          </a:xfrm>
          <a:prstGeom prst="rect">
            <a:avLst/>
          </a:prstGeom>
          <a:noFill/>
        </p:spPr>
      </p:pic>
      <p:pic>
        <p:nvPicPr>
          <p:cNvPr id="3" name="Picture 3"/>
          <p:cNvPicPr>
            <a:picLocks noChangeAspect="1" noChangeArrowheads="1"/>
          </p:cNvPicPr>
          <p:nvPr/>
        </p:nvPicPr>
        <p:blipFill>
          <a:blip r:embed="rId3" cstate="print"/>
          <a:srcRect b="23193"/>
          <a:stretch>
            <a:fillRect/>
          </a:stretch>
        </p:blipFill>
        <p:spPr bwMode="auto">
          <a:xfrm>
            <a:off x="651592" y="3423237"/>
            <a:ext cx="7840817" cy="1805963"/>
          </a:xfrm>
          <a:prstGeom prst="rect">
            <a:avLst/>
          </a:prstGeom>
          <a:noFill/>
        </p:spPr>
      </p:pic>
      <p:sp>
        <p:nvSpPr>
          <p:cNvPr id="5" name="TextBox 1"/>
          <p:cNvSpPr txBox="1"/>
          <p:nvPr/>
        </p:nvSpPr>
        <p:spPr>
          <a:xfrm>
            <a:off x="1400922" y="2247580"/>
            <a:ext cx="4560864" cy="1515241"/>
          </a:xfrm>
          <a:prstGeom prst="rect">
            <a:avLst/>
          </a:prstGeom>
          <a:noFill/>
        </p:spPr>
        <p:txBody>
          <a:bodyPr wrap="none" lIns="0" tIns="0" rIns="0" bIns="40087" rtlCol="0">
            <a:spAutoFit/>
          </a:bodyPr>
          <a:lstStyle/>
          <a:p>
            <a:pPr>
              <a:lnSpc>
                <a:spcPts val="438"/>
              </a:lnSpc>
              <a:tabLst>
                <a:tab pos="144760" algn="l"/>
              </a:tabLst>
            </a:pPr>
            <a:r>
              <a:rPr lang="en-US" altLang="zh-CN" b="1" dirty="0" smtClean="0">
                <a:solidFill>
                  <a:srgbClr val="000000"/>
                </a:solidFill>
                <a:latin typeface="微软雅黑" pitchFamily="18" charset="0"/>
                <a:cs typeface="微软雅黑" pitchFamily="18" charset="0"/>
              </a:rPr>
              <a:t>逐步扩展现有架构，满足大数据要求：</a:t>
            </a:r>
          </a:p>
          <a:p>
            <a:pPr>
              <a:lnSpc>
                <a:spcPts val="877"/>
              </a:lnSpc>
            </a:pPr>
            <a:endParaRPr lang="en-US" altLang="zh-CN" b="1" dirty="0" smtClean="0"/>
          </a:p>
          <a:p>
            <a:pPr>
              <a:lnSpc>
                <a:spcPts val="2017"/>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1</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步：更深入地分析当前数据</a:t>
            </a:r>
          </a:p>
          <a:p>
            <a:pPr>
              <a:lnSpc>
                <a:spcPts val="877"/>
              </a:lnSpc>
            </a:pPr>
            <a:endParaRPr lang="en-US" altLang="zh-CN" b="1" dirty="0" smtClean="0"/>
          </a:p>
          <a:p>
            <a:pPr>
              <a:lnSpc>
                <a:spcPts val="1754"/>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2</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步：针对数据多样性和数据量进行设计</a:t>
            </a:r>
          </a:p>
          <a:p>
            <a:pPr>
              <a:lnSpc>
                <a:spcPts val="877"/>
              </a:lnSpc>
            </a:pPr>
            <a:endParaRPr lang="en-US" altLang="zh-CN" b="1" dirty="0" smtClean="0"/>
          </a:p>
          <a:p>
            <a:pPr>
              <a:lnSpc>
                <a:spcPts val="1666"/>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3</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步：针对高数据速度设计</a:t>
            </a:r>
          </a:p>
          <a:p>
            <a:pPr>
              <a:lnSpc>
                <a:spcPts val="877"/>
              </a:lnSpc>
            </a:pPr>
            <a:endParaRPr lang="en-US" altLang="zh-CN" b="1" dirty="0" smtClean="0"/>
          </a:p>
          <a:p>
            <a:pPr>
              <a:lnSpc>
                <a:spcPts val="1666"/>
              </a:lnSpc>
              <a:tabLst>
                <a:tab pos="144760" algn="l"/>
              </a:tabLst>
            </a:pPr>
            <a:r>
              <a:rPr lang="en-US" altLang="zh-CN" b="1" dirty="0" smtClean="0"/>
              <a:t>	</a:t>
            </a:r>
            <a:r>
              <a:rPr lang="en-US" altLang="zh-CN" b="1" dirty="0" smtClean="0">
                <a:solidFill>
                  <a:srgbClr val="000000"/>
                </a:solidFill>
                <a:latin typeface="微软雅黑" pitchFamily="18" charset="0"/>
                <a:cs typeface="微软雅黑" pitchFamily="18" charset="0"/>
              </a:rPr>
              <a:t>第</a:t>
            </a:r>
            <a:r>
              <a:rPr lang="en-US" altLang="zh-CN" b="1" dirty="0" smtClean="0">
                <a:latin typeface="Times New Roman" pitchFamily="18" charset="0"/>
                <a:cs typeface="Times New Roman" pitchFamily="18" charset="0"/>
              </a:rPr>
              <a:t> </a:t>
            </a:r>
            <a:r>
              <a:rPr lang="en-US" altLang="zh-CN" b="1" dirty="0" smtClean="0">
                <a:solidFill>
                  <a:srgbClr val="000000"/>
                </a:solidFill>
                <a:latin typeface="Times New Roman" pitchFamily="18" charset="0"/>
                <a:cs typeface="Times New Roman" pitchFamily="18" charset="0"/>
              </a:rPr>
              <a:t>4</a:t>
            </a:r>
            <a:r>
              <a:rPr lang="en-US" altLang="zh-CN" b="1" dirty="0" smtClean="0">
                <a:latin typeface="Times New Roman" pitchFamily="18" charset="0"/>
                <a:cs typeface="Times New Roman" pitchFamily="18" charset="0"/>
              </a:rPr>
              <a:t> </a:t>
            </a:r>
            <a:r>
              <a:rPr lang="en-US" altLang="zh-CN" b="1" dirty="0" smtClean="0">
                <a:solidFill>
                  <a:srgbClr val="000000"/>
                </a:solidFill>
                <a:latin typeface="微软雅黑" pitchFamily="18" charset="0"/>
                <a:cs typeface="微软雅黑" pitchFamily="18" charset="0"/>
              </a:rPr>
              <a:t>步：发现新模式</a:t>
            </a:r>
          </a:p>
        </p:txBody>
      </p:sp>
      <p:sp>
        <p:nvSpPr>
          <p:cNvPr id="6" name="TextBox 1"/>
          <p:cNvSpPr txBox="1"/>
          <p:nvPr/>
        </p:nvSpPr>
        <p:spPr>
          <a:xfrm>
            <a:off x="1661558" y="4552790"/>
            <a:ext cx="410369" cy="91775"/>
          </a:xfrm>
          <a:prstGeom prst="rect">
            <a:avLst/>
          </a:prstGeom>
          <a:noFill/>
        </p:spPr>
        <p:txBody>
          <a:bodyPr wrap="none" lIns="0" tIns="0" rIns="0" bIns="40087" rtlCol="0">
            <a:spAutoFit/>
          </a:bodyPr>
          <a:lstStyle/>
          <a:p>
            <a:pPr>
              <a:lnSpc>
                <a:spcPts val="351"/>
              </a:lnSpc>
            </a:pPr>
            <a:r>
              <a:rPr lang="en-US" altLang="zh-CN" sz="1600" dirty="0" smtClean="0">
                <a:solidFill>
                  <a:srgbClr val="FFFFFF"/>
                </a:solidFill>
                <a:latin typeface="微软雅黑" pitchFamily="18" charset="0"/>
                <a:cs typeface="微软雅黑" pitchFamily="18" charset="0"/>
              </a:rPr>
              <a:t>提高</a:t>
            </a:r>
          </a:p>
        </p:txBody>
      </p:sp>
      <p:sp>
        <p:nvSpPr>
          <p:cNvPr id="7" name="TextBox 1"/>
          <p:cNvSpPr txBox="1"/>
          <p:nvPr/>
        </p:nvSpPr>
        <p:spPr>
          <a:xfrm>
            <a:off x="4018147" y="4587368"/>
            <a:ext cx="1795363" cy="143071"/>
          </a:xfrm>
          <a:prstGeom prst="rect">
            <a:avLst/>
          </a:prstGeom>
          <a:noFill/>
        </p:spPr>
        <p:txBody>
          <a:bodyPr wrap="none" lIns="0" tIns="0" rIns="0" bIns="40087" rtlCol="0">
            <a:spAutoFit/>
          </a:bodyPr>
          <a:lstStyle/>
          <a:p>
            <a:pPr>
              <a:lnSpc>
                <a:spcPts val="789"/>
              </a:lnSpc>
            </a:pPr>
            <a:r>
              <a:rPr lang="en-US" altLang="zh-CN" sz="3500" dirty="0" smtClean="0">
                <a:solidFill>
                  <a:srgbClr val="FFFFFF"/>
                </a:solidFill>
                <a:latin typeface="微软雅黑" pitchFamily="18" charset="0"/>
                <a:cs typeface="微软雅黑" pitchFamily="18" charset="0"/>
              </a:rPr>
              <a:t>业务价值</a:t>
            </a:r>
          </a:p>
        </p:txBody>
      </p:sp>
      <p:pic>
        <p:nvPicPr>
          <p:cNvPr id="8" name="图片 7"/>
          <p:cNvPicPr>
            <a:picLocks noChangeAspect="1"/>
          </p:cNvPicPr>
          <p:nvPr/>
        </p:nvPicPr>
        <p:blipFill>
          <a:blip r:embed="rId4" cstate="print"/>
          <a:stretch>
            <a:fillRect/>
          </a:stretch>
        </p:blipFill>
        <p:spPr>
          <a:xfrm>
            <a:off x="1246043" y="1071036"/>
            <a:ext cx="3065320" cy="606018"/>
          </a:xfrm>
          <a:prstGeom prst="rect">
            <a:avLst/>
          </a:prstGeom>
        </p:spPr>
      </p:pic>
      <p:sp>
        <p:nvSpPr>
          <p:cNvPr id="10"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rPr>
              <a:t>企业大数据建设方法</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651592" y="1083449"/>
            <a:ext cx="7840817" cy="4691103"/>
          </a:xfrm>
          <a:prstGeom prst="rect">
            <a:avLst/>
          </a:prstGeom>
          <a:noFill/>
        </p:spPr>
      </p:pic>
      <p:sp>
        <p:nvSpPr>
          <p:cNvPr id="2" name="TextBox 1"/>
          <p:cNvSpPr txBox="1"/>
          <p:nvPr/>
        </p:nvSpPr>
        <p:spPr>
          <a:xfrm rot="16200000">
            <a:off x="760419" y="2490493"/>
            <a:ext cx="564257" cy="78951"/>
          </a:xfrm>
          <a:prstGeom prst="rect">
            <a:avLst/>
          </a:prstGeom>
          <a:noFill/>
        </p:spPr>
        <p:txBody>
          <a:bodyPr wrap="none" lIns="0" tIns="0" rIns="0" bIns="40087" rtlCol="0">
            <a:spAutoFit/>
          </a:bodyPr>
          <a:lstStyle/>
          <a:p>
            <a:pPr>
              <a:lnSpc>
                <a:spcPts val="263"/>
              </a:lnSpc>
            </a:pPr>
            <a:r>
              <a:rPr lang="en-US" altLang="zh-CN" sz="1100" b="1" dirty="0" smtClean="0">
                <a:solidFill>
                  <a:srgbClr val="000000"/>
                </a:solidFill>
                <a:latin typeface="微软雅黑" pitchFamily="18" charset="0"/>
                <a:cs typeface="微软雅黑" pitchFamily="18" charset="0"/>
              </a:rPr>
              <a:t>信息分析</a:t>
            </a:r>
          </a:p>
        </p:txBody>
      </p:sp>
      <p:sp>
        <p:nvSpPr>
          <p:cNvPr id="3" name="TextBox 1"/>
          <p:cNvSpPr txBox="1"/>
          <p:nvPr/>
        </p:nvSpPr>
        <p:spPr>
          <a:xfrm rot="16200000">
            <a:off x="792996" y="3608520"/>
            <a:ext cx="564257" cy="78951"/>
          </a:xfrm>
          <a:prstGeom prst="rect">
            <a:avLst/>
          </a:prstGeom>
          <a:noFill/>
        </p:spPr>
        <p:txBody>
          <a:bodyPr wrap="none" lIns="0" tIns="0" rIns="0" bIns="40087" rtlCol="0">
            <a:spAutoFit/>
          </a:bodyPr>
          <a:lstStyle/>
          <a:p>
            <a:pPr>
              <a:lnSpc>
                <a:spcPts val="263"/>
              </a:lnSpc>
            </a:pPr>
            <a:r>
              <a:rPr lang="zh-CN" altLang="en-US" sz="1100" b="1" dirty="0" smtClean="0">
                <a:solidFill>
                  <a:srgbClr val="000000"/>
                </a:solidFill>
                <a:latin typeface="微软雅黑" pitchFamily="18" charset="0"/>
                <a:cs typeface="微软雅黑" pitchFamily="18" charset="0"/>
              </a:rPr>
              <a:t>信息供应</a:t>
            </a:r>
            <a:endParaRPr lang="en-US" altLang="zh-CN" sz="1100" b="1" dirty="0" smtClean="0">
              <a:solidFill>
                <a:srgbClr val="000000"/>
              </a:solidFill>
              <a:latin typeface="微软雅黑" pitchFamily="18" charset="0"/>
              <a:cs typeface="微软雅黑" pitchFamily="18" charset="0"/>
            </a:endParaRPr>
          </a:p>
        </p:txBody>
      </p:sp>
      <p:sp>
        <p:nvSpPr>
          <p:cNvPr id="4" name="TextBox 1"/>
          <p:cNvSpPr txBox="1"/>
          <p:nvPr/>
        </p:nvSpPr>
        <p:spPr>
          <a:xfrm>
            <a:off x="4409102" y="2743200"/>
            <a:ext cx="828753" cy="169745"/>
          </a:xfrm>
          <a:prstGeom prst="rect">
            <a:avLst/>
          </a:prstGeom>
          <a:noFill/>
        </p:spPr>
        <p:txBody>
          <a:bodyPr wrap="none" lIns="0" tIns="0" rIns="0" bIns="40087" rtlCol="0">
            <a:spAutoFit/>
          </a:bodyPr>
          <a:lstStyle/>
          <a:p>
            <a:pPr>
              <a:lnSpc>
                <a:spcPts val="964"/>
              </a:lnSpc>
            </a:pPr>
            <a:r>
              <a:rPr lang="en-US" altLang="zh-CN" sz="1100" b="1" dirty="0" smtClean="0">
                <a:solidFill>
                  <a:srgbClr val="000000"/>
                </a:solidFill>
                <a:latin typeface="Times New Roman" pitchFamily="18" charset="0"/>
                <a:cs typeface="Times New Roman" pitchFamily="18" charset="0"/>
              </a:rPr>
              <a:t>(In-Database)</a:t>
            </a:r>
          </a:p>
        </p:txBody>
      </p:sp>
      <p:sp>
        <p:nvSpPr>
          <p:cNvPr id="5" name="TextBox 1"/>
          <p:cNvSpPr txBox="1"/>
          <p:nvPr/>
        </p:nvSpPr>
        <p:spPr>
          <a:xfrm>
            <a:off x="2595507" y="2743200"/>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数据挖掘</a:t>
            </a:r>
          </a:p>
        </p:txBody>
      </p:sp>
      <p:sp>
        <p:nvSpPr>
          <p:cNvPr id="6" name="TextBox 1"/>
          <p:cNvSpPr txBox="1"/>
          <p:nvPr/>
        </p:nvSpPr>
        <p:spPr>
          <a:xfrm>
            <a:off x="6667953" y="2743200"/>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文本挖掘</a:t>
            </a:r>
          </a:p>
        </p:txBody>
      </p:sp>
      <p:sp>
        <p:nvSpPr>
          <p:cNvPr id="7" name="TextBox 1"/>
          <p:cNvSpPr txBox="1"/>
          <p:nvPr/>
        </p:nvSpPr>
        <p:spPr>
          <a:xfrm>
            <a:off x="1683279" y="272014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统计分析</a:t>
            </a:r>
          </a:p>
        </p:txBody>
      </p:sp>
      <p:sp>
        <p:nvSpPr>
          <p:cNvPr id="8" name="TextBox 1"/>
          <p:cNvSpPr txBox="1"/>
          <p:nvPr/>
        </p:nvSpPr>
        <p:spPr>
          <a:xfrm>
            <a:off x="5744865" y="272014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语义分析</a:t>
            </a:r>
          </a:p>
        </p:txBody>
      </p:sp>
      <p:sp>
        <p:nvSpPr>
          <p:cNvPr id="9" name="TextBox 1"/>
          <p:cNvSpPr txBox="1"/>
          <p:nvPr/>
        </p:nvSpPr>
        <p:spPr>
          <a:xfrm>
            <a:off x="7601901" y="2743200"/>
            <a:ext cx="692497"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空间地理分析</a:t>
            </a:r>
          </a:p>
        </p:txBody>
      </p:sp>
      <p:sp>
        <p:nvSpPr>
          <p:cNvPr id="10" name="TextBox 1"/>
          <p:cNvSpPr txBox="1"/>
          <p:nvPr/>
        </p:nvSpPr>
        <p:spPr>
          <a:xfrm>
            <a:off x="3583753" y="2558784"/>
            <a:ext cx="307777" cy="144481"/>
          </a:xfrm>
          <a:prstGeom prst="rect">
            <a:avLst/>
          </a:prstGeom>
          <a:noFill/>
        </p:spPr>
        <p:txBody>
          <a:bodyPr wrap="none" lIns="0" tIns="0" rIns="0" bIns="40087" rtlCol="0">
            <a:spAutoFit/>
          </a:bodyPr>
          <a:lstStyle/>
          <a:p>
            <a:pPr>
              <a:lnSpc>
                <a:spcPts val="789"/>
              </a:lnSpc>
            </a:pPr>
            <a:r>
              <a:rPr lang="en-US" altLang="zh-CN" sz="900" b="1" dirty="0" smtClean="0">
                <a:solidFill>
                  <a:srgbClr val="FFFFFF"/>
                </a:solidFill>
                <a:latin typeface="Times New Roman" pitchFamily="18" charset="0"/>
                <a:cs typeface="Times New Roman" pitchFamily="18" charset="0"/>
              </a:rPr>
              <a:t>In-DB</a:t>
            </a:r>
          </a:p>
        </p:txBody>
      </p:sp>
      <p:sp>
        <p:nvSpPr>
          <p:cNvPr id="11" name="TextBox 1"/>
          <p:cNvSpPr txBox="1"/>
          <p:nvPr/>
        </p:nvSpPr>
        <p:spPr>
          <a:xfrm>
            <a:off x="3431715" y="2754726"/>
            <a:ext cx="596317" cy="144481"/>
          </a:xfrm>
          <a:prstGeom prst="rect">
            <a:avLst/>
          </a:prstGeom>
          <a:noFill/>
        </p:spPr>
        <p:txBody>
          <a:bodyPr wrap="none" lIns="0" tIns="0" rIns="0" bIns="40087" rtlCol="0">
            <a:spAutoFit/>
          </a:bodyPr>
          <a:lstStyle/>
          <a:p>
            <a:pPr>
              <a:lnSpc>
                <a:spcPts val="789"/>
              </a:lnSpc>
            </a:pPr>
            <a:r>
              <a:rPr lang="en-US" altLang="zh-CN" sz="900" b="1" dirty="0" smtClean="0">
                <a:solidFill>
                  <a:srgbClr val="FFFFFF"/>
                </a:solidFill>
                <a:latin typeface="Times New Roman" pitchFamily="18" charset="0"/>
                <a:cs typeface="Times New Roman" pitchFamily="18" charset="0"/>
              </a:rPr>
              <a:t>MapReduce</a:t>
            </a:r>
          </a:p>
        </p:txBody>
      </p:sp>
      <p:sp>
        <p:nvSpPr>
          <p:cNvPr id="12" name="TextBox 1"/>
          <p:cNvSpPr txBox="1"/>
          <p:nvPr/>
        </p:nvSpPr>
        <p:spPr>
          <a:xfrm>
            <a:off x="4495982" y="2351315"/>
            <a:ext cx="705321" cy="386727"/>
          </a:xfrm>
          <a:prstGeom prst="rect">
            <a:avLst/>
          </a:prstGeom>
          <a:noFill/>
        </p:spPr>
        <p:txBody>
          <a:bodyPr wrap="none" lIns="0" tIns="0" rIns="0" bIns="40087" rtlCol="0">
            <a:spAutoFit/>
          </a:bodyPr>
          <a:lstStyle/>
          <a:p>
            <a:pPr>
              <a:lnSpc>
                <a:spcPts val="263"/>
              </a:lnSpc>
              <a:tabLst>
                <a:tab pos="66812" algn="l"/>
              </a:tabLst>
            </a:pPr>
            <a:r>
              <a:rPr lang="en-US" altLang="zh-CN" sz="1100" b="1" dirty="0" smtClean="0">
                <a:solidFill>
                  <a:srgbClr val="000000"/>
                </a:solidFill>
                <a:latin typeface="微软雅黑" pitchFamily="18" charset="0"/>
                <a:cs typeface="微软雅黑" pitchFamily="18" charset="0"/>
              </a:rPr>
              <a:t>说明性分析</a:t>
            </a:r>
          </a:p>
          <a:p>
            <a:pPr>
              <a:lnSpc>
                <a:spcPts val="877"/>
              </a:lnSpc>
            </a:pPr>
            <a:endParaRPr lang="en-US" altLang="zh-CN" b="1" dirty="0" smtClean="0"/>
          </a:p>
          <a:p>
            <a:pPr>
              <a:lnSpc>
                <a:spcPts val="877"/>
              </a:lnSpc>
            </a:pPr>
            <a:endParaRPr lang="en-US" altLang="zh-CN" b="1" dirty="0" smtClean="0"/>
          </a:p>
          <a:p>
            <a:pPr>
              <a:lnSpc>
                <a:spcPts val="526"/>
              </a:lnSpc>
              <a:tabLst>
                <a:tab pos="66812" algn="l"/>
              </a:tabLst>
            </a:pPr>
            <a:r>
              <a:rPr lang="en-US" altLang="zh-CN" b="1" dirty="0" smtClean="0"/>
              <a:t>	</a:t>
            </a:r>
            <a:r>
              <a:rPr lang="en-US" altLang="zh-CN" sz="1100" b="1" dirty="0" smtClean="0">
                <a:solidFill>
                  <a:srgbClr val="000000"/>
                </a:solidFill>
                <a:latin typeface="微软雅黑" pitchFamily="18" charset="0"/>
                <a:cs typeface="微软雅黑" pitchFamily="18" charset="0"/>
              </a:rPr>
              <a:t>预测分析</a:t>
            </a:r>
          </a:p>
        </p:txBody>
      </p:sp>
      <p:sp>
        <p:nvSpPr>
          <p:cNvPr id="13" name="TextBox 1"/>
          <p:cNvSpPr txBox="1"/>
          <p:nvPr/>
        </p:nvSpPr>
        <p:spPr>
          <a:xfrm>
            <a:off x="2780123" y="2339789"/>
            <a:ext cx="230832"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报告</a:t>
            </a:r>
          </a:p>
        </p:txBody>
      </p:sp>
      <p:sp>
        <p:nvSpPr>
          <p:cNvPr id="14" name="TextBox 1"/>
          <p:cNvSpPr txBox="1"/>
          <p:nvPr/>
        </p:nvSpPr>
        <p:spPr>
          <a:xfrm>
            <a:off x="6657093" y="2339789"/>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FFFFFF"/>
                </a:solidFill>
                <a:latin typeface="微软雅黑" pitchFamily="18" charset="0"/>
                <a:cs typeface="微软雅黑" pitchFamily="18" charset="0"/>
              </a:rPr>
              <a:t>仪表板</a:t>
            </a:r>
          </a:p>
        </p:txBody>
      </p:sp>
      <p:sp>
        <p:nvSpPr>
          <p:cNvPr id="15" name="TextBox 1"/>
          <p:cNvSpPr txBox="1"/>
          <p:nvPr/>
        </p:nvSpPr>
        <p:spPr>
          <a:xfrm>
            <a:off x="1455221" y="1982481"/>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用户层</a:t>
            </a:r>
          </a:p>
        </p:txBody>
      </p:sp>
      <p:sp>
        <p:nvSpPr>
          <p:cNvPr id="16" name="TextBox 1"/>
          <p:cNvSpPr txBox="1"/>
          <p:nvPr/>
        </p:nvSpPr>
        <p:spPr>
          <a:xfrm>
            <a:off x="2009074"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最终客户</a:t>
            </a:r>
          </a:p>
        </p:txBody>
      </p:sp>
      <p:sp>
        <p:nvSpPr>
          <p:cNvPr id="17" name="TextBox 1"/>
          <p:cNvSpPr txBox="1"/>
          <p:nvPr/>
        </p:nvSpPr>
        <p:spPr>
          <a:xfrm>
            <a:off x="2812703" y="2109268"/>
            <a:ext cx="346249"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供应商</a:t>
            </a:r>
          </a:p>
        </p:txBody>
      </p:sp>
      <p:sp>
        <p:nvSpPr>
          <p:cNvPr id="18" name="TextBox 1"/>
          <p:cNvSpPr txBox="1"/>
          <p:nvPr/>
        </p:nvSpPr>
        <p:spPr>
          <a:xfrm>
            <a:off x="349687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市场营销</a:t>
            </a:r>
          </a:p>
        </p:txBody>
      </p:sp>
      <p:sp>
        <p:nvSpPr>
          <p:cNvPr id="19" name="TextBox 1"/>
          <p:cNvSpPr txBox="1"/>
          <p:nvPr/>
        </p:nvSpPr>
        <p:spPr>
          <a:xfrm>
            <a:off x="5038975" y="2120794"/>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管理人员</a:t>
            </a:r>
          </a:p>
        </p:txBody>
      </p:sp>
      <p:sp>
        <p:nvSpPr>
          <p:cNvPr id="20" name="TextBox 1"/>
          <p:cNvSpPr txBox="1"/>
          <p:nvPr/>
        </p:nvSpPr>
        <p:spPr>
          <a:xfrm>
            <a:off x="4257065" y="2120794"/>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客户服务</a:t>
            </a:r>
          </a:p>
        </p:txBody>
      </p:sp>
      <p:sp>
        <p:nvSpPr>
          <p:cNvPr id="21" name="TextBox 1"/>
          <p:cNvSpPr txBox="1"/>
          <p:nvPr/>
        </p:nvSpPr>
        <p:spPr>
          <a:xfrm>
            <a:off x="5810024"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业务流程</a:t>
            </a:r>
          </a:p>
        </p:txBody>
      </p:sp>
      <p:sp>
        <p:nvSpPr>
          <p:cNvPr id="22" name="TextBox 1"/>
          <p:cNvSpPr txBox="1"/>
          <p:nvPr/>
        </p:nvSpPr>
        <p:spPr>
          <a:xfrm>
            <a:off x="728696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合作伙伴</a:t>
            </a:r>
          </a:p>
        </p:txBody>
      </p:sp>
      <p:sp>
        <p:nvSpPr>
          <p:cNvPr id="23" name="TextBox 1"/>
          <p:cNvSpPr txBox="1"/>
          <p:nvPr/>
        </p:nvSpPr>
        <p:spPr>
          <a:xfrm>
            <a:off x="6548495" y="2109268"/>
            <a:ext cx="461665" cy="66127"/>
          </a:xfrm>
          <a:prstGeom prst="rect">
            <a:avLst/>
          </a:prstGeom>
          <a:noFill/>
        </p:spPr>
        <p:txBody>
          <a:bodyPr wrap="none" lIns="0" tIns="0" rIns="0" bIns="40087" rtlCol="0">
            <a:spAutoFit/>
          </a:bodyPr>
          <a:lstStyle/>
          <a:p>
            <a:pPr>
              <a:lnSpc>
                <a:spcPts val="175"/>
              </a:lnSpc>
            </a:pPr>
            <a:r>
              <a:rPr lang="en-US" altLang="zh-CN" sz="900" b="1" dirty="0" smtClean="0">
                <a:solidFill>
                  <a:srgbClr val="000000"/>
                </a:solidFill>
                <a:latin typeface="微软雅黑" pitchFamily="18" charset="0"/>
                <a:cs typeface="微软雅黑" pitchFamily="18" charset="0"/>
              </a:rPr>
              <a:t>应用系统</a:t>
            </a:r>
          </a:p>
        </p:txBody>
      </p:sp>
      <p:sp>
        <p:nvSpPr>
          <p:cNvPr id="24" name="TextBox 1"/>
          <p:cNvSpPr txBox="1"/>
          <p:nvPr/>
        </p:nvSpPr>
        <p:spPr>
          <a:xfrm>
            <a:off x="4463401" y="3273399"/>
            <a:ext cx="1045158" cy="143071"/>
          </a:xfrm>
          <a:prstGeom prst="rect">
            <a:avLst/>
          </a:prstGeom>
          <a:noFill/>
        </p:spPr>
        <p:txBody>
          <a:bodyPr wrap="none" lIns="0" tIns="0" rIns="0" bIns="40087" rtlCol="0">
            <a:spAutoFit/>
          </a:bodyPr>
          <a:lstStyle/>
          <a:p>
            <a:pPr>
              <a:lnSpc>
                <a:spcPts val="789"/>
              </a:lnSpc>
            </a:pPr>
            <a:r>
              <a:rPr lang="en-US" altLang="zh-CN" sz="900" b="1" dirty="0" smtClean="0">
                <a:solidFill>
                  <a:srgbClr val="000000"/>
                </a:solidFill>
                <a:latin typeface="微软雅黑" pitchFamily="18" charset="0"/>
                <a:cs typeface="微软雅黑" pitchFamily="18" charset="0"/>
              </a:rPr>
              <a:t>数据沙箱（</a:t>
            </a:r>
            <a:r>
              <a:rPr lang="en-US" altLang="zh-CN" sz="900" b="1" dirty="0" smtClean="0">
                <a:solidFill>
                  <a:srgbClr val="000000"/>
                </a:solidFill>
                <a:latin typeface="Times New Roman" pitchFamily="18" charset="0"/>
                <a:cs typeface="Times New Roman" pitchFamily="18" charset="0"/>
              </a:rPr>
              <a:t>Sandbox)</a:t>
            </a:r>
          </a:p>
        </p:txBody>
      </p:sp>
      <p:sp>
        <p:nvSpPr>
          <p:cNvPr id="25" name="TextBox 1"/>
          <p:cNvSpPr txBox="1"/>
          <p:nvPr/>
        </p:nvSpPr>
        <p:spPr>
          <a:xfrm>
            <a:off x="1824456" y="4598895"/>
            <a:ext cx="803105"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Distributed</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File</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Systems</a:t>
            </a:r>
          </a:p>
        </p:txBody>
      </p:sp>
      <p:sp>
        <p:nvSpPr>
          <p:cNvPr id="26" name="TextBox 1"/>
          <p:cNvSpPr txBox="1"/>
          <p:nvPr/>
        </p:nvSpPr>
        <p:spPr>
          <a:xfrm>
            <a:off x="3475154" y="4598895"/>
            <a:ext cx="248466"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NoSQL</a:t>
            </a:r>
          </a:p>
        </p:txBody>
      </p:sp>
      <p:sp>
        <p:nvSpPr>
          <p:cNvPr id="27" name="TextBox 1"/>
          <p:cNvSpPr txBox="1"/>
          <p:nvPr/>
        </p:nvSpPr>
        <p:spPr>
          <a:xfrm>
            <a:off x="6602794" y="4598895"/>
            <a:ext cx="336631"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Relational</a:t>
            </a:r>
          </a:p>
        </p:txBody>
      </p:sp>
      <p:sp>
        <p:nvSpPr>
          <p:cNvPr id="28" name="TextBox 1"/>
          <p:cNvSpPr txBox="1"/>
          <p:nvPr/>
        </p:nvSpPr>
        <p:spPr>
          <a:xfrm>
            <a:off x="5647126" y="4598895"/>
            <a:ext cx="447238"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Data</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Streams</a:t>
            </a:r>
          </a:p>
        </p:txBody>
      </p:sp>
      <p:sp>
        <p:nvSpPr>
          <p:cNvPr id="29" name="TextBox 1"/>
          <p:cNvSpPr txBox="1"/>
          <p:nvPr/>
        </p:nvSpPr>
        <p:spPr>
          <a:xfrm>
            <a:off x="2302290" y="5647765"/>
            <a:ext cx="153888"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文档</a:t>
            </a:r>
          </a:p>
        </p:txBody>
      </p:sp>
      <p:sp>
        <p:nvSpPr>
          <p:cNvPr id="30" name="TextBox 1"/>
          <p:cNvSpPr txBox="1"/>
          <p:nvPr/>
        </p:nvSpPr>
        <p:spPr>
          <a:xfrm>
            <a:off x="3507734" y="5647765"/>
            <a:ext cx="230832"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多媒体</a:t>
            </a:r>
          </a:p>
        </p:txBody>
      </p:sp>
      <p:sp>
        <p:nvSpPr>
          <p:cNvPr id="31" name="TextBox 1"/>
          <p:cNvSpPr txBox="1"/>
          <p:nvPr/>
        </p:nvSpPr>
        <p:spPr>
          <a:xfrm>
            <a:off x="4702318" y="5647765"/>
            <a:ext cx="538609"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网络和社交媒体</a:t>
            </a:r>
          </a:p>
        </p:txBody>
      </p:sp>
      <p:sp>
        <p:nvSpPr>
          <p:cNvPr id="1024" name="TextBox 1"/>
          <p:cNvSpPr txBox="1"/>
          <p:nvPr/>
        </p:nvSpPr>
        <p:spPr>
          <a:xfrm>
            <a:off x="6363877" y="5647765"/>
            <a:ext cx="307777"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机器生成</a:t>
            </a:r>
          </a:p>
        </p:txBody>
      </p:sp>
      <p:sp>
        <p:nvSpPr>
          <p:cNvPr id="1025" name="TextBox 1"/>
          <p:cNvSpPr txBox="1"/>
          <p:nvPr/>
        </p:nvSpPr>
        <p:spPr>
          <a:xfrm>
            <a:off x="1531240" y="3734441"/>
            <a:ext cx="512961" cy="66127"/>
          </a:xfrm>
          <a:prstGeom prst="rect">
            <a:avLst/>
          </a:prstGeom>
          <a:noFill/>
        </p:spPr>
        <p:txBody>
          <a:bodyPr wrap="none" lIns="0" tIns="0" rIns="0" bIns="40087" rtlCol="0">
            <a:spAutoFit/>
          </a:bodyPr>
          <a:lstStyle/>
          <a:p>
            <a:pPr>
              <a:lnSpc>
                <a:spcPts val="175"/>
              </a:lnSpc>
            </a:pPr>
            <a:r>
              <a:rPr lang="en-US" altLang="zh-CN" sz="800" b="1" dirty="0" smtClean="0">
                <a:solidFill>
                  <a:srgbClr val="FFFFFF"/>
                </a:solidFill>
                <a:latin typeface="微软雅黑" pitchFamily="18" charset="0"/>
                <a:cs typeface="微软雅黑" pitchFamily="18" charset="0"/>
              </a:rPr>
              <a:t>大数据处理</a:t>
            </a:r>
          </a:p>
        </p:txBody>
      </p:sp>
      <p:sp>
        <p:nvSpPr>
          <p:cNvPr id="1026" name="TextBox 1"/>
          <p:cNvSpPr txBox="1"/>
          <p:nvPr/>
        </p:nvSpPr>
        <p:spPr>
          <a:xfrm>
            <a:off x="2476048" y="3261873"/>
            <a:ext cx="1242328" cy="438023"/>
          </a:xfrm>
          <a:prstGeom prst="rect">
            <a:avLst/>
          </a:prstGeom>
          <a:noFill/>
        </p:spPr>
        <p:txBody>
          <a:bodyPr wrap="none" lIns="0" tIns="0" rIns="0" bIns="40087" rtlCol="0">
            <a:spAutoFit/>
          </a:bodyPr>
          <a:lstStyle/>
          <a:p>
            <a:pPr>
              <a:lnSpc>
                <a:spcPts val="964"/>
              </a:lnSpc>
              <a:tabLst>
                <a:tab pos="77948" algn="l"/>
              </a:tabLst>
            </a:pPr>
            <a:r>
              <a:rPr lang="en-US" altLang="zh-CN" b="1" dirty="0" smtClean="0"/>
              <a:t>	</a:t>
            </a:r>
            <a:r>
              <a:rPr lang="en-US" altLang="zh-CN" sz="1100" b="1" dirty="0" smtClean="0">
                <a:solidFill>
                  <a:srgbClr val="000000"/>
                </a:solidFill>
                <a:latin typeface="微软雅黑" pitchFamily="18" charset="0"/>
                <a:cs typeface="微软雅黑" pitchFamily="18" charset="0"/>
              </a:rPr>
              <a:t>大数据处理</a:t>
            </a:r>
            <a:r>
              <a:rPr lang="en-US" altLang="zh-CN" sz="1100" b="1" dirty="0" smtClean="0">
                <a:solidFill>
                  <a:srgbClr val="000000"/>
                </a:solidFill>
                <a:latin typeface="Times New Roman" pitchFamily="18" charset="0"/>
                <a:cs typeface="Times New Roman" pitchFamily="18" charset="0"/>
              </a:rPr>
              <a:t>&amp;</a:t>
            </a:r>
            <a:r>
              <a:rPr lang="en-US" altLang="zh-CN" sz="1100" b="1" dirty="0" smtClean="0">
                <a:solidFill>
                  <a:srgbClr val="000000"/>
                </a:solidFill>
                <a:latin typeface="微软雅黑" pitchFamily="18" charset="0"/>
                <a:cs typeface="微软雅黑" pitchFamily="18" charset="0"/>
              </a:rPr>
              <a:t>发现</a:t>
            </a:r>
          </a:p>
          <a:p>
            <a:pPr>
              <a:lnSpc>
                <a:spcPts val="877"/>
              </a:lnSpc>
            </a:pPr>
            <a:endParaRPr lang="en-US" altLang="zh-CN" b="1" dirty="0" smtClean="0"/>
          </a:p>
          <a:p>
            <a:pPr>
              <a:lnSpc>
                <a:spcPts val="1228"/>
              </a:lnSpc>
              <a:tabLst>
                <a:tab pos="77948" algn="l"/>
              </a:tabLst>
            </a:pPr>
            <a:r>
              <a:rPr lang="en-US" altLang="zh-CN" sz="700" b="1" dirty="0" smtClean="0">
                <a:solidFill>
                  <a:srgbClr val="000000"/>
                </a:solidFill>
                <a:latin typeface="微软雅黑" pitchFamily="18" charset="0"/>
                <a:cs typeface="微软雅黑" pitchFamily="18" charset="0"/>
              </a:rPr>
              <a:t>海量非结构化数据</a:t>
            </a:r>
            <a:r>
              <a:rPr lang="en-US" altLang="zh-CN" sz="700" b="1" dirty="0" smtClean="0">
                <a:solidFill>
                  <a:srgbClr val="000000"/>
                </a:solidFill>
                <a:latin typeface="Times New Roman" pitchFamily="18" charset="0"/>
                <a:cs typeface="Times New Roman" pitchFamily="18" charset="0"/>
              </a:rPr>
              <a:t>&amp;</a:t>
            </a:r>
            <a:r>
              <a:rPr lang="en-US" altLang="zh-CN" sz="700" b="1" dirty="0" smtClean="0">
                <a:solidFill>
                  <a:srgbClr val="000000"/>
                </a:solidFill>
                <a:latin typeface="微软雅黑" pitchFamily="18" charset="0"/>
                <a:cs typeface="微软雅黑" pitchFamily="18" charset="0"/>
              </a:rPr>
              <a:t>流数据处理</a:t>
            </a:r>
          </a:p>
        </p:txBody>
      </p:sp>
      <p:sp>
        <p:nvSpPr>
          <p:cNvPr id="1028" name="TextBox 1"/>
          <p:cNvSpPr txBox="1"/>
          <p:nvPr/>
        </p:nvSpPr>
        <p:spPr>
          <a:xfrm>
            <a:off x="2432609" y="3907331"/>
            <a:ext cx="359073" cy="66127"/>
          </a:xfrm>
          <a:prstGeom prst="rect">
            <a:avLst/>
          </a:prstGeom>
          <a:noFill/>
        </p:spPr>
        <p:txBody>
          <a:bodyPr wrap="none" lIns="0" tIns="0" rIns="0" bIns="40087" rtlCol="0">
            <a:spAutoFit/>
          </a:bodyPr>
          <a:lstStyle/>
          <a:p>
            <a:pPr>
              <a:lnSpc>
                <a:spcPts val="175"/>
              </a:lnSpc>
            </a:pPr>
            <a:r>
              <a:rPr lang="en-US" altLang="zh-CN" sz="700" b="1" dirty="0" smtClean="0">
                <a:solidFill>
                  <a:srgbClr val="000000"/>
                </a:solidFill>
                <a:latin typeface="微软雅黑" pitchFamily="18" charset="0"/>
                <a:cs typeface="微软雅黑" pitchFamily="18" charset="0"/>
              </a:rPr>
              <a:t>信息发现</a:t>
            </a:r>
          </a:p>
        </p:txBody>
      </p:sp>
      <p:sp>
        <p:nvSpPr>
          <p:cNvPr id="1029" name="TextBox 1"/>
          <p:cNvSpPr txBox="1"/>
          <p:nvPr/>
        </p:nvSpPr>
        <p:spPr>
          <a:xfrm>
            <a:off x="3442575" y="3907331"/>
            <a:ext cx="359073" cy="66127"/>
          </a:xfrm>
          <a:prstGeom prst="rect">
            <a:avLst/>
          </a:prstGeom>
          <a:noFill/>
        </p:spPr>
        <p:txBody>
          <a:bodyPr wrap="none" lIns="0" tIns="0" rIns="0" bIns="40087" rtlCol="0">
            <a:spAutoFit/>
          </a:bodyPr>
          <a:lstStyle/>
          <a:p>
            <a:pPr>
              <a:lnSpc>
                <a:spcPts val="175"/>
              </a:lnSpc>
            </a:pPr>
            <a:r>
              <a:rPr lang="en-US" altLang="zh-CN" sz="700" b="1" dirty="0" smtClean="0">
                <a:solidFill>
                  <a:srgbClr val="000000"/>
                </a:solidFill>
                <a:latin typeface="微软雅黑" pitchFamily="18" charset="0"/>
                <a:cs typeface="微软雅黑" pitchFamily="18" charset="0"/>
              </a:rPr>
              <a:t>数据转化</a:t>
            </a:r>
          </a:p>
        </p:txBody>
      </p:sp>
      <p:sp>
        <p:nvSpPr>
          <p:cNvPr id="1030" name="TextBox 1"/>
          <p:cNvSpPr txBox="1"/>
          <p:nvPr/>
        </p:nvSpPr>
        <p:spPr>
          <a:xfrm>
            <a:off x="901368" y="4794837"/>
            <a:ext cx="384721" cy="848392"/>
          </a:xfrm>
          <a:prstGeom prst="rect">
            <a:avLst/>
          </a:prstGeom>
          <a:noFill/>
        </p:spPr>
        <p:txBody>
          <a:bodyPr wrap="none" lIns="0" tIns="0" rIns="0" bIns="40087" rtlCol="0">
            <a:spAutoFit/>
          </a:bodyPr>
          <a:lstStyle/>
          <a:p>
            <a:pPr>
              <a:lnSpc>
                <a:spcPts val="175"/>
              </a:lnSpc>
            </a:pPr>
            <a:r>
              <a:rPr lang="en-US" altLang="zh-CN" sz="1000" b="1" dirty="0" smtClean="0">
                <a:solidFill>
                  <a:srgbClr val="000000"/>
                </a:solidFill>
                <a:latin typeface="微软雅黑" pitchFamily="18" charset="0"/>
                <a:cs typeface="微软雅黑" pitchFamily="18" charset="0"/>
              </a:rPr>
              <a:t>存储层</a:t>
            </a:r>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614"/>
              </a:lnSpc>
            </a:pPr>
            <a:r>
              <a:rPr lang="en-US" altLang="zh-CN" sz="1000" b="1" dirty="0" smtClean="0">
                <a:solidFill>
                  <a:srgbClr val="000000"/>
                </a:solidFill>
                <a:latin typeface="微软雅黑" pitchFamily="18" charset="0"/>
                <a:cs typeface="微软雅黑" pitchFamily="18" charset="0"/>
              </a:rPr>
              <a:t>数据源</a:t>
            </a:r>
          </a:p>
        </p:txBody>
      </p:sp>
      <p:sp>
        <p:nvSpPr>
          <p:cNvPr id="1031" name="TextBox 1"/>
          <p:cNvSpPr txBox="1"/>
          <p:nvPr/>
        </p:nvSpPr>
        <p:spPr>
          <a:xfrm>
            <a:off x="4832637" y="3918857"/>
            <a:ext cx="2797241" cy="591911"/>
          </a:xfrm>
          <a:prstGeom prst="rect">
            <a:avLst/>
          </a:prstGeom>
          <a:noFill/>
        </p:spPr>
        <p:txBody>
          <a:bodyPr wrap="none" lIns="0" tIns="0" rIns="0" bIns="40087" rtlCol="0">
            <a:spAutoFit/>
          </a:bodyPr>
          <a:lstStyle/>
          <a:p>
            <a:pPr>
              <a:lnSpc>
                <a:spcPts val="263"/>
              </a:lnSpc>
              <a:tabLst>
                <a:tab pos="1870740" algn="l"/>
              </a:tabLst>
            </a:pPr>
            <a:r>
              <a:rPr lang="en-US" altLang="zh-CN" b="1" dirty="0" smtClean="0"/>
              <a:t>	</a:t>
            </a:r>
            <a:r>
              <a:rPr lang="en-US" altLang="zh-CN" sz="1200" b="1" dirty="0" smtClean="0">
                <a:solidFill>
                  <a:srgbClr val="FD0000"/>
                </a:solidFill>
                <a:latin typeface="微软雅黑" pitchFamily="18" charset="0"/>
                <a:cs typeface="微软雅黑" pitchFamily="18" charset="0"/>
              </a:rPr>
              <a:t>数据仓库</a:t>
            </a:r>
          </a:p>
          <a:p>
            <a:pPr>
              <a:lnSpc>
                <a:spcPts val="877"/>
              </a:lnSpc>
            </a:pPr>
            <a:endParaRPr lang="en-US" altLang="zh-CN" b="1" dirty="0" smtClean="0"/>
          </a:p>
          <a:p>
            <a:pPr>
              <a:lnSpc>
                <a:spcPts val="877"/>
              </a:lnSpc>
            </a:pPr>
            <a:endParaRPr lang="en-US" altLang="zh-CN" b="1" dirty="0" smtClean="0"/>
          </a:p>
          <a:p>
            <a:pPr>
              <a:lnSpc>
                <a:spcPts val="877"/>
              </a:lnSpc>
            </a:pPr>
            <a:endParaRPr lang="en-US" altLang="zh-CN" b="1" dirty="0" smtClean="0"/>
          </a:p>
          <a:p>
            <a:pPr>
              <a:lnSpc>
                <a:spcPts val="1315"/>
              </a:lnSpc>
              <a:tabLst>
                <a:tab pos="1870740" algn="l"/>
              </a:tabLst>
            </a:pPr>
            <a:r>
              <a:rPr lang="en-US" altLang="zh-CN" sz="1100" b="1" dirty="0" smtClean="0">
                <a:solidFill>
                  <a:srgbClr val="000000"/>
                </a:solidFill>
                <a:latin typeface="微软雅黑" pitchFamily="18" charset="0"/>
                <a:cs typeface="微软雅黑" pitchFamily="18" charset="0"/>
              </a:rPr>
              <a:t>海量非结构化</a:t>
            </a:r>
            <a:r>
              <a:rPr lang="en-US" altLang="zh-CN" sz="1100" b="1" dirty="0" smtClean="0">
                <a:solidFill>
                  <a:srgbClr val="000000"/>
                </a:solidFill>
                <a:latin typeface="Times New Roman" pitchFamily="18" charset="0"/>
                <a:cs typeface="Times New Roman" pitchFamily="18" charset="0"/>
              </a:rPr>
              <a:t>&amp;</a:t>
            </a:r>
            <a:r>
              <a:rPr lang="en-US" altLang="zh-CN" sz="1100" b="1" dirty="0" smtClean="0">
                <a:solidFill>
                  <a:srgbClr val="000000"/>
                </a:solidFill>
                <a:latin typeface="微软雅黑" pitchFamily="18" charset="0"/>
                <a:cs typeface="微软雅黑" pitchFamily="18" charset="0"/>
              </a:rPr>
              <a:t>结构化数据访问，转换和存储</a:t>
            </a:r>
          </a:p>
        </p:txBody>
      </p:sp>
      <p:sp>
        <p:nvSpPr>
          <p:cNvPr id="1032" name="TextBox 1"/>
          <p:cNvSpPr txBox="1"/>
          <p:nvPr/>
        </p:nvSpPr>
        <p:spPr>
          <a:xfrm>
            <a:off x="6200979" y="3377133"/>
            <a:ext cx="1692771" cy="78951"/>
          </a:xfrm>
          <a:prstGeom prst="rect">
            <a:avLst/>
          </a:prstGeom>
          <a:noFill/>
        </p:spPr>
        <p:txBody>
          <a:bodyPr wrap="none" lIns="0" tIns="0" rIns="0" bIns="40087" rtlCol="0">
            <a:spAutoFit/>
          </a:bodyPr>
          <a:lstStyle/>
          <a:p>
            <a:pPr>
              <a:lnSpc>
                <a:spcPts val="263"/>
              </a:lnSpc>
            </a:pPr>
            <a:r>
              <a:rPr lang="en-US" altLang="zh-CN" sz="1200" b="1" dirty="0" smtClean="0">
                <a:solidFill>
                  <a:srgbClr val="FD0000"/>
                </a:solidFill>
                <a:latin typeface="微软雅黑" pitchFamily="18" charset="0"/>
                <a:cs typeface="微软雅黑" pitchFamily="18" charset="0"/>
              </a:rPr>
              <a:t>分析主题库（数据集市）</a:t>
            </a:r>
          </a:p>
        </p:txBody>
      </p:sp>
      <p:sp>
        <p:nvSpPr>
          <p:cNvPr id="1033" name="TextBox 1"/>
          <p:cNvSpPr txBox="1"/>
          <p:nvPr/>
        </p:nvSpPr>
        <p:spPr>
          <a:xfrm>
            <a:off x="4474262" y="4598895"/>
            <a:ext cx="719749"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Faceted</a:t>
            </a:r>
            <a:r>
              <a:rPr lang="en-US" altLang="zh-CN" sz="600" b="1" dirty="0" smtClean="0">
                <a:latin typeface="Times New Roman" pitchFamily="18" charset="0"/>
                <a:cs typeface="Times New Roman" pitchFamily="18" charset="0"/>
              </a:rPr>
              <a:t> </a:t>
            </a:r>
            <a:r>
              <a:rPr lang="en-US" altLang="zh-CN" sz="600" b="1" dirty="0" smtClean="0">
                <a:solidFill>
                  <a:srgbClr val="000000"/>
                </a:solidFill>
                <a:latin typeface="Times New Roman" pitchFamily="18" charset="0"/>
                <a:cs typeface="Times New Roman" pitchFamily="18" charset="0"/>
              </a:rPr>
              <a:t>Unstructured</a:t>
            </a:r>
          </a:p>
        </p:txBody>
      </p:sp>
      <p:sp>
        <p:nvSpPr>
          <p:cNvPr id="1034" name="TextBox 1"/>
          <p:cNvSpPr txBox="1"/>
          <p:nvPr/>
        </p:nvSpPr>
        <p:spPr>
          <a:xfrm>
            <a:off x="7428143" y="4598895"/>
            <a:ext cx="588303" cy="106650"/>
          </a:xfrm>
          <a:prstGeom prst="rect">
            <a:avLst/>
          </a:prstGeom>
          <a:noFill/>
        </p:spPr>
        <p:txBody>
          <a:bodyPr wrap="none" lIns="0" tIns="0" rIns="0" bIns="40087" rtlCol="0">
            <a:spAutoFit/>
          </a:bodyPr>
          <a:lstStyle/>
          <a:p>
            <a:pPr>
              <a:lnSpc>
                <a:spcPts val="526"/>
              </a:lnSpc>
            </a:pPr>
            <a:r>
              <a:rPr lang="en-US" altLang="zh-CN" sz="600" b="1" dirty="0" smtClean="0">
                <a:solidFill>
                  <a:srgbClr val="000000"/>
                </a:solidFill>
                <a:latin typeface="Times New Roman" pitchFamily="18" charset="0"/>
                <a:cs typeface="Times New Roman" pitchFamily="18" charset="0"/>
              </a:rPr>
              <a:t>Spatial/Relational</a:t>
            </a:r>
          </a:p>
        </p:txBody>
      </p:sp>
      <p:sp>
        <p:nvSpPr>
          <p:cNvPr id="1035" name="TextBox 1"/>
          <p:cNvSpPr txBox="1"/>
          <p:nvPr/>
        </p:nvSpPr>
        <p:spPr>
          <a:xfrm>
            <a:off x="7515022" y="5682343"/>
            <a:ext cx="461665" cy="53302"/>
          </a:xfrm>
          <a:prstGeom prst="rect">
            <a:avLst/>
          </a:prstGeom>
          <a:noFill/>
        </p:spPr>
        <p:txBody>
          <a:bodyPr wrap="none" lIns="0" tIns="0" rIns="0" bIns="40087" rtlCol="0">
            <a:spAutoFit/>
          </a:bodyPr>
          <a:lstStyle/>
          <a:p>
            <a:pPr>
              <a:lnSpc>
                <a:spcPts val="88"/>
              </a:lnSpc>
            </a:pPr>
            <a:r>
              <a:rPr lang="en-US" altLang="zh-CN" sz="600" b="1" dirty="0" smtClean="0">
                <a:solidFill>
                  <a:srgbClr val="000000"/>
                </a:solidFill>
                <a:latin typeface="微软雅黑" pitchFamily="18" charset="0"/>
                <a:cs typeface="微软雅黑" pitchFamily="18" charset="0"/>
              </a:rPr>
              <a:t>企业部门应用</a:t>
            </a:r>
          </a:p>
        </p:txBody>
      </p:sp>
      <p:pic>
        <p:nvPicPr>
          <p:cNvPr id="1036" name="图片 1035"/>
          <p:cNvPicPr>
            <a:picLocks noChangeAspect="1"/>
          </p:cNvPicPr>
          <p:nvPr/>
        </p:nvPicPr>
        <p:blipFill>
          <a:blip r:embed="rId3" cstate="print"/>
          <a:stretch>
            <a:fillRect/>
          </a:stretch>
        </p:blipFill>
        <p:spPr>
          <a:xfrm>
            <a:off x="1246545" y="1149724"/>
            <a:ext cx="4498321" cy="442443"/>
          </a:xfrm>
          <a:prstGeom prst="rect">
            <a:avLst/>
          </a:prstGeom>
        </p:spPr>
      </p:pic>
      <p:sp>
        <p:nvSpPr>
          <p:cNvPr id="45" name="标题 1"/>
          <p:cNvSpPr txBox="1">
            <a:spLocks/>
          </p:cNvSpPr>
          <p:nvPr/>
        </p:nvSpPr>
        <p:spPr bwMode="auto">
          <a:xfrm>
            <a:off x="1043608" y="116868"/>
            <a:ext cx="7643192" cy="57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0" hangingPunct="0"/>
            <a:r>
              <a:rPr lang="zh-CN" altLang="en-US" sz="2400" b="1" kern="0" dirty="0" smtClean="0">
                <a:solidFill>
                  <a:schemeClr val="tx1">
                    <a:lumMod val="65000"/>
                    <a:lumOff val="35000"/>
                  </a:schemeClr>
                </a:solidFill>
                <a:latin typeface="黑体" pitchFamily="49" charset="-122"/>
                <a:ea typeface="黑体" pitchFamily="49" charset="-122"/>
              </a:rPr>
              <a:t>企业大数据建设方法</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extBox 8"/>
          <p:cNvSpPr txBox="1">
            <a:spLocks noChangeArrowheads="1"/>
          </p:cNvSpPr>
          <p:nvPr/>
        </p:nvSpPr>
        <p:spPr bwMode="auto">
          <a:xfrm>
            <a:off x="387350" y="231775"/>
            <a:ext cx="492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zh-CN" altLang="en-US" sz="2400" b="1">
                <a:solidFill>
                  <a:srgbClr val="F08300"/>
                </a:solidFill>
                <a:latin typeface="微软雅黑" pitchFamily="34" charset="-122"/>
                <a:ea typeface="微软雅黑" pitchFamily="34" charset="-122"/>
              </a:rPr>
              <a:t>三</a:t>
            </a:r>
          </a:p>
        </p:txBody>
      </p:sp>
      <p:sp>
        <p:nvSpPr>
          <p:cNvPr id="7" name="TextBox 34"/>
          <p:cNvSpPr txBox="1">
            <a:spLocks noChangeArrowheads="1"/>
          </p:cNvSpPr>
          <p:nvPr/>
        </p:nvSpPr>
        <p:spPr bwMode="auto">
          <a:xfrm>
            <a:off x="1064040" y="188640"/>
            <a:ext cx="47644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r>
              <a:rPr lang="en-US" altLang="zh-CN" sz="2400" dirty="0" smtClean="0">
                <a:latin typeface="微软雅黑" pitchFamily="34" charset="-122"/>
                <a:ea typeface="微软雅黑" pitchFamily="34" charset="-122"/>
              </a:rPr>
              <a:t>Hadoop</a:t>
            </a:r>
            <a:r>
              <a:rPr lang="zh-CN" altLang="en-US" sz="2400" dirty="0" smtClean="0">
                <a:latin typeface="微软雅黑" pitchFamily="34" charset="-122"/>
                <a:ea typeface="微软雅黑" pitchFamily="34" charset="-122"/>
              </a:rPr>
              <a:t>核心生态组件及应用实例</a:t>
            </a:r>
            <a:endParaRPr lang="zh-CN" altLang="en-US" sz="2400" dirty="0">
              <a:latin typeface="微软雅黑" pitchFamily="34" charset="-122"/>
              <a:ea typeface="微软雅黑" pitchFamily="34" charset="-122"/>
            </a:endParaRPr>
          </a:p>
        </p:txBody>
      </p:sp>
      <p:pic>
        <p:nvPicPr>
          <p:cNvPr id="104452" name="Picture 4" descr="https://timgsa.baidu.com/timg?image&amp;quality=80&amp;size=b9999_10000&amp;sec=1498325023182&amp;di=749525c088bef9c4d44d4eff0a86065d&amp;imgtype=0&amp;src=http%3A%2F%2Fwww.36dsj.com%2Fwp-content%2Fuploads%2F2014%2F07%2F212-489x4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2924944"/>
            <a:ext cx="3816424" cy="3348152"/>
          </a:xfrm>
          <a:prstGeom prst="rect">
            <a:avLst/>
          </a:prstGeom>
          <a:noFill/>
          <a:extLst>
            <a:ext uri="{909E8E84-426E-40DD-AFC4-6F175D3DCCD1}">
              <a14:hiddenFill xmlns:a14="http://schemas.microsoft.com/office/drawing/2010/main">
                <a:solidFill>
                  <a:srgbClr val="FFFFFF"/>
                </a:solidFill>
              </a14:hiddenFill>
            </a:ext>
          </a:extLst>
        </p:spPr>
      </p:pic>
      <p:pic>
        <p:nvPicPr>
          <p:cNvPr id="104454" name="Picture 6" descr="https://timgsa.baidu.com/timg?image&amp;quality=80&amp;size=b9999_10000&amp;sec=1498325254563&amp;di=9fdfb60c782a77f8309320dfd4a9bd1e&amp;imgtype=0&amp;src=http%3A%2F%2Fwww.36dsj.com%2Fwp-content%2Fuploads%2F2016%2F01%2F433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908720"/>
            <a:ext cx="609600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448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52"/>
                                        </p:tgtEl>
                                        <p:attrNameLst>
                                          <p:attrName>style.visibility</p:attrName>
                                        </p:attrNameLst>
                                      </p:cBhvr>
                                      <p:to>
                                        <p:strVal val="visible"/>
                                      </p:to>
                                    </p:set>
                                    <p:animEffect transition="in" filter="fade">
                                      <p:cBhvr>
                                        <p:cTn id="7"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624" y="188640"/>
            <a:ext cx="4608512" cy="432048"/>
          </a:xfrm>
          <a:prstGeom prst="rect">
            <a:avLst/>
          </a:prstGeom>
          <a:noFill/>
        </p:spPr>
        <p:txBody>
          <a:bodyPr wrap="square" rtlCol="0">
            <a:noAutofit/>
          </a:bodyPr>
          <a:lstStyle/>
          <a:p>
            <a:r>
              <a:rPr lang="zh-CN" altLang="en-US" sz="2400" dirty="0" smtClean="0">
                <a:latin typeface="+mj-ea"/>
                <a:ea typeface="+mj-ea"/>
              </a:rPr>
              <a:t>非</a:t>
            </a:r>
            <a:r>
              <a:rPr lang="en-US" altLang="zh-CN" sz="2400" dirty="0" smtClean="0">
                <a:latin typeface="+mj-ea"/>
                <a:ea typeface="+mj-ea"/>
              </a:rPr>
              <a:t>Hadoop</a:t>
            </a:r>
            <a:r>
              <a:rPr lang="zh-CN" altLang="en-US" sz="2400" dirty="0" smtClean="0">
                <a:latin typeface="+mj-ea"/>
                <a:ea typeface="+mj-ea"/>
              </a:rPr>
              <a:t>的一个工程设计实例</a:t>
            </a:r>
            <a:endParaRPr lang="zh-CN" altLang="en-US" sz="2400" dirty="0">
              <a:latin typeface="+mj-ea"/>
              <a:ea typeface="+mj-ea"/>
            </a:endParaRPr>
          </a:p>
        </p:txBody>
      </p:sp>
      <p:sp>
        <p:nvSpPr>
          <p:cNvPr id="3" name="TextBox 2"/>
          <p:cNvSpPr txBox="1"/>
          <p:nvPr/>
        </p:nvSpPr>
        <p:spPr>
          <a:xfrm>
            <a:off x="1403648" y="4509120"/>
            <a:ext cx="1296144" cy="360040"/>
          </a:xfrm>
          <a:prstGeom prst="rect">
            <a:avLst/>
          </a:prstGeom>
          <a:solidFill>
            <a:srgbClr val="00B0F0">
              <a:alpha val="39000"/>
            </a:srgbClr>
          </a:solidFill>
          <a:ln>
            <a:solidFill>
              <a:schemeClr val="tx1">
                <a:lumMod val="75000"/>
                <a:lumOff val="25000"/>
              </a:schemeClr>
            </a:solidFill>
          </a:ln>
        </p:spPr>
        <p:txBody>
          <a:bodyPr wrap="square" rtlCol="0">
            <a:noAutofit/>
          </a:bodyPr>
          <a:lstStyle/>
          <a:p>
            <a:pPr algn="ctr"/>
            <a:r>
              <a:rPr lang="en-US" altLang="zh-CN" dirty="0" err="1" smtClean="0"/>
              <a:t>Kafa</a:t>
            </a:r>
            <a:r>
              <a:rPr lang="zh-CN" altLang="en-US" dirty="0" smtClean="0"/>
              <a:t>集群</a:t>
            </a:r>
            <a:endParaRPr lang="zh-CN" altLang="en-US" dirty="0"/>
          </a:p>
        </p:txBody>
      </p:sp>
      <p:sp>
        <p:nvSpPr>
          <p:cNvPr id="4" name="TextBox 3"/>
          <p:cNvSpPr txBox="1"/>
          <p:nvPr/>
        </p:nvSpPr>
        <p:spPr>
          <a:xfrm>
            <a:off x="1403648" y="4005064"/>
            <a:ext cx="1296144" cy="360040"/>
          </a:xfrm>
          <a:prstGeom prst="rect">
            <a:avLst/>
          </a:prstGeom>
          <a:solidFill>
            <a:srgbClr val="92D050">
              <a:alpha val="29000"/>
            </a:srgbClr>
          </a:solidFill>
          <a:ln>
            <a:solidFill>
              <a:schemeClr val="tx1">
                <a:lumMod val="75000"/>
                <a:lumOff val="25000"/>
              </a:schemeClr>
            </a:solidFill>
          </a:ln>
        </p:spPr>
        <p:txBody>
          <a:bodyPr wrap="square" rtlCol="0">
            <a:noAutofit/>
          </a:bodyPr>
          <a:lstStyle/>
          <a:p>
            <a:pPr algn="ctr"/>
            <a:r>
              <a:rPr lang="en-US" altLang="zh-CN" dirty="0" smtClean="0"/>
              <a:t>Storm</a:t>
            </a:r>
            <a:r>
              <a:rPr lang="zh-CN" altLang="en-US" dirty="0" smtClean="0"/>
              <a:t>集群</a:t>
            </a:r>
            <a:endParaRPr lang="zh-CN" altLang="en-US" dirty="0"/>
          </a:p>
        </p:txBody>
      </p:sp>
      <p:sp>
        <p:nvSpPr>
          <p:cNvPr id="5" name="TextBox 4"/>
          <p:cNvSpPr txBox="1"/>
          <p:nvPr/>
        </p:nvSpPr>
        <p:spPr>
          <a:xfrm>
            <a:off x="2987824" y="4519845"/>
            <a:ext cx="1296144" cy="360040"/>
          </a:xfrm>
          <a:prstGeom prst="rect">
            <a:avLst/>
          </a:prstGeom>
          <a:solidFill>
            <a:srgbClr val="00B0F0">
              <a:alpha val="39000"/>
            </a:srgbClr>
          </a:solidFill>
          <a:ln>
            <a:solidFill>
              <a:schemeClr val="tx1">
                <a:lumMod val="75000"/>
                <a:lumOff val="25000"/>
              </a:schemeClr>
            </a:solidFill>
          </a:ln>
        </p:spPr>
        <p:txBody>
          <a:bodyPr wrap="square" rtlCol="0">
            <a:noAutofit/>
          </a:bodyPr>
          <a:lstStyle/>
          <a:p>
            <a:pPr algn="ctr"/>
            <a:r>
              <a:rPr lang="en-US" altLang="zh-CN" dirty="0" err="1" smtClean="0"/>
              <a:t>Kafa</a:t>
            </a:r>
            <a:r>
              <a:rPr lang="zh-CN" altLang="en-US" dirty="0" smtClean="0"/>
              <a:t>集群</a:t>
            </a:r>
            <a:endParaRPr lang="zh-CN" altLang="en-US" dirty="0"/>
          </a:p>
        </p:txBody>
      </p:sp>
      <p:sp>
        <p:nvSpPr>
          <p:cNvPr id="6" name="TextBox 5"/>
          <p:cNvSpPr txBox="1"/>
          <p:nvPr/>
        </p:nvSpPr>
        <p:spPr>
          <a:xfrm>
            <a:off x="2987824" y="4015789"/>
            <a:ext cx="1296144" cy="360040"/>
          </a:xfrm>
          <a:prstGeom prst="rect">
            <a:avLst/>
          </a:prstGeom>
          <a:solidFill>
            <a:srgbClr val="92D050">
              <a:alpha val="29000"/>
            </a:srgbClr>
          </a:solidFill>
          <a:ln>
            <a:solidFill>
              <a:schemeClr val="tx1">
                <a:lumMod val="75000"/>
                <a:lumOff val="25000"/>
              </a:schemeClr>
            </a:solidFill>
          </a:ln>
        </p:spPr>
        <p:txBody>
          <a:bodyPr wrap="square" rtlCol="0">
            <a:noAutofit/>
          </a:bodyPr>
          <a:lstStyle/>
          <a:p>
            <a:pPr algn="ctr"/>
            <a:r>
              <a:rPr lang="en-US" altLang="zh-CN" dirty="0" smtClean="0"/>
              <a:t>Storm</a:t>
            </a:r>
            <a:r>
              <a:rPr lang="zh-CN" altLang="en-US" dirty="0" smtClean="0"/>
              <a:t>集群</a:t>
            </a:r>
            <a:endParaRPr lang="zh-CN" altLang="en-US" dirty="0"/>
          </a:p>
        </p:txBody>
      </p:sp>
      <p:sp>
        <p:nvSpPr>
          <p:cNvPr id="7" name="TextBox 6"/>
          <p:cNvSpPr txBox="1"/>
          <p:nvPr/>
        </p:nvSpPr>
        <p:spPr>
          <a:xfrm>
            <a:off x="4644008" y="4509120"/>
            <a:ext cx="1296144" cy="360040"/>
          </a:xfrm>
          <a:prstGeom prst="rect">
            <a:avLst/>
          </a:prstGeom>
          <a:solidFill>
            <a:srgbClr val="00B0F0">
              <a:alpha val="39000"/>
            </a:srgbClr>
          </a:solidFill>
          <a:ln>
            <a:solidFill>
              <a:schemeClr val="tx1">
                <a:lumMod val="75000"/>
                <a:lumOff val="25000"/>
              </a:schemeClr>
            </a:solidFill>
          </a:ln>
        </p:spPr>
        <p:txBody>
          <a:bodyPr wrap="square" rtlCol="0">
            <a:noAutofit/>
          </a:bodyPr>
          <a:lstStyle/>
          <a:p>
            <a:pPr algn="ctr"/>
            <a:r>
              <a:rPr lang="en-US" altLang="zh-CN" dirty="0" err="1" smtClean="0"/>
              <a:t>Kafa</a:t>
            </a:r>
            <a:r>
              <a:rPr lang="zh-CN" altLang="en-US" dirty="0" smtClean="0"/>
              <a:t>集群</a:t>
            </a:r>
            <a:endParaRPr lang="zh-CN" altLang="en-US" dirty="0"/>
          </a:p>
        </p:txBody>
      </p:sp>
      <p:sp>
        <p:nvSpPr>
          <p:cNvPr id="8" name="TextBox 7"/>
          <p:cNvSpPr txBox="1"/>
          <p:nvPr/>
        </p:nvSpPr>
        <p:spPr>
          <a:xfrm>
            <a:off x="4644008" y="4005064"/>
            <a:ext cx="1296144" cy="360040"/>
          </a:xfrm>
          <a:prstGeom prst="rect">
            <a:avLst/>
          </a:prstGeom>
          <a:solidFill>
            <a:srgbClr val="92D050">
              <a:alpha val="29000"/>
            </a:srgbClr>
          </a:solidFill>
          <a:ln>
            <a:solidFill>
              <a:schemeClr val="tx1">
                <a:lumMod val="75000"/>
                <a:lumOff val="25000"/>
              </a:schemeClr>
            </a:solidFill>
          </a:ln>
        </p:spPr>
        <p:txBody>
          <a:bodyPr wrap="square" rtlCol="0">
            <a:noAutofit/>
          </a:bodyPr>
          <a:lstStyle/>
          <a:p>
            <a:pPr algn="ctr"/>
            <a:r>
              <a:rPr lang="en-US" altLang="zh-CN" dirty="0" smtClean="0"/>
              <a:t>Storm</a:t>
            </a:r>
            <a:r>
              <a:rPr lang="zh-CN" altLang="en-US" dirty="0" smtClean="0"/>
              <a:t>集群</a:t>
            </a:r>
            <a:endParaRPr lang="zh-CN" altLang="en-US" dirty="0"/>
          </a:p>
        </p:txBody>
      </p:sp>
      <p:sp>
        <p:nvSpPr>
          <p:cNvPr id="11" name="TextBox 10"/>
          <p:cNvSpPr txBox="1"/>
          <p:nvPr/>
        </p:nvSpPr>
        <p:spPr>
          <a:xfrm>
            <a:off x="2699792" y="5137188"/>
            <a:ext cx="1944216" cy="360040"/>
          </a:xfrm>
          <a:prstGeom prst="rect">
            <a:avLst/>
          </a:prstGeom>
          <a:solidFill>
            <a:schemeClr val="accent1">
              <a:lumMod val="60000"/>
              <a:lumOff val="40000"/>
              <a:alpha val="75000"/>
            </a:schemeClr>
          </a:solidFill>
          <a:ln>
            <a:solidFill>
              <a:schemeClr val="tx1">
                <a:lumMod val="75000"/>
                <a:lumOff val="25000"/>
              </a:schemeClr>
            </a:solidFill>
          </a:ln>
        </p:spPr>
        <p:txBody>
          <a:bodyPr wrap="square" rtlCol="0">
            <a:noAutofit/>
          </a:bodyPr>
          <a:lstStyle/>
          <a:p>
            <a:pPr algn="ctr"/>
            <a:r>
              <a:rPr lang="zh-CN" altLang="en-US" dirty="0" smtClean="0"/>
              <a:t>数据来源</a:t>
            </a:r>
            <a:endParaRPr lang="zh-CN" altLang="en-US" dirty="0"/>
          </a:p>
        </p:txBody>
      </p:sp>
      <p:sp>
        <p:nvSpPr>
          <p:cNvPr id="12" name="TextBox 11"/>
          <p:cNvSpPr txBox="1"/>
          <p:nvPr/>
        </p:nvSpPr>
        <p:spPr>
          <a:xfrm>
            <a:off x="1403648" y="2996952"/>
            <a:ext cx="948178" cy="864096"/>
          </a:xfrm>
          <a:prstGeom prst="rect">
            <a:avLst/>
          </a:prstGeom>
          <a:solidFill>
            <a:schemeClr val="tx2">
              <a:lumMod val="40000"/>
              <a:lumOff val="60000"/>
              <a:alpha val="39000"/>
            </a:schemeClr>
          </a:solidFill>
          <a:ln>
            <a:solidFill>
              <a:schemeClr val="tx1">
                <a:lumMod val="75000"/>
                <a:lumOff val="25000"/>
              </a:schemeClr>
            </a:solidFill>
          </a:ln>
        </p:spPr>
        <p:txBody>
          <a:bodyPr wrap="square" rtlCol="0" anchor="ctr">
            <a:noAutofit/>
          </a:bodyPr>
          <a:lstStyle/>
          <a:p>
            <a:pPr algn="ctr"/>
            <a:r>
              <a:rPr lang="en-US" altLang="zh-CN" dirty="0" err="1" smtClean="0"/>
              <a:t>MongoDB</a:t>
            </a:r>
            <a:endParaRPr lang="zh-CN" altLang="en-US" dirty="0"/>
          </a:p>
        </p:txBody>
      </p:sp>
      <p:sp>
        <p:nvSpPr>
          <p:cNvPr id="13" name="TextBox 12"/>
          <p:cNvSpPr txBox="1"/>
          <p:nvPr/>
        </p:nvSpPr>
        <p:spPr>
          <a:xfrm>
            <a:off x="2351826" y="2996952"/>
            <a:ext cx="1008112" cy="864096"/>
          </a:xfrm>
          <a:prstGeom prst="rect">
            <a:avLst/>
          </a:prstGeom>
          <a:solidFill>
            <a:srgbClr val="7030A0">
              <a:alpha val="23000"/>
            </a:srgbClr>
          </a:solidFill>
          <a:ln>
            <a:solidFill>
              <a:schemeClr val="tx1">
                <a:lumMod val="75000"/>
                <a:lumOff val="25000"/>
              </a:schemeClr>
            </a:solidFill>
          </a:ln>
        </p:spPr>
        <p:txBody>
          <a:bodyPr wrap="square" rtlCol="0" anchor="ctr">
            <a:noAutofit/>
          </a:bodyPr>
          <a:lstStyle/>
          <a:p>
            <a:pPr algn="ctr"/>
            <a:r>
              <a:rPr lang="en-US" altLang="zh-CN" dirty="0" smtClean="0"/>
              <a:t>MySQL</a:t>
            </a:r>
            <a:endParaRPr lang="zh-CN" altLang="en-US" dirty="0"/>
          </a:p>
        </p:txBody>
      </p:sp>
      <p:sp>
        <p:nvSpPr>
          <p:cNvPr id="14" name="TextBox 13"/>
          <p:cNvSpPr txBox="1"/>
          <p:nvPr/>
        </p:nvSpPr>
        <p:spPr>
          <a:xfrm>
            <a:off x="4067944" y="2996952"/>
            <a:ext cx="936104" cy="864096"/>
          </a:xfrm>
          <a:prstGeom prst="rect">
            <a:avLst/>
          </a:prstGeom>
          <a:solidFill>
            <a:schemeClr val="tx2">
              <a:lumMod val="40000"/>
              <a:lumOff val="60000"/>
              <a:alpha val="39000"/>
            </a:schemeClr>
          </a:solidFill>
          <a:ln>
            <a:solidFill>
              <a:schemeClr val="tx1">
                <a:lumMod val="75000"/>
                <a:lumOff val="25000"/>
              </a:schemeClr>
            </a:solidFill>
          </a:ln>
        </p:spPr>
        <p:txBody>
          <a:bodyPr wrap="square" rtlCol="0" anchor="ctr">
            <a:noAutofit/>
          </a:bodyPr>
          <a:lstStyle/>
          <a:p>
            <a:pPr algn="ctr"/>
            <a:r>
              <a:rPr lang="en-US" altLang="zh-CN" dirty="0" err="1" smtClean="0"/>
              <a:t>Redis</a:t>
            </a:r>
            <a:endParaRPr lang="zh-CN" altLang="en-US" dirty="0"/>
          </a:p>
        </p:txBody>
      </p:sp>
      <p:sp>
        <p:nvSpPr>
          <p:cNvPr id="15" name="TextBox 14"/>
          <p:cNvSpPr txBox="1"/>
          <p:nvPr/>
        </p:nvSpPr>
        <p:spPr>
          <a:xfrm>
            <a:off x="5004048" y="2996952"/>
            <a:ext cx="936104" cy="864096"/>
          </a:xfrm>
          <a:prstGeom prst="rect">
            <a:avLst/>
          </a:prstGeom>
          <a:solidFill>
            <a:srgbClr val="7030A0">
              <a:alpha val="23000"/>
            </a:srgbClr>
          </a:solidFill>
          <a:ln>
            <a:solidFill>
              <a:schemeClr val="tx1">
                <a:lumMod val="75000"/>
                <a:lumOff val="25000"/>
              </a:schemeClr>
            </a:solidFill>
          </a:ln>
        </p:spPr>
        <p:txBody>
          <a:bodyPr wrap="square" rtlCol="0" anchor="ctr">
            <a:noAutofit/>
          </a:bodyPr>
          <a:lstStyle/>
          <a:p>
            <a:pPr algn="ctr"/>
            <a:r>
              <a:rPr lang="en-US" altLang="zh-CN" dirty="0" err="1" smtClean="0"/>
              <a:t>HBase</a:t>
            </a:r>
            <a:endParaRPr lang="zh-CN" altLang="en-US" dirty="0"/>
          </a:p>
        </p:txBody>
      </p:sp>
      <p:sp>
        <p:nvSpPr>
          <p:cNvPr id="16" name="TextBox 15"/>
          <p:cNvSpPr txBox="1"/>
          <p:nvPr/>
        </p:nvSpPr>
        <p:spPr>
          <a:xfrm>
            <a:off x="1403648" y="2420888"/>
            <a:ext cx="2160240" cy="360040"/>
          </a:xfrm>
          <a:prstGeom prst="rect">
            <a:avLst/>
          </a:prstGeom>
          <a:solidFill>
            <a:srgbClr val="92D050">
              <a:alpha val="29000"/>
            </a:srgbClr>
          </a:solidFill>
          <a:ln>
            <a:solidFill>
              <a:schemeClr val="tx1">
                <a:lumMod val="75000"/>
                <a:lumOff val="25000"/>
              </a:schemeClr>
            </a:solidFill>
          </a:ln>
        </p:spPr>
        <p:txBody>
          <a:bodyPr wrap="square" rtlCol="0">
            <a:noAutofit/>
          </a:bodyPr>
          <a:lstStyle/>
          <a:p>
            <a:pPr algn="ctr"/>
            <a:r>
              <a:rPr lang="en-US" altLang="zh-CN" dirty="0" smtClean="0"/>
              <a:t>Storm</a:t>
            </a:r>
            <a:endParaRPr lang="zh-CN" altLang="en-US" dirty="0"/>
          </a:p>
        </p:txBody>
      </p:sp>
      <p:sp>
        <p:nvSpPr>
          <p:cNvPr id="17" name="TextBox 16"/>
          <p:cNvSpPr txBox="1"/>
          <p:nvPr/>
        </p:nvSpPr>
        <p:spPr>
          <a:xfrm>
            <a:off x="3851920" y="2420888"/>
            <a:ext cx="2088232" cy="360040"/>
          </a:xfrm>
          <a:prstGeom prst="rect">
            <a:avLst/>
          </a:prstGeom>
          <a:solidFill>
            <a:srgbClr val="FFFF00">
              <a:alpha val="29000"/>
            </a:srgbClr>
          </a:solidFill>
          <a:ln>
            <a:solidFill>
              <a:schemeClr val="tx1">
                <a:lumMod val="75000"/>
                <a:lumOff val="25000"/>
              </a:schemeClr>
            </a:solidFill>
          </a:ln>
        </p:spPr>
        <p:txBody>
          <a:bodyPr wrap="square" rtlCol="0">
            <a:noAutofit/>
          </a:bodyPr>
          <a:lstStyle/>
          <a:p>
            <a:pPr algn="ctr"/>
            <a:r>
              <a:rPr lang="en-US" altLang="zh-CN" dirty="0" smtClean="0"/>
              <a:t>Spark</a:t>
            </a:r>
            <a:endParaRPr lang="zh-CN" altLang="en-US" dirty="0"/>
          </a:p>
        </p:txBody>
      </p:sp>
      <p:sp>
        <p:nvSpPr>
          <p:cNvPr id="20" name="TextBox 19"/>
          <p:cNvSpPr txBox="1"/>
          <p:nvPr/>
        </p:nvSpPr>
        <p:spPr>
          <a:xfrm>
            <a:off x="1403648" y="1844824"/>
            <a:ext cx="2160240" cy="360040"/>
          </a:xfrm>
          <a:prstGeom prst="rect">
            <a:avLst/>
          </a:prstGeom>
          <a:solidFill>
            <a:schemeClr val="accent3">
              <a:lumMod val="75000"/>
              <a:alpha val="29000"/>
            </a:schemeClr>
          </a:solidFill>
          <a:ln>
            <a:solidFill>
              <a:schemeClr val="tx1">
                <a:lumMod val="75000"/>
                <a:lumOff val="25000"/>
              </a:schemeClr>
            </a:solidFill>
          </a:ln>
        </p:spPr>
        <p:txBody>
          <a:bodyPr wrap="square" rtlCol="0">
            <a:noAutofit/>
          </a:bodyPr>
          <a:lstStyle/>
          <a:p>
            <a:pPr algn="ctr"/>
            <a:r>
              <a:rPr lang="en-US" altLang="zh-CN" dirty="0" err="1" smtClean="0"/>
              <a:t>Solr</a:t>
            </a:r>
            <a:endParaRPr lang="zh-CN" altLang="en-US" dirty="0"/>
          </a:p>
        </p:txBody>
      </p:sp>
      <p:sp>
        <p:nvSpPr>
          <p:cNvPr id="21" name="TextBox 20"/>
          <p:cNvSpPr txBox="1"/>
          <p:nvPr/>
        </p:nvSpPr>
        <p:spPr>
          <a:xfrm>
            <a:off x="3851920" y="1844824"/>
            <a:ext cx="2088232" cy="360040"/>
          </a:xfrm>
          <a:prstGeom prst="rect">
            <a:avLst/>
          </a:prstGeom>
          <a:gradFill flip="none" rotWithShape="1">
            <a:gsLst>
              <a:gs pos="0">
                <a:srgbClr val="FF3399"/>
              </a:gs>
              <a:gs pos="25000">
                <a:srgbClr val="FF6633"/>
              </a:gs>
              <a:gs pos="50000">
                <a:srgbClr val="FFFF00"/>
              </a:gs>
              <a:gs pos="75000">
                <a:srgbClr val="01A78F"/>
              </a:gs>
              <a:gs pos="100000">
                <a:srgbClr val="3366FF"/>
              </a:gs>
            </a:gsLst>
            <a:lin ang="5400000" scaled="0"/>
            <a:tileRect r="-100000" b="-100000"/>
          </a:gradFill>
          <a:ln>
            <a:solidFill>
              <a:schemeClr val="tx1">
                <a:lumMod val="75000"/>
                <a:lumOff val="25000"/>
              </a:schemeClr>
            </a:solidFill>
          </a:ln>
        </p:spPr>
        <p:txBody>
          <a:bodyPr wrap="square" rtlCol="0">
            <a:noAutofit/>
          </a:bodyPr>
          <a:lstStyle/>
          <a:p>
            <a:pPr algn="ctr"/>
            <a:r>
              <a:rPr lang="en-US" altLang="zh-CN" dirty="0" smtClean="0"/>
              <a:t>BI</a:t>
            </a:r>
            <a:r>
              <a:rPr lang="zh-CN" altLang="en-US" dirty="0" smtClean="0"/>
              <a:t>系统</a:t>
            </a:r>
            <a:endParaRPr lang="zh-CN" altLang="en-US" dirty="0"/>
          </a:p>
        </p:txBody>
      </p:sp>
      <p:sp>
        <p:nvSpPr>
          <p:cNvPr id="22" name="TextBox 21"/>
          <p:cNvSpPr txBox="1"/>
          <p:nvPr/>
        </p:nvSpPr>
        <p:spPr>
          <a:xfrm>
            <a:off x="827584" y="1844824"/>
            <a:ext cx="432049" cy="3011458"/>
          </a:xfrm>
          <a:prstGeom prst="rect">
            <a:avLst/>
          </a:prstGeom>
          <a:gradFill>
            <a:gsLst>
              <a:gs pos="0">
                <a:srgbClr val="FF3399"/>
              </a:gs>
              <a:gs pos="25000">
                <a:srgbClr val="FF6633"/>
              </a:gs>
              <a:gs pos="50000">
                <a:srgbClr val="FFFF00"/>
              </a:gs>
              <a:gs pos="75000">
                <a:srgbClr val="01A78F"/>
              </a:gs>
              <a:gs pos="100000">
                <a:srgbClr val="3366FF"/>
              </a:gs>
            </a:gsLst>
            <a:lin ang="5400000" scaled="0"/>
          </a:gradFill>
          <a:ln>
            <a:solidFill>
              <a:schemeClr val="tx1">
                <a:lumMod val="75000"/>
                <a:lumOff val="25000"/>
              </a:schemeClr>
            </a:solidFill>
          </a:ln>
        </p:spPr>
        <p:txBody>
          <a:bodyPr vert="eaVert" wrap="square" rtlCol="0">
            <a:noAutofit/>
          </a:bodyPr>
          <a:lstStyle/>
          <a:p>
            <a:pPr algn="ctr"/>
            <a:r>
              <a:rPr lang="en-US" altLang="zh-CN" dirty="0" smtClean="0"/>
              <a:t>Zookeeper</a:t>
            </a:r>
            <a:endParaRPr lang="zh-CN" altLang="en-US" dirty="0"/>
          </a:p>
        </p:txBody>
      </p:sp>
      <p:sp>
        <p:nvSpPr>
          <p:cNvPr id="23" name="TextBox 22"/>
          <p:cNvSpPr txBox="1"/>
          <p:nvPr/>
        </p:nvSpPr>
        <p:spPr>
          <a:xfrm>
            <a:off x="251519" y="1868427"/>
            <a:ext cx="432049" cy="3011458"/>
          </a:xfrm>
          <a:prstGeom prst="rect">
            <a:avLst/>
          </a:prstGeom>
          <a:solidFill>
            <a:srgbClr val="66FF99">
              <a:alpha val="29000"/>
            </a:srgbClr>
          </a:solidFill>
          <a:ln>
            <a:solidFill>
              <a:schemeClr val="tx1">
                <a:lumMod val="75000"/>
                <a:lumOff val="25000"/>
              </a:schemeClr>
            </a:solidFill>
          </a:ln>
        </p:spPr>
        <p:txBody>
          <a:bodyPr vert="eaVert" wrap="square" rtlCol="0">
            <a:noAutofit/>
          </a:bodyPr>
          <a:lstStyle/>
          <a:p>
            <a:pPr algn="ctr"/>
            <a:r>
              <a:rPr lang="en-US" altLang="zh-CN" dirty="0" err="1" smtClean="0"/>
              <a:t>Ambari</a:t>
            </a:r>
            <a:endParaRPr lang="zh-CN" altLang="en-US" dirty="0"/>
          </a:p>
        </p:txBody>
      </p:sp>
      <p:cxnSp>
        <p:nvCxnSpPr>
          <p:cNvPr id="25" name="直接连接符 24"/>
          <p:cNvCxnSpPr/>
          <p:nvPr/>
        </p:nvCxnSpPr>
        <p:spPr>
          <a:xfrm>
            <a:off x="1331640" y="3933056"/>
            <a:ext cx="482453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63240" y="3998818"/>
            <a:ext cx="1433095" cy="406769"/>
          </a:xfrm>
          <a:prstGeom prst="rect">
            <a:avLst/>
          </a:prstGeom>
          <a:noFill/>
        </p:spPr>
        <p:txBody>
          <a:bodyPr wrap="square" rtlCol="0">
            <a:noAutofit/>
          </a:bodyPr>
          <a:lstStyle/>
          <a:p>
            <a:r>
              <a:rPr lang="zh-CN" altLang="en-US" dirty="0" smtClean="0"/>
              <a:t>采集处理层</a:t>
            </a:r>
            <a:endParaRPr lang="zh-CN" altLang="en-US" dirty="0"/>
          </a:p>
        </p:txBody>
      </p:sp>
      <p:cxnSp>
        <p:nvCxnSpPr>
          <p:cNvPr id="27" name="直接连接符 26"/>
          <p:cNvCxnSpPr/>
          <p:nvPr/>
        </p:nvCxnSpPr>
        <p:spPr>
          <a:xfrm>
            <a:off x="1338704" y="2924944"/>
            <a:ext cx="482453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63240" y="3246922"/>
            <a:ext cx="1433095" cy="406769"/>
          </a:xfrm>
          <a:prstGeom prst="rect">
            <a:avLst/>
          </a:prstGeom>
          <a:noFill/>
        </p:spPr>
        <p:txBody>
          <a:bodyPr wrap="square" rtlCol="0">
            <a:noAutofit/>
          </a:bodyPr>
          <a:lstStyle/>
          <a:p>
            <a:r>
              <a:rPr lang="zh-CN" altLang="en-US" dirty="0" smtClean="0"/>
              <a:t>缓存存储层</a:t>
            </a:r>
            <a:endParaRPr lang="zh-CN" altLang="en-US" dirty="0"/>
          </a:p>
        </p:txBody>
      </p:sp>
      <p:sp>
        <p:nvSpPr>
          <p:cNvPr id="29" name="TextBox 28"/>
          <p:cNvSpPr txBox="1"/>
          <p:nvPr/>
        </p:nvSpPr>
        <p:spPr>
          <a:xfrm>
            <a:off x="6156176" y="2446167"/>
            <a:ext cx="1433095" cy="406769"/>
          </a:xfrm>
          <a:prstGeom prst="rect">
            <a:avLst/>
          </a:prstGeom>
          <a:noFill/>
        </p:spPr>
        <p:txBody>
          <a:bodyPr wrap="square" rtlCol="0">
            <a:noAutofit/>
          </a:bodyPr>
          <a:lstStyle/>
          <a:p>
            <a:r>
              <a:rPr lang="zh-CN" altLang="en-US" dirty="0" smtClean="0"/>
              <a:t>分析计算层</a:t>
            </a:r>
            <a:endParaRPr lang="zh-CN" altLang="en-US" dirty="0"/>
          </a:p>
        </p:txBody>
      </p:sp>
      <p:cxnSp>
        <p:nvCxnSpPr>
          <p:cNvPr id="30" name="直接连接符 29"/>
          <p:cNvCxnSpPr/>
          <p:nvPr/>
        </p:nvCxnSpPr>
        <p:spPr>
          <a:xfrm>
            <a:off x="1338704" y="2295098"/>
            <a:ext cx="4824536"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163241" y="1798095"/>
            <a:ext cx="1433095" cy="406769"/>
          </a:xfrm>
          <a:prstGeom prst="rect">
            <a:avLst/>
          </a:prstGeom>
          <a:noFill/>
        </p:spPr>
        <p:txBody>
          <a:bodyPr wrap="square" rtlCol="0">
            <a:noAutofit/>
          </a:bodyPr>
          <a:lstStyle/>
          <a:p>
            <a:r>
              <a:rPr lang="zh-CN" altLang="en-US" dirty="0" smtClean="0"/>
              <a:t>查询展示层</a:t>
            </a:r>
            <a:endParaRPr lang="zh-CN" altLang="en-US" dirty="0"/>
          </a:p>
        </p:txBody>
      </p:sp>
      <p:sp>
        <p:nvSpPr>
          <p:cNvPr id="32" name="TextBox 31"/>
          <p:cNvSpPr txBox="1"/>
          <p:nvPr/>
        </p:nvSpPr>
        <p:spPr>
          <a:xfrm>
            <a:off x="111036" y="1268760"/>
            <a:ext cx="1433095" cy="406769"/>
          </a:xfrm>
          <a:prstGeom prst="rect">
            <a:avLst/>
          </a:prstGeom>
          <a:noFill/>
        </p:spPr>
        <p:txBody>
          <a:bodyPr wrap="square" rtlCol="0">
            <a:noAutofit/>
          </a:bodyPr>
          <a:lstStyle/>
          <a:p>
            <a:r>
              <a:rPr lang="zh-CN" altLang="en-US" dirty="0"/>
              <a:t>系统</a:t>
            </a:r>
            <a:r>
              <a:rPr lang="zh-CN" altLang="en-US" dirty="0" smtClean="0"/>
              <a:t>管理层</a:t>
            </a:r>
            <a:endParaRPr lang="zh-CN" altLang="en-US" dirty="0"/>
          </a:p>
        </p:txBody>
      </p:sp>
    </p:spTree>
    <p:extLst>
      <p:ext uri="{BB962C8B-B14F-4D97-AF65-F5344CB8AC3E}">
        <p14:creationId xmlns:p14="http://schemas.microsoft.com/office/powerpoint/2010/main" val="927570460"/>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5616" y="188640"/>
            <a:ext cx="4608512" cy="432048"/>
          </a:xfrm>
          <a:prstGeom prst="rect">
            <a:avLst/>
          </a:prstGeom>
          <a:noFill/>
        </p:spPr>
        <p:txBody>
          <a:bodyPr wrap="square" rtlCol="0">
            <a:noAutofit/>
          </a:bodyPr>
          <a:lstStyle/>
          <a:p>
            <a:r>
              <a:rPr lang="zh-CN" altLang="en-US" sz="2400" dirty="0" smtClean="0">
                <a:latin typeface="+mj-ea"/>
                <a:ea typeface="+mj-ea"/>
              </a:rPr>
              <a:t>大数据的硬件</a:t>
            </a:r>
            <a:endParaRPr lang="zh-CN" altLang="en-US" sz="2400" dirty="0">
              <a:latin typeface="+mj-ea"/>
              <a:ea typeface="+mj-ea"/>
            </a:endParaRPr>
          </a:p>
        </p:txBody>
      </p:sp>
      <p:sp>
        <p:nvSpPr>
          <p:cNvPr id="3" name="文本框 8"/>
          <p:cNvSpPr txBox="1">
            <a:spLocks noChangeArrowheads="1"/>
          </p:cNvSpPr>
          <p:nvPr/>
        </p:nvSpPr>
        <p:spPr bwMode="auto">
          <a:xfrm>
            <a:off x="709018" y="1008202"/>
            <a:ext cx="19032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eaLnBrk="1" hangingPunct="1">
              <a:lnSpc>
                <a:spcPct val="100000"/>
              </a:lnSpc>
              <a:spcBef>
                <a:spcPct val="0"/>
              </a:spcBef>
              <a:buFontTx/>
              <a:buNone/>
            </a:pPr>
            <a:r>
              <a:rPr lang="zh-CN" altLang="en-US" sz="2000" b="1" dirty="0">
                <a:solidFill>
                  <a:srgbClr val="002060"/>
                </a:solidFill>
                <a:latin typeface="微软雅黑" pitchFamily="34" charset="-122"/>
                <a:ea typeface="微软雅黑" pitchFamily="34" charset="-122"/>
              </a:rPr>
              <a:t>大数据一体机</a:t>
            </a:r>
          </a:p>
        </p:txBody>
      </p:sp>
      <p:sp>
        <p:nvSpPr>
          <p:cNvPr id="4" name="文本框 10"/>
          <p:cNvSpPr txBox="1"/>
          <p:nvPr/>
        </p:nvSpPr>
        <p:spPr>
          <a:xfrm>
            <a:off x="2874168" y="946290"/>
            <a:ext cx="4418386" cy="461665"/>
          </a:xfrm>
          <a:prstGeom prst="rect">
            <a:avLst/>
          </a:prstGeom>
          <a:noFill/>
        </p:spPr>
        <p:txBody>
          <a:bodyPr wrap="square">
            <a:spAutoFit/>
          </a:bodyPr>
          <a:lstStyle/>
          <a:p>
            <a:pPr eaLnBrk="1" fontAlgn="auto" hangingPunct="1">
              <a:spcBef>
                <a:spcPts val="0"/>
              </a:spcBef>
              <a:spcAft>
                <a:spcPts val="0"/>
              </a:spcAft>
              <a:defRPr/>
            </a:pPr>
            <a:r>
              <a:rPr lang="zh-CN" altLang="en-US" dirty="0">
                <a:latin typeface="微软雅黑" panose="020B0503020204020204" pitchFamily="34" charset="-122"/>
                <a:ea typeface="微软雅黑" panose="020B0503020204020204" pitchFamily="34" charset="-122"/>
              </a:rPr>
              <a:t>服务器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存储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网络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融合基础架构</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l="25481" t="-449" r="27557"/>
          <a:stretch>
            <a:fillRect/>
          </a:stretch>
        </p:blipFill>
        <p:spPr bwMode="auto">
          <a:xfrm>
            <a:off x="709017" y="2780738"/>
            <a:ext cx="1193006"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3"/>
          <p:cNvSpPr txBox="1">
            <a:spLocks noChangeArrowheads="1"/>
          </p:cNvSpPr>
          <p:nvPr/>
        </p:nvSpPr>
        <p:spPr bwMode="auto">
          <a:xfrm>
            <a:off x="179512" y="5067449"/>
            <a:ext cx="2172891"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eaLnBrk="1" hangingPunct="1">
              <a:lnSpc>
                <a:spcPct val="100000"/>
              </a:lnSpc>
              <a:spcBef>
                <a:spcPct val="0"/>
              </a:spcBef>
              <a:buFontTx/>
              <a:buNone/>
            </a:pPr>
            <a:r>
              <a:rPr lang="en-US" altLang="zh-CN" sz="1200" dirty="0">
                <a:latin typeface="微软雅黑" pitchFamily="34" charset="-122"/>
                <a:ea typeface="微软雅黑" pitchFamily="34" charset="-122"/>
              </a:rPr>
              <a:t>32</a:t>
            </a:r>
            <a:r>
              <a:rPr lang="zh-CN" altLang="en-US" sz="1200" dirty="0">
                <a:latin typeface="微软雅黑" pitchFamily="34" charset="-122"/>
                <a:ea typeface="微软雅黑" pitchFamily="34" charset="-122"/>
              </a:rPr>
              <a:t>颗处理器、每颗处理器</a:t>
            </a:r>
            <a:r>
              <a:rPr lang="en-US" altLang="zh-CN" sz="1200" dirty="0">
                <a:latin typeface="微软雅黑" pitchFamily="34" charset="-122"/>
                <a:ea typeface="微软雅黑" pitchFamily="34" charset="-122"/>
              </a:rPr>
              <a:t>12</a:t>
            </a:r>
            <a:r>
              <a:rPr lang="zh-CN" altLang="en-US" sz="1200" dirty="0">
                <a:latin typeface="微软雅黑" pitchFamily="34" charset="-122"/>
                <a:ea typeface="微软雅黑" pitchFamily="34" charset="-122"/>
              </a:rPr>
              <a:t>核  </a:t>
            </a:r>
            <a:r>
              <a:rPr lang="en-US" altLang="zh-CN" sz="1200" dirty="0">
                <a:latin typeface="微软雅黑" pitchFamily="34" charset="-122"/>
                <a:ea typeface="微软雅黑" pitchFamily="34" charset="-122"/>
              </a:rPr>
              <a:t>=  384</a:t>
            </a:r>
            <a:r>
              <a:rPr lang="zh-CN" altLang="en-US" sz="1200" dirty="0">
                <a:latin typeface="微软雅黑" pitchFamily="34" charset="-122"/>
                <a:ea typeface="微软雅黑" pitchFamily="34" charset="-122"/>
              </a:rPr>
              <a:t>核 </a:t>
            </a:r>
            <a:r>
              <a:rPr lang="en-US" altLang="zh-CN" sz="1200" dirty="0">
                <a:latin typeface="微软雅黑" pitchFamily="34" charset="-122"/>
                <a:ea typeface="微软雅黑" pitchFamily="34" charset="-122"/>
              </a:rPr>
              <a:t>X 96</a:t>
            </a:r>
            <a:r>
              <a:rPr lang="zh-CN" altLang="en-US" sz="1200" dirty="0">
                <a:latin typeface="微软雅黑" pitchFamily="34" charset="-122"/>
                <a:ea typeface="微软雅黑" pitchFamily="34" charset="-122"/>
              </a:rPr>
              <a:t>个线程</a:t>
            </a: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r>
              <a:rPr lang="en-US" altLang="zh-CN" sz="1200" dirty="0">
                <a:latin typeface="微软雅黑" pitchFamily="34" charset="-122"/>
                <a:ea typeface="微软雅黑" pitchFamily="34" charset="-122"/>
              </a:rPr>
              <a:t>32TB</a:t>
            </a:r>
            <a:r>
              <a:rPr lang="zh-CN" altLang="en-US" sz="1200" dirty="0">
                <a:latin typeface="微软雅黑" pitchFamily="34" charset="-122"/>
                <a:ea typeface="微软雅黑" pitchFamily="34" charset="-122"/>
              </a:rPr>
              <a:t>的内存     很多中型企业的数据库也只不过几</a:t>
            </a:r>
            <a:r>
              <a:rPr lang="en-US" altLang="zh-CN" sz="1200" dirty="0">
                <a:latin typeface="微软雅黑" pitchFamily="34" charset="-122"/>
                <a:ea typeface="微软雅黑" pitchFamily="34" charset="-122"/>
              </a:rPr>
              <a:t>TB.</a:t>
            </a:r>
          </a:p>
          <a:p>
            <a:pPr eaLnBrk="1" hangingPunct="1">
              <a:lnSpc>
                <a:spcPct val="100000"/>
              </a:lnSpc>
              <a:spcBef>
                <a:spcPct val="0"/>
              </a:spcBef>
              <a:buFontTx/>
              <a:buNone/>
            </a:pP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r>
              <a:rPr lang="zh-CN" altLang="en-US" sz="1200" dirty="0">
                <a:latin typeface="微软雅黑" pitchFamily="34" charset="-122"/>
                <a:ea typeface="微软雅黑" pitchFamily="34" charset="-122"/>
              </a:rPr>
              <a:t>可以完美运行内存计算数据库</a:t>
            </a:r>
          </a:p>
        </p:txBody>
      </p:sp>
      <p:sp>
        <p:nvSpPr>
          <p:cNvPr id="7" name="矩形 6"/>
          <p:cNvSpPr>
            <a:spLocks noChangeArrowheads="1"/>
          </p:cNvSpPr>
          <p:nvPr/>
        </p:nvSpPr>
        <p:spPr bwMode="auto">
          <a:xfrm>
            <a:off x="5940152" y="2257248"/>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00000"/>
              </a:lnSpc>
              <a:spcBef>
                <a:spcPct val="0"/>
              </a:spcBef>
              <a:buNone/>
            </a:pPr>
            <a:r>
              <a:rPr lang="en-US" altLang="zh-CN" sz="1800" dirty="0" err="1"/>
              <a:t>SeaMicro</a:t>
            </a:r>
            <a:r>
              <a:rPr lang="en-US" altLang="zh-CN" sz="1800" dirty="0"/>
              <a:t> SM15000</a:t>
            </a:r>
            <a:endParaRPr lang="zh-CN" altLang="en-US" sz="1800"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777287"/>
            <a:ext cx="920354"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0588" y="1742841"/>
            <a:ext cx="801092" cy="588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rcRect l="7906" t="10001" r="9048" b="14761"/>
          <a:stretch>
            <a:fillRect/>
          </a:stretch>
        </p:blipFill>
        <p:spPr bwMode="auto">
          <a:xfrm>
            <a:off x="6065226" y="2610917"/>
            <a:ext cx="1781175" cy="215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6"/>
          <p:cNvSpPr txBox="1">
            <a:spLocks noChangeArrowheads="1"/>
          </p:cNvSpPr>
          <p:nvPr/>
        </p:nvSpPr>
        <p:spPr bwMode="auto">
          <a:xfrm>
            <a:off x="6262538" y="5069036"/>
            <a:ext cx="2197894"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eaLnBrk="1" hangingPunct="1">
              <a:lnSpc>
                <a:spcPct val="100000"/>
              </a:lnSpc>
              <a:spcBef>
                <a:spcPct val="0"/>
              </a:spcBef>
              <a:buFontTx/>
              <a:buNone/>
            </a:pPr>
            <a:r>
              <a:rPr lang="en-US" altLang="zh-CN" sz="1200" dirty="0">
                <a:latin typeface="微软雅黑" pitchFamily="34" charset="-122"/>
                <a:ea typeface="微软雅黑" pitchFamily="34" charset="-122"/>
              </a:rPr>
              <a:t>64</a:t>
            </a:r>
            <a:r>
              <a:rPr lang="zh-CN" altLang="en-US" sz="1200" dirty="0">
                <a:latin typeface="微软雅黑" pitchFamily="34" charset="-122"/>
                <a:ea typeface="微软雅黑" pitchFamily="34" charset="-122"/>
              </a:rPr>
              <a:t>颗处理器、每颗处理器</a:t>
            </a:r>
            <a:r>
              <a:rPr lang="en-US" altLang="zh-CN" sz="1200" dirty="0">
                <a:latin typeface="微软雅黑" pitchFamily="34" charset="-122"/>
                <a:ea typeface="微软雅黑" pitchFamily="34" charset="-122"/>
              </a:rPr>
              <a:t>8</a:t>
            </a:r>
            <a:r>
              <a:rPr lang="zh-CN" altLang="en-US" sz="1200" dirty="0">
                <a:latin typeface="微软雅黑" pitchFamily="34" charset="-122"/>
                <a:ea typeface="微软雅黑" pitchFamily="34" charset="-122"/>
              </a:rPr>
              <a:t>核  </a:t>
            </a:r>
            <a:r>
              <a:rPr lang="en-US" altLang="zh-CN" sz="1200" dirty="0">
                <a:latin typeface="微软雅黑" pitchFamily="34" charset="-122"/>
                <a:ea typeface="微软雅黑" pitchFamily="34" charset="-122"/>
              </a:rPr>
              <a:t>=  512</a:t>
            </a:r>
            <a:r>
              <a:rPr lang="zh-CN" altLang="en-US" sz="1200" dirty="0">
                <a:latin typeface="微软雅黑" pitchFamily="34" charset="-122"/>
                <a:ea typeface="微软雅黑" pitchFamily="34" charset="-122"/>
              </a:rPr>
              <a:t>核心</a:t>
            </a: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r>
              <a:rPr lang="en-US" altLang="zh-CN" sz="1200" dirty="0">
                <a:latin typeface="微软雅黑" pitchFamily="34" charset="-122"/>
                <a:ea typeface="微软雅黑" pitchFamily="34" charset="-122"/>
              </a:rPr>
              <a:t>4TB</a:t>
            </a:r>
            <a:r>
              <a:rPr lang="zh-CN" altLang="en-US" sz="1200" dirty="0">
                <a:latin typeface="微软雅黑" pitchFamily="34" charset="-122"/>
                <a:ea typeface="微软雅黑" pitchFamily="34" charset="-122"/>
              </a:rPr>
              <a:t>的内存  </a:t>
            </a:r>
            <a:r>
              <a:rPr lang="en-US" altLang="zh-CN" sz="1200" dirty="0">
                <a:latin typeface="微软雅黑" pitchFamily="34" charset="-122"/>
                <a:ea typeface="微软雅黑" pitchFamily="34" charset="-122"/>
              </a:rPr>
              <a:t>5PB</a:t>
            </a:r>
            <a:r>
              <a:rPr lang="zh-CN" altLang="en-US" sz="1200" dirty="0">
                <a:latin typeface="微软雅黑" pitchFamily="34" charset="-122"/>
                <a:ea typeface="微软雅黑" pitchFamily="34" charset="-122"/>
              </a:rPr>
              <a:t>本地存储</a:t>
            </a: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r>
              <a:rPr lang="en-US" altLang="zh-CN" sz="1200" dirty="0">
                <a:latin typeface="微软雅黑" pitchFamily="34" charset="-122"/>
                <a:ea typeface="微软雅黑" pitchFamily="34" charset="-122"/>
              </a:rPr>
              <a:t>10U</a:t>
            </a:r>
            <a:r>
              <a:rPr lang="zh-CN" altLang="en-US" sz="1200" dirty="0">
                <a:latin typeface="微软雅黑" pitchFamily="34" charset="-122"/>
                <a:ea typeface="微软雅黑" pitchFamily="34" charset="-122"/>
              </a:rPr>
              <a:t>的空间</a:t>
            </a: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r>
              <a:rPr lang="zh-CN" altLang="en-US" sz="1200" dirty="0">
                <a:latin typeface="微软雅黑" pitchFamily="34" charset="-122"/>
                <a:ea typeface="微软雅黑" pitchFamily="34" charset="-122"/>
              </a:rPr>
              <a:t>万兆以太网</a:t>
            </a:r>
          </a:p>
        </p:txBody>
      </p:sp>
      <p:sp>
        <p:nvSpPr>
          <p:cNvPr id="12" name="文本框 17"/>
          <p:cNvSpPr txBox="1">
            <a:spLocks noChangeArrowheads="1"/>
          </p:cNvSpPr>
          <p:nvPr/>
        </p:nvSpPr>
        <p:spPr bwMode="auto">
          <a:xfrm>
            <a:off x="2972460" y="2442430"/>
            <a:ext cx="192480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eaLnBrk="1" hangingPunct="1">
              <a:lnSpc>
                <a:spcPct val="100000"/>
              </a:lnSpc>
              <a:spcBef>
                <a:spcPct val="0"/>
              </a:spcBef>
              <a:buFontTx/>
              <a:buNone/>
            </a:pPr>
            <a:r>
              <a:rPr lang="en-US" altLang="zh-CN" sz="1800" dirty="0" smtClean="0"/>
              <a:t>System x3650 M4</a:t>
            </a:r>
            <a:endParaRPr lang="en-US" altLang="zh-CN" sz="1800" dirty="0"/>
          </a:p>
        </p:txBody>
      </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5856" y="1745643"/>
            <a:ext cx="1206104"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2"/>
          <p:cNvSpPr txBox="1">
            <a:spLocks noChangeArrowheads="1"/>
          </p:cNvSpPr>
          <p:nvPr/>
        </p:nvSpPr>
        <p:spPr bwMode="auto">
          <a:xfrm>
            <a:off x="2972460" y="5067449"/>
            <a:ext cx="207760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eaLnBrk="1" hangingPunct="1">
              <a:lnSpc>
                <a:spcPct val="100000"/>
              </a:lnSpc>
              <a:spcBef>
                <a:spcPct val="0"/>
              </a:spcBef>
              <a:buFontTx/>
              <a:buNone/>
            </a:pPr>
            <a:r>
              <a:rPr lang="zh-CN" altLang="en-US" sz="1200" dirty="0">
                <a:latin typeface="微软雅黑" pitchFamily="34" charset="-122"/>
                <a:ea typeface="微软雅黑" pitchFamily="34" charset="-122"/>
              </a:rPr>
              <a:t>机架式 </a:t>
            </a:r>
            <a:r>
              <a:rPr lang="en-US" altLang="zh-CN" sz="1200" dirty="0">
                <a:latin typeface="微软雅黑" pitchFamily="34" charset="-122"/>
                <a:ea typeface="微软雅黑" pitchFamily="34" charset="-122"/>
              </a:rPr>
              <a:t>2U</a:t>
            </a:r>
          </a:p>
          <a:p>
            <a:pPr eaLnBrk="1" hangingPunct="1">
              <a:lnSpc>
                <a:spcPct val="100000"/>
              </a:lnSpc>
              <a:spcBef>
                <a:spcPct val="0"/>
              </a:spcBef>
              <a:buFontTx/>
              <a:buNone/>
            </a:pPr>
            <a:r>
              <a:rPr lang="en-US" altLang="zh-CN" sz="1200" dirty="0">
                <a:latin typeface="微软雅黑" pitchFamily="34" charset="-122"/>
                <a:ea typeface="微软雅黑" pitchFamily="34" charset="-122"/>
              </a:rPr>
              <a:t>2</a:t>
            </a:r>
            <a:r>
              <a:rPr lang="zh-CN" altLang="en-US" sz="1200" dirty="0">
                <a:latin typeface="微软雅黑" pitchFamily="34" charset="-122"/>
                <a:ea typeface="微软雅黑" pitchFamily="34" charset="-122"/>
              </a:rPr>
              <a:t>颗处理器 </a:t>
            </a:r>
            <a:r>
              <a:rPr lang="en-US" altLang="zh-CN" sz="1200" dirty="0">
                <a:latin typeface="微软雅黑" pitchFamily="34" charset="-122"/>
                <a:ea typeface="微软雅黑" pitchFamily="34" charset="-122"/>
              </a:rPr>
              <a:t>8</a:t>
            </a:r>
            <a:r>
              <a:rPr lang="zh-CN" altLang="en-US" sz="1200" dirty="0">
                <a:latin typeface="微软雅黑" pitchFamily="34" charset="-122"/>
                <a:ea typeface="微软雅黑" pitchFamily="34" charset="-122"/>
              </a:rPr>
              <a:t>核心</a:t>
            </a: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r>
              <a:rPr lang="zh-CN" altLang="en-US" sz="1200" dirty="0">
                <a:latin typeface="微软雅黑" pitchFamily="34" charset="-122"/>
                <a:ea typeface="微软雅黑" pitchFamily="34" charset="-122"/>
              </a:rPr>
              <a:t>内存最大 </a:t>
            </a:r>
            <a:r>
              <a:rPr lang="en-US" altLang="zh-CN" sz="1200" dirty="0">
                <a:latin typeface="微软雅黑" pitchFamily="34" charset="-122"/>
                <a:ea typeface="微软雅黑" pitchFamily="34" charset="-122"/>
              </a:rPr>
              <a:t>768GB</a:t>
            </a:r>
          </a:p>
          <a:p>
            <a:pPr eaLnBrk="1" hangingPunct="1">
              <a:lnSpc>
                <a:spcPct val="100000"/>
              </a:lnSpc>
              <a:spcBef>
                <a:spcPct val="0"/>
              </a:spcBef>
              <a:buFontTx/>
              <a:buNone/>
            </a:pPr>
            <a:r>
              <a:rPr lang="zh-CN" altLang="en-US" sz="1200" dirty="0">
                <a:latin typeface="微软雅黑" pitchFamily="34" charset="-122"/>
                <a:ea typeface="微软雅黑" pitchFamily="34" charset="-122"/>
              </a:rPr>
              <a:t>本地存储</a:t>
            </a:r>
            <a:r>
              <a:rPr lang="en-US" altLang="zh-CN" sz="1200" dirty="0">
                <a:latin typeface="微软雅黑" pitchFamily="34" charset="-122"/>
                <a:ea typeface="微软雅黑" pitchFamily="34" charset="-122"/>
              </a:rPr>
              <a:t>9TB</a:t>
            </a:r>
          </a:p>
          <a:p>
            <a:pPr eaLnBrk="1" hangingPunct="1">
              <a:lnSpc>
                <a:spcPct val="100000"/>
              </a:lnSpc>
              <a:spcBef>
                <a:spcPct val="0"/>
              </a:spcBef>
              <a:buFontTx/>
              <a:buNone/>
            </a:pPr>
            <a:endParaRPr lang="en-US" altLang="zh-CN" sz="1200" dirty="0" smtClean="0">
              <a:latin typeface="微软雅黑" pitchFamily="34" charset="-122"/>
              <a:ea typeface="微软雅黑" pitchFamily="34" charset="-122"/>
            </a:endParaRPr>
          </a:p>
          <a:p>
            <a:pPr eaLnBrk="1" hangingPunct="1">
              <a:lnSpc>
                <a:spcPct val="100000"/>
              </a:lnSpc>
              <a:spcBef>
                <a:spcPct val="0"/>
              </a:spcBef>
              <a:buFontTx/>
              <a:buNone/>
            </a:pPr>
            <a:r>
              <a:rPr lang="zh-CN" altLang="en-US" sz="1200" dirty="0" smtClean="0">
                <a:latin typeface="微软雅黑" pitchFamily="34" charset="-122"/>
                <a:ea typeface="微软雅黑" pitchFamily="34" charset="-122"/>
              </a:rPr>
              <a:t>换算</a:t>
            </a:r>
            <a:r>
              <a:rPr lang="zh-CN" altLang="en-US" sz="1200" dirty="0">
                <a:latin typeface="微软雅黑" pitchFamily="34" charset="-122"/>
                <a:ea typeface="微软雅黑" pitchFamily="34" charset="-122"/>
              </a:rPr>
              <a:t>成</a:t>
            </a:r>
            <a:r>
              <a:rPr lang="en-US" altLang="zh-CN" sz="1200" dirty="0">
                <a:latin typeface="微软雅黑" pitchFamily="34" charset="-122"/>
                <a:ea typeface="微软雅黑" pitchFamily="34" charset="-122"/>
              </a:rPr>
              <a:t>10U</a:t>
            </a:r>
            <a:r>
              <a:rPr lang="zh-CN" altLang="en-US" sz="1200" dirty="0">
                <a:latin typeface="微软雅黑" pitchFamily="34" charset="-122"/>
                <a:ea typeface="微软雅黑" pitchFamily="34" charset="-122"/>
              </a:rPr>
              <a:t>的空间</a:t>
            </a:r>
            <a:endParaRPr lang="en-US" altLang="zh-CN" sz="1200" dirty="0">
              <a:latin typeface="微软雅黑" pitchFamily="34" charset="-122"/>
              <a:ea typeface="微软雅黑" pitchFamily="34" charset="-122"/>
            </a:endParaRPr>
          </a:p>
          <a:p>
            <a:pPr eaLnBrk="1" hangingPunct="1">
              <a:lnSpc>
                <a:spcPct val="100000"/>
              </a:lnSpc>
              <a:spcBef>
                <a:spcPct val="0"/>
              </a:spcBef>
              <a:buFontTx/>
              <a:buNone/>
            </a:pPr>
            <a:r>
              <a:rPr lang="en-US" altLang="zh-CN" sz="1200" dirty="0">
                <a:latin typeface="微软雅黑" pitchFamily="34" charset="-122"/>
                <a:ea typeface="微软雅黑" pitchFamily="34" charset="-122"/>
              </a:rPr>
              <a:t>80</a:t>
            </a:r>
            <a:r>
              <a:rPr lang="zh-CN" altLang="en-US" sz="1200" dirty="0">
                <a:latin typeface="微软雅黑" pitchFamily="34" charset="-122"/>
                <a:ea typeface="微软雅黑" pitchFamily="34" charset="-122"/>
              </a:rPr>
              <a:t>核心 </a:t>
            </a:r>
          </a:p>
        </p:txBody>
      </p:sp>
      <p:sp>
        <p:nvSpPr>
          <p:cNvPr id="15" name="矩形 14"/>
          <p:cNvSpPr>
            <a:spLocks noChangeArrowheads="1"/>
          </p:cNvSpPr>
          <p:nvPr/>
        </p:nvSpPr>
        <p:spPr bwMode="auto">
          <a:xfrm>
            <a:off x="750978" y="2426251"/>
            <a:ext cx="12287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eaLnBrk="1" hangingPunct="1">
              <a:lnSpc>
                <a:spcPct val="100000"/>
              </a:lnSpc>
              <a:spcBef>
                <a:spcPct val="0"/>
              </a:spcBef>
              <a:buFontTx/>
              <a:buNone/>
            </a:pPr>
            <a:r>
              <a:rPr lang="en-US" altLang="zh-CN" sz="1800" dirty="0" err="1" smtClean="0"/>
              <a:t>Exadata</a:t>
            </a:r>
            <a:r>
              <a:rPr lang="en-US" altLang="zh-CN" sz="1800" dirty="0" smtClean="0"/>
              <a:t> X3</a:t>
            </a:r>
            <a:endParaRPr lang="zh-CN" altLang="en-US" sz="1800" dirty="0"/>
          </a:p>
        </p:txBody>
      </p:sp>
      <p:pic>
        <p:nvPicPr>
          <p:cNvPr id="203778" name="Picture 2" descr="https://timgsa.baidu.com/timg?image&amp;quality=80&amp;size=b10000_10000&amp;sec=1498319157&amp;di=5342e77a3087c1345393ee07260bdb20&amp;src=http://i1.hexunimg.cn/2012-05-14/14137482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4285" y="2891124"/>
            <a:ext cx="3381151"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662720"/>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7704856" cy="5044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187624" y="260648"/>
            <a:ext cx="2031325" cy="461665"/>
          </a:xfrm>
          <a:prstGeom prst="rect">
            <a:avLst/>
          </a:prstGeom>
        </p:spPr>
        <p:txBody>
          <a:bodyPr wrap="none">
            <a:spAutoFit/>
          </a:bodyPr>
          <a:lstStyle/>
          <a:p>
            <a:r>
              <a:rPr lang="zh-CN" altLang="en-US" sz="2400" dirty="0">
                <a:latin typeface="+mj-ea"/>
                <a:ea typeface="+mj-ea"/>
              </a:rPr>
              <a:t>大数据的硬件</a:t>
            </a:r>
          </a:p>
        </p:txBody>
      </p:sp>
    </p:spTree>
    <p:extLst>
      <p:ext uri="{BB962C8B-B14F-4D97-AF65-F5344CB8AC3E}">
        <p14:creationId xmlns:p14="http://schemas.microsoft.com/office/powerpoint/2010/main" val="2337877633"/>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268759"/>
            <a:ext cx="7764367"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259632" y="260648"/>
            <a:ext cx="3672408" cy="461665"/>
          </a:xfrm>
          <a:prstGeom prst="rect">
            <a:avLst/>
          </a:prstGeom>
        </p:spPr>
        <p:txBody>
          <a:bodyPr wrap="square">
            <a:spAutoFit/>
          </a:bodyPr>
          <a:lstStyle/>
          <a:p>
            <a:r>
              <a:rPr lang="zh-CN" altLang="en-US" sz="2400" dirty="0">
                <a:latin typeface="+mj-ea"/>
                <a:ea typeface="+mj-ea"/>
              </a:rPr>
              <a:t>大</a:t>
            </a:r>
            <a:r>
              <a:rPr lang="zh-CN" altLang="en-US" sz="2400" dirty="0" smtClean="0">
                <a:latin typeface="+mj-ea"/>
                <a:ea typeface="+mj-ea"/>
              </a:rPr>
              <a:t>数据硬件平台的选择</a:t>
            </a:r>
            <a:endParaRPr lang="zh-CN" altLang="en-US" sz="2400" dirty="0">
              <a:latin typeface="+mj-ea"/>
              <a:ea typeface="+mj-ea"/>
            </a:endParaRPr>
          </a:p>
        </p:txBody>
      </p:sp>
      <p:sp>
        <p:nvSpPr>
          <p:cNvPr id="4" name="TextBox 3"/>
          <p:cNvSpPr txBox="1"/>
          <p:nvPr/>
        </p:nvSpPr>
        <p:spPr>
          <a:xfrm>
            <a:off x="539552" y="5877272"/>
            <a:ext cx="5760640" cy="504056"/>
          </a:xfrm>
          <a:prstGeom prst="rect">
            <a:avLst/>
          </a:prstGeom>
          <a:noFill/>
        </p:spPr>
        <p:txBody>
          <a:bodyPr wrap="square" rtlCol="0">
            <a:noAutofit/>
          </a:bodyPr>
          <a:lstStyle/>
          <a:p>
            <a:r>
              <a:rPr lang="zh-CN" altLang="en-US" dirty="0" smtClean="0"/>
              <a:t>交付时间、按需使用、维护成本</a:t>
            </a:r>
            <a:endParaRPr lang="zh-CN" altLang="en-US" dirty="0"/>
          </a:p>
        </p:txBody>
      </p:sp>
    </p:spTree>
    <p:extLst>
      <p:ext uri="{BB962C8B-B14F-4D97-AF65-F5344CB8AC3E}">
        <p14:creationId xmlns:p14="http://schemas.microsoft.com/office/powerpoint/2010/main" val="66737521"/>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4744"/>
            <a:ext cx="8617939"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115616" y="188640"/>
            <a:ext cx="3672408" cy="461665"/>
          </a:xfrm>
          <a:prstGeom prst="rect">
            <a:avLst/>
          </a:prstGeom>
        </p:spPr>
        <p:txBody>
          <a:bodyPr wrap="square">
            <a:spAutoFit/>
          </a:bodyPr>
          <a:lstStyle/>
          <a:p>
            <a:r>
              <a:rPr lang="zh-CN" altLang="en-US" sz="2400" dirty="0">
                <a:latin typeface="+mj-ea"/>
                <a:ea typeface="+mj-ea"/>
              </a:rPr>
              <a:t>大</a:t>
            </a:r>
            <a:r>
              <a:rPr lang="zh-CN" altLang="en-US" sz="2400" dirty="0" smtClean="0">
                <a:latin typeface="+mj-ea"/>
                <a:ea typeface="+mj-ea"/>
              </a:rPr>
              <a:t>数据</a:t>
            </a:r>
            <a:r>
              <a:rPr lang="en-US" altLang="zh-CN" sz="2400" dirty="0" smtClean="0">
                <a:latin typeface="+mj-ea"/>
                <a:ea typeface="+mj-ea"/>
              </a:rPr>
              <a:t>+</a:t>
            </a:r>
            <a:r>
              <a:rPr lang="zh-CN" altLang="en-US" sz="2400" dirty="0" smtClean="0">
                <a:latin typeface="+mj-ea"/>
                <a:ea typeface="+mj-ea"/>
              </a:rPr>
              <a:t>公有云</a:t>
            </a:r>
            <a:endParaRPr lang="zh-CN" altLang="en-US" sz="2400" dirty="0">
              <a:latin typeface="+mj-ea"/>
              <a:ea typeface="+mj-ea"/>
            </a:endParaRPr>
          </a:p>
        </p:txBody>
      </p:sp>
    </p:spTree>
    <p:extLst>
      <p:ext uri="{BB962C8B-B14F-4D97-AF65-F5344CB8AC3E}">
        <p14:creationId xmlns:p14="http://schemas.microsoft.com/office/powerpoint/2010/main" val="352805594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066&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6&quot;&gt;&lt;elem m_fUsage=&quot;4.87920511000000000000E+000&quot;&gt;&lt;m_ppcolschidx val=&quot;0&quot;/&gt;&lt;m_rgb r=&quot;ec&quot; g=&quot;f&quot; b=&quot;4b&quot;/&gt;&lt;/elem&gt;&lt;elem m_fUsage=&quot;1.42787308005351040000E+000&quot;&gt;&lt;m_ppcolschidx val=&quot;0&quot;/&gt;&lt;m_rgb r=&quot;ff&quot; g=&quot;c0&quot; b=&quot;0&quot;/&gt;&lt;/elem&gt;&lt;elem m_fUsage=&quot;1.24659000000000010000E+000&quot;&gt;&lt;m_ppcolschidx val=&quot;0&quot;/&gt;&lt;m_rgb r=&quot;f4&quot; g=&quot;a0&quot; b=&quot;4&quot;/&gt;&lt;/elem&gt;&lt;elem m_fUsage=&quot;9.66726376886591470000E-001&quot;&gt;&lt;m_ppcolschidx val=&quot;0&quot;/&gt;&lt;m_rgb r=&quot;f5&quot; g=&quot;c0&quot; b=&quot;52&quot;/&gt;&lt;/elem&gt;&lt;elem m_fUsage=&quot;3.87420489000000150000E-001&quot;&gt;&lt;m_ppcolschidx val=&quot;0&quot;/&gt;&lt;m_rgb r=&quot;f9&quot; g=&quot;fe&quot; b=&quot;36&quot;/&gt;&lt;/elem&gt;&lt;elem m_fUsage=&quot;2.05891132094649100000E-001&quot;&gt;&lt;m_ppcolschidx val=&quot;0&quot;/&gt;&lt;m_rgb r=&quot;fc&quot; g=&quot;c7&quot; b=&quot;4b&quot;/&gt;&lt;/elem&gt;&lt;/m_vecMRU&gt;&lt;/m_mruColor&gt;&lt;m_mapectfillschemeMRU&gt;&lt;key val=&quot;0&quot;/&gt;&lt;elem&gt;&lt;m_nPartnerID val=&quot;530&quot;/&gt;&lt;m_nIndex val=&quot;4&quot;/&gt;&lt;/elem&gt;&lt;key val=&quot;1&quot;/&gt;&lt;elem&gt;&lt;m_nPartnerID val=&quot;530&quot;/&gt;&lt;m_nIndex val=&quot;4&quot;/&gt;&lt;/elem&gt;&lt;key val=&quot;3&quot;/&gt;&lt;elem&gt;&lt;m_nPartnerID val=&quot;530&quot;/&gt;&lt;m_nIndex val=&quot;5&quot;/&gt;&lt;/elem&gt;&lt;/m_mapectfillschemeMRU&gt;&lt;m_eweekdayFirstOfWeek val=&quot;1&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chDecimalSymbol17909&gt;.&lt;/m_chDecimalSymbol17909&gt;&lt;m_nGroupingDigits17909 val=&quot;3&quot;/&gt;&lt;m_chGroupingSymbol17909&gt;,&lt;/m_chGroupingSymbol17909&gt;&lt;/m_precDefault&gt;&lt;/CDefaultPrec&gt;&lt;/root&gt;"/>
  <p:tag name="THINKCELLUNDODONOTDELETE" val="65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heme/theme1.xml><?xml version="1.0" encoding="utf-8"?>
<a:theme xmlns:a="http://schemas.openxmlformats.org/drawingml/2006/main" name="000">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oAutofit/>
      </a:bodyPr>
      <a:lstStyle>
        <a:defPPr>
          <a:defRPr dirty="0"/>
        </a:defPPr>
      </a:lstStyle>
    </a:txDef>
  </a:objectDefaults>
  <a:extraClrSchemeLst>
    <a:extraClrScheme>
      <a:clrScheme name="00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0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0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0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0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0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0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0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0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0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0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0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中油瑞飞ppt模板20110323</Template>
  <TotalTime>22018</TotalTime>
  <Words>10821</Words>
  <Application>Microsoft Office PowerPoint</Application>
  <PresentationFormat>全屏显示(4:3)</PresentationFormat>
  <Paragraphs>1194</Paragraphs>
  <Slides>133</Slides>
  <Notes>58</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133</vt:i4>
      </vt:variant>
    </vt:vector>
  </HeadingPairs>
  <TitlesOfParts>
    <vt:vector size="136" baseType="lpstr">
      <vt:lpstr>000</vt:lpstr>
      <vt:lpstr>1</vt:lpstr>
      <vt:lpstr>think-cell Slide</vt:lpstr>
      <vt:lpstr>PowerPoint 演示文稿</vt:lpstr>
      <vt:lpstr>目录</vt:lpstr>
      <vt:lpstr>引言：顺丰菜鸟之争</vt:lpstr>
      <vt:lpstr>数据本质是生产资料和资产</vt:lpstr>
      <vt:lpstr>数据爆炸式增长（每分钟……）</vt:lpstr>
      <vt:lpstr>PowerPoint 演示文稿</vt:lpstr>
      <vt:lpstr>PowerPoint 演示文稿</vt:lpstr>
      <vt:lpstr>需要不同“看”数据的方式</vt:lpstr>
      <vt:lpstr>需要更高性价比的数据计算与储存方式</vt:lpstr>
      <vt:lpstr>PowerPoint 演示文稿</vt:lpstr>
      <vt:lpstr>超越企业现有 IT 的数据解决能量</vt:lpstr>
      <vt:lpstr>中央政府对大数据的重视程度</vt:lpstr>
      <vt:lpstr>目录</vt:lpstr>
      <vt:lpstr>PowerPoint 演示文稿</vt:lpstr>
      <vt:lpstr>什么是数据？</vt:lpstr>
      <vt:lpstr>PowerPoint 演示文稿</vt:lpstr>
      <vt:lpstr>PowerPoint 演示文稿</vt:lpstr>
      <vt:lpstr>大数据的解释</vt:lpstr>
      <vt:lpstr>大数据带来的思维变革</vt:lpstr>
      <vt:lpstr>大数据带来的思维变革（更多）</vt:lpstr>
      <vt:lpstr>大数据带来的思维变革（更多）</vt:lpstr>
      <vt:lpstr>大数据带来的思维变革（更多）</vt:lpstr>
      <vt:lpstr>大数据带来的思维变革（更多）</vt:lpstr>
      <vt:lpstr>大数据带来的思维变革（更杂）</vt:lpstr>
      <vt:lpstr>大数据带来的思维变革（更好）</vt:lpstr>
      <vt:lpstr>大数据的4V特征</vt:lpstr>
      <vt:lpstr>大数据的4V特征（Volume）</vt:lpstr>
      <vt:lpstr>大数据的4V特征（Variety）</vt:lpstr>
      <vt:lpstr>大数据的4V特征（Velocity）</vt:lpstr>
      <vt:lpstr>大数据的4V特征（Value）</vt:lpstr>
      <vt:lpstr>PowerPoint 演示文稿</vt:lpstr>
      <vt:lpstr>大数据商业价值---大数据为“未来的新石油”</vt:lpstr>
      <vt:lpstr>大数据商业价值---企业经营决策</vt:lpstr>
      <vt:lpstr>大数据商业价值---个性化营销</vt:lpstr>
      <vt:lpstr>大数据商业价值---互联网金融的核心是大数据</vt:lpstr>
      <vt:lpstr>大数据商业价值---所有互联网公司都将是大数据公司</vt:lpstr>
      <vt:lpstr>大数据商业价值---数据列入企业资产负债表只是时间问题</vt:lpstr>
      <vt:lpstr>大数据改变生活</vt:lpstr>
      <vt:lpstr>软件是大数据的引擎</vt:lpstr>
      <vt:lpstr>大数据生态:软件是引擎</vt:lpstr>
      <vt:lpstr>技术领域的挑战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商品零售大数据</vt:lpstr>
      <vt:lpstr>消费大数据</vt:lpstr>
      <vt:lpstr>大数据+政治</vt:lpstr>
      <vt:lpstr>证监会大数据</vt:lpstr>
      <vt:lpstr>金融大数据</vt:lpstr>
      <vt:lpstr>金融交易大数据</vt:lpstr>
      <vt:lpstr>制造业大数据</vt:lpstr>
      <vt:lpstr>PowerPoint 演示文稿</vt:lpstr>
      <vt:lpstr>能源大数据</vt:lpstr>
      <vt:lpstr>交通大数据</vt:lpstr>
      <vt:lpstr>公安大数据</vt:lpstr>
      <vt:lpstr>文化传媒大数据</vt:lpstr>
      <vt:lpstr>航空大数据</vt:lpstr>
      <vt:lpstr>PowerPoint 演示文稿</vt:lpstr>
      <vt:lpstr>京东大数据</vt:lpstr>
      <vt:lpstr>京东大数据</vt:lpstr>
      <vt:lpstr>京东大数据分析流</vt:lpstr>
      <vt:lpstr>京东大数据平台结构</vt:lpstr>
      <vt:lpstr>京东大数据应用与服务</vt:lpstr>
      <vt:lpstr>京东大数据</vt:lpstr>
      <vt:lpstr>京东大数据</vt:lpstr>
      <vt:lpstr>京东大数据</vt:lpstr>
      <vt:lpstr>京东大数据</vt:lpstr>
      <vt:lpstr>京东大数据</vt:lpstr>
      <vt:lpstr>京东大数据</vt:lpstr>
      <vt:lpstr>京东大数据</vt:lpstr>
      <vt:lpstr>京东大数据</vt:lpstr>
      <vt:lpstr>根据用户兴趣的定制化广告投放</vt:lpstr>
      <vt:lpstr>京东大数据</vt:lpstr>
      <vt:lpstr>京东大数据</vt:lpstr>
      <vt:lpstr>京东大数据</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overview</dc:title>
  <dc:creator>zcb</dc:creator>
  <cp:lastModifiedBy>ZhanCB</cp:lastModifiedBy>
  <cp:revision>1784</cp:revision>
  <dcterms:created xsi:type="dcterms:W3CDTF">2011-03-23T07:21:40Z</dcterms:created>
  <dcterms:modified xsi:type="dcterms:W3CDTF">2017-06-24T17:25:27Z</dcterms:modified>
</cp:coreProperties>
</file>